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90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BCE0-08A1-4D54-902C-4B42E7910D11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A269-47D0-4CCE-80DD-5947A4FD4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09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BCE0-08A1-4D54-902C-4B42E7910D11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A269-47D0-4CCE-80DD-5947A4FD4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487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BCE0-08A1-4D54-902C-4B42E7910D11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A269-47D0-4CCE-80DD-5947A4FD4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3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BCE0-08A1-4D54-902C-4B42E7910D11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A269-47D0-4CCE-80DD-5947A4FD4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73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BCE0-08A1-4D54-902C-4B42E7910D11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A269-47D0-4CCE-80DD-5947A4FD4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66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BCE0-08A1-4D54-902C-4B42E7910D11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A269-47D0-4CCE-80DD-5947A4FD4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7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BCE0-08A1-4D54-902C-4B42E7910D11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A269-47D0-4CCE-80DD-5947A4FD4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000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BCE0-08A1-4D54-902C-4B42E7910D11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A269-47D0-4CCE-80DD-5947A4FD4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17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BCE0-08A1-4D54-902C-4B42E7910D11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A269-47D0-4CCE-80DD-5947A4FD4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331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BCE0-08A1-4D54-902C-4B42E7910D11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A269-47D0-4CCE-80DD-5947A4FD4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0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BCE0-08A1-4D54-902C-4B42E7910D11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A269-47D0-4CCE-80DD-5947A4FD4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74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FBCE0-08A1-4D54-902C-4B42E7910D11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5A269-47D0-4CCE-80DD-5947A4FD4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04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1313645"/>
            <a:ext cx="3985610" cy="43953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8385" y="1751528"/>
            <a:ext cx="6973869" cy="5270947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1094703" y="1468193"/>
            <a:ext cx="244699" cy="2833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83335" y="-54171"/>
            <a:ext cx="60530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Notch defines 1,8 position or alternatively, a dot defines 1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235388" y="0"/>
            <a:ext cx="6956612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Operational Amplifiers (Op amps): an Introduction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68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11" y="1149387"/>
            <a:ext cx="6451599" cy="327123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34248" y="822708"/>
            <a:ext cx="1828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=+15 V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634247" y="3774289"/>
            <a:ext cx="1828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=-15 V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785611" y="296214"/>
            <a:ext cx="4327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Symbolics</a:t>
            </a:r>
            <a:r>
              <a:rPr lang="en-US" sz="3200" dirty="0" smtClean="0"/>
              <a:t> for op amp</a:t>
            </a:r>
            <a:endParaRPr lang="en-US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876" y="1145873"/>
            <a:ext cx="4267200" cy="32004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324304" y="3451538"/>
            <a:ext cx="987379" cy="322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10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7000" y="568006"/>
            <a:ext cx="6284624" cy="59717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72518" y="233082"/>
            <a:ext cx="5719482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Ugly details of op amps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A parallel set of 8 transistors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71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35618" y="373487"/>
            <a:ext cx="6722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Key characteristics of op amps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2653" y="1606773"/>
            <a:ext cx="65875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US" sz="2800" dirty="0" smtClean="0"/>
              <a:t>R(op amp) ~ </a:t>
            </a:r>
            <a:r>
              <a:rPr lang="en-US" sz="2800" dirty="0" smtClean="0">
                <a:sym typeface="Symbol" panose="05050102010706020507" pitchFamily="18" charset="2"/>
              </a:rPr>
              <a:t>  (isolates in from out)</a:t>
            </a:r>
          </a:p>
          <a:p>
            <a:pPr marL="514350" indent="-514350">
              <a:buAutoNum type="arabicParenR"/>
            </a:pPr>
            <a:r>
              <a:rPr lang="en-US" sz="2800" dirty="0" smtClean="0">
                <a:sym typeface="Symbol" panose="05050102010706020507" pitchFamily="18" charset="2"/>
              </a:rPr>
              <a:t>v= v</a:t>
            </a:r>
            <a:r>
              <a:rPr lang="en-US" sz="2800" baseline="-25000" dirty="0" smtClean="0">
                <a:sym typeface="Symbol" panose="05050102010706020507" pitchFamily="18" charset="2"/>
              </a:rPr>
              <a:t>-</a:t>
            </a:r>
            <a:r>
              <a:rPr lang="en-US" sz="2800" dirty="0" smtClean="0">
                <a:sym typeface="Symbol" panose="05050102010706020507" pitchFamily="18" charset="2"/>
              </a:rPr>
              <a:t> - v</a:t>
            </a:r>
            <a:r>
              <a:rPr lang="en-US" sz="2800" baseline="-25000" dirty="0" smtClean="0">
                <a:sym typeface="Symbol" panose="05050102010706020507" pitchFamily="18" charset="2"/>
              </a:rPr>
              <a:t>+</a:t>
            </a:r>
            <a:r>
              <a:rPr lang="en-US" sz="2800" dirty="0" smtClean="0">
                <a:sym typeface="Symbol" panose="05050102010706020507" pitchFamily="18" charset="2"/>
              </a:rPr>
              <a:t> ~ 0</a:t>
            </a:r>
          </a:p>
          <a:p>
            <a:pPr marL="514350" indent="-514350">
              <a:buAutoNum type="arabicParenR"/>
            </a:pPr>
            <a:r>
              <a:rPr lang="en-US" sz="2800" dirty="0" smtClean="0">
                <a:sym typeface="Symbol" panose="05050102010706020507" pitchFamily="18" charset="2"/>
              </a:rPr>
              <a:t>A= gain ~ 10</a:t>
            </a:r>
            <a:r>
              <a:rPr lang="en-US" sz="2800" baseline="30000" dirty="0" smtClean="0">
                <a:sym typeface="Symbol" panose="05050102010706020507" pitchFamily="18" charset="2"/>
              </a:rPr>
              <a:t>5-6</a:t>
            </a:r>
          </a:p>
          <a:p>
            <a:pPr marL="514350" indent="-514350">
              <a:buAutoNum type="arabicParenR"/>
            </a:pPr>
            <a:r>
              <a:rPr lang="en-US" sz="2800" dirty="0" smtClean="0">
                <a:sym typeface="Symbol" panose="05050102010706020507" pitchFamily="18" charset="2"/>
              </a:rPr>
              <a:t>A</a:t>
            </a:r>
            <a:r>
              <a:rPr lang="en-US" sz="2800" dirty="0" smtClean="0">
                <a:sym typeface="Symbol" panose="05050102010706020507" pitchFamily="18" charset="2"/>
              </a:rPr>
              <a:t> v = </a:t>
            </a:r>
            <a:r>
              <a:rPr lang="en-US" sz="2800" dirty="0" err="1" smtClean="0">
                <a:sym typeface="Symbol" panose="05050102010706020507" pitchFamily="18" charset="2"/>
              </a:rPr>
              <a:t>V</a:t>
            </a:r>
            <a:r>
              <a:rPr lang="en-US" sz="2800" baseline="-25000" dirty="0" err="1" smtClean="0">
                <a:sym typeface="Symbol" panose="05050102010706020507" pitchFamily="18" charset="2"/>
              </a:rPr>
              <a:t>out</a:t>
            </a:r>
            <a:r>
              <a:rPr lang="en-US" sz="2800" dirty="0" smtClean="0">
                <a:sym typeface="Symbol" panose="05050102010706020507" pitchFamily="18" charset="2"/>
              </a:rPr>
              <a:t> (why it’s called an amplifier)</a:t>
            </a:r>
            <a:endParaRPr lang="en-US" sz="2800" dirty="0" smtClean="0">
              <a:sym typeface="Symbol" panose="05050102010706020507" pitchFamily="18" charset="2"/>
            </a:endParaRPr>
          </a:p>
          <a:p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3611" y="1560607"/>
            <a:ext cx="3962400" cy="23050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972800" y="1983346"/>
            <a:ext cx="948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V</a:t>
            </a:r>
            <a:r>
              <a:rPr lang="en-US" sz="3600" baseline="-25000" dirty="0" err="1" smtClean="0"/>
              <a:t>out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7070501" y="1560607"/>
            <a:ext cx="1828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Inverting v</a:t>
            </a:r>
            <a:r>
              <a:rPr lang="en-US" sz="2800" baseline="-25000" dirty="0" smtClean="0"/>
              <a:t>-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304208" y="3429689"/>
            <a:ext cx="2678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Non inverting v</a:t>
            </a:r>
            <a:r>
              <a:rPr lang="en-US" sz="2800" baseline="-25000" dirty="0" smtClean="0"/>
              <a:t>+</a:t>
            </a:r>
            <a:endParaRPr lang="en-US" sz="2800" baseline="-25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31" y="3952909"/>
            <a:ext cx="3962400" cy="23050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264" y="5515009"/>
            <a:ext cx="1485900" cy="1485900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 flipV="1">
            <a:off x="1434905" y="5627077"/>
            <a:ext cx="1128259" cy="140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820214" y="4581174"/>
            <a:ext cx="163331" cy="1437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304208" y="4724962"/>
            <a:ext cx="5887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When non-inverting lead is grounded, the `summing point’ (the dot) is called virtual ground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7175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628" y="2276756"/>
            <a:ext cx="3962743" cy="230448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909" y="3926541"/>
            <a:ext cx="1485900" cy="14859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H="1" flipV="1">
            <a:off x="4589929" y="3926541"/>
            <a:ext cx="17930" cy="304800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554769" y="2455317"/>
            <a:ext cx="1559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V</a:t>
            </a:r>
            <a:r>
              <a:rPr lang="en-US" sz="3600" baseline="-25000" dirty="0" smtClean="0"/>
              <a:t>in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8641975" y="2922494"/>
            <a:ext cx="3424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V</a:t>
            </a:r>
            <a:r>
              <a:rPr lang="en-US" sz="3600" baseline="-25000" dirty="0" err="1" smtClean="0"/>
              <a:t>out</a:t>
            </a:r>
            <a:r>
              <a:rPr lang="en-US" sz="3600" dirty="0" smtClean="0"/>
              <a:t> = </a:t>
            </a:r>
            <a:r>
              <a:rPr lang="en-US" sz="3600" b="1" dirty="0" smtClean="0">
                <a:solidFill>
                  <a:srgbClr val="FF0000"/>
                </a:solidFill>
              </a:rPr>
              <a:t>A</a:t>
            </a:r>
            <a:r>
              <a:rPr lang="en-US" sz="3600" dirty="0" smtClean="0"/>
              <a:t>*(v</a:t>
            </a:r>
            <a:r>
              <a:rPr lang="en-US" sz="3600" baseline="-25000" dirty="0" smtClean="0"/>
              <a:t>in</a:t>
            </a:r>
            <a:r>
              <a:rPr lang="en-US" sz="3600" dirty="0" smtClean="0"/>
              <a:t>-v</a:t>
            </a:r>
            <a:r>
              <a:rPr lang="en-US" sz="3600" baseline="-25000" dirty="0" smtClean="0"/>
              <a:t>+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1882588" y="376518"/>
            <a:ext cx="88571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Most basic op amp circuit: the voltage switch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376518" y="5088674"/>
            <a:ext cx="81040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Since nothing is connected between summing point and output voltage jack, the op amp cannot neutralize V</a:t>
            </a:r>
            <a:r>
              <a:rPr lang="en-US" sz="2800" baseline="-25000" dirty="0" smtClean="0"/>
              <a:t>in</a:t>
            </a:r>
            <a:r>
              <a:rPr lang="en-US" sz="2800" dirty="0" smtClean="0"/>
              <a:t> and null it. The output is thus just the amplified V</a:t>
            </a:r>
            <a:r>
              <a:rPr lang="en-US" sz="2800" baseline="-25000" dirty="0" smtClean="0"/>
              <a:t>in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8077371" y="3775048"/>
            <a:ext cx="4141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Since v</a:t>
            </a:r>
            <a:r>
              <a:rPr lang="en-US" sz="3600" baseline="-25000" dirty="0" smtClean="0"/>
              <a:t>+</a:t>
            </a:r>
            <a:r>
              <a:rPr lang="en-US" sz="3600" dirty="0" smtClean="0"/>
              <a:t> is ground</a:t>
            </a:r>
          </a:p>
          <a:p>
            <a:r>
              <a:rPr lang="en-US" sz="3600" dirty="0" err="1" smtClean="0"/>
              <a:t>V</a:t>
            </a:r>
            <a:r>
              <a:rPr lang="en-US" sz="3600" baseline="-25000" dirty="0" err="1" smtClean="0"/>
              <a:t>out</a:t>
            </a:r>
            <a:r>
              <a:rPr lang="en-US" sz="3600" dirty="0" smtClean="0"/>
              <a:t> = </a:t>
            </a:r>
            <a:r>
              <a:rPr lang="en-US" sz="3600" b="1" dirty="0" smtClean="0">
                <a:solidFill>
                  <a:srgbClr val="FF0000"/>
                </a:solidFill>
              </a:rPr>
              <a:t>A</a:t>
            </a:r>
            <a:r>
              <a:rPr lang="en-US" sz="3600" dirty="0" smtClean="0"/>
              <a:t>*V</a:t>
            </a:r>
            <a:r>
              <a:rPr lang="en-US" sz="3600" baseline="-25000" dirty="0" smtClean="0"/>
              <a:t>in</a:t>
            </a:r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9172015" y="5181600"/>
            <a:ext cx="27969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=10</a:t>
            </a:r>
            <a:r>
              <a:rPr lang="en-US" sz="2800" baseline="30000" dirty="0" smtClean="0"/>
              <a:t>5</a:t>
            </a:r>
            <a:r>
              <a:rPr lang="en-US" sz="2800" dirty="0" smtClean="0"/>
              <a:t>=&gt; we often get the power supply limit (15 V)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422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5670" y="770965"/>
            <a:ext cx="9646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The next `simplest’ op amp circuits: voltage followers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340" y="1796044"/>
            <a:ext cx="10306330" cy="422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48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149" y="436191"/>
            <a:ext cx="6490897" cy="618046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5154" y="1021976"/>
            <a:ext cx="42846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Actual `Bread Boarded’ op amp integrator (differentiator ?)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5093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197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9</cp:revision>
  <cp:lastPrinted>2014-04-30T21:02:57Z</cp:lastPrinted>
  <dcterms:created xsi:type="dcterms:W3CDTF">2014-04-30T19:56:07Z</dcterms:created>
  <dcterms:modified xsi:type="dcterms:W3CDTF">2014-04-30T21:23:37Z</dcterms:modified>
</cp:coreProperties>
</file>