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0" r:id="rId3"/>
    <p:sldId id="281" r:id="rId4"/>
    <p:sldId id="282" r:id="rId5"/>
    <p:sldId id="283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9" r:id="rId16"/>
    <p:sldId id="302" r:id="rId17"/>
    <p:sldId id="300" r:id="rId18"/>
    <p:sldId id="303" r:id="rId19"/>
    <p:sldId id="304" r:id="rId20"/>
    <p:sldId id="305" r:id="rId21"/>
    <p:sldId id="306" r:id="rId22"/>
    <p:sldId id="307" r:id="rId23"/>
    <p:sldId id="284" r:id="rId24"/>
    <p:sldId id="259" r:id="rId25"/>
    <p:sldId id="301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B715-4BE3-4542-A273-61C8B45DF20A}" type="datetimeFigureOut">
              <a:rPr lang="en-US" smtClean="0"/>
              <a:t>4/11/2014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BBB5-6D9D-4B1D-B04F-37E8733B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3E3F5-849C-4136-8F1C-FE63158C1F6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F70C-3347-46F6-8CE5-3AB19CDC0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87B4-DBB4-4CDB-9B4E-D50464F0F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D73F-387E-430B-9393-18649C5C3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9D7D5-DF6B-4BA9-A7F6-AED0BC7E7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09F3-1FD1-4513-8613-82B09E2D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608B-1FCD-4F86-ADFD-FC3F8A7D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23BF-7033-414D-AA52-D05025E69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19C6A-1384-494F-A93C-80E2748F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91A57-8848-4CD9-8085-3B7F11477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5272-CF8F-42C7-98BB-25A2DCC7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C118-4142-4405-9024-34FBFF9A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DC6950-B30B-4E41-ABB7-AE3BFC27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ass technology p1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5750"/>
            <a:ext cx="54165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447800" y="152400"/>
            <a:ext cx="7239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Typical Corning Glass Batch Sheet for Experimental Glass Melt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More geeky details of SEM:SE detection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41148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sem sample hol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724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133600" y="114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489" name="Picture 9" descr="et det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09562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SEdetec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1371600"/>
            <a:ext cx="44577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7467600" y="3048000"/>
            <a:ext cx="228600" cy="243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Typical `SE’ images</a:t>
            </a:r>
          </a:p>
        </p:txBody>
      </p:sp>
      <p:pic>
        <p:nvPicPr>
          <p:cNvPr id="24581" name="Picture 5" descr="sem of che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2892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" y="3429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Cheese at 1500X</a:t>
            </a:r>
          </a:p>
        </p:txBody>
      </p:sp>
      <p:pic>
        <p:nvPicPr>
          <p:cNvPr id="24583" name="Picture 7" descr="sem of spiderm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00" y="1371600"/>
            <a:ext cx="5892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58000" y="4267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Spider mite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352800" y="5486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Hair on spider mite’s leg</a:t>
            </a:r>
          </a:p>
        </p:txBody>
      </p:sp>
      <p:pic>
        <p:nvPicPr>
          <p:cNvPr id="24586" name="Picture 10" descr="sem of stomach protozoan balltidium co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1555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38400" y="60198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Ballatidium coli (stomach protozoan) at ~5000X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4" grpId="0"/>
      <p:bldP spid="24585" grpId="0"/>
      <p:bldP spid="245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Yet more geeky details: BSE &amp; EDX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4283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267200" y="5667375"/>
            <a:ext cx="34290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Magnetic doughnut used to gather BSE and direct into SE (Everhart-Thornley) detector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BSE electrons</a:t>
            </a:r>
          </a:p>
        </p:txBody>
      </p:sp>
      <p:sp>
        <p:nvSpPr>
          <p:cNvPr id="14342" name="Line 12"/>
          <p:cNvSpPr>
            <a:spLocks noChangeShapeType="1"/>
          </p:cNvSpPr>
          <p:nvPr/>
        </p:nvSpPr>
        <p:spPr bwMode="auto">
          <a:xfrm flipV="1">
            <a:off x="1066800" y="5181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2667000" y="4648200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42" name="Picture 14" descr="backscatter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1940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029200" y="4343400"/>
            <a:ext cx="3581400" cy="10620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BSE provides map of element and compound distributions</a:t>
            </a:r>
          </a:p>
          <a:p>
            <a:pPr>
              <a:spcBef>
                <a:spcPct val="50000"/>
              </a:spcBef>
            </a:pPr>
            <a:r>
              <a:rPr lang="en-US" b="1"/>
              <a:t>(but poor depth of field)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838200" y="1219200"/>
            <a:ext cx="35814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BSE=backscattered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9" grpId="0"/>
      <p:bldP spid="22541" grpId="0" animBg="1"/>
      <p:bldP spid="22543" grpId="0" animBg="1"/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sem with xred un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3175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14478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Basic SEM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752600" y="1219200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3352800" y="2209800"/>
            <a:ext cx="1219200" cy="228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724400" y="18288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XRED</a:t>
            </a:r>
            <a:r>
              <a:rPr lang="en-US" b="1"/>
              <a:t> (x-ray energy dispersion unit)…</a:t>
            </a:r>
            <a:r>
              <a:rPr lang="en-US" b="1">
                <a:solidFill>
                  <a:srgbClr val="FF0066"/>
                </a:solidFill>
              </a:rPr>
              <a:t>an add-on unit</a:t>
            </a:r>
          </a:p>
        </p:txBody>
      </p:sp>
      <p:pic>
        <p:nvPicPr>
          <p:cNvPr id="26635" name="Picture 11" descr="edax OF SU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19400"/>
            <a:ext cx="2647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276600" y="533400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SEM and accompanying XRED spectrum of scanned region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1371600" y="457200"/>
            <a:ext cx="3962400" cy="4619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Elemental analysis	</a:t>
            </a:r>
            <a:r>
              <a:rPr lang="en-US" sz="2400" b="1"/>
              <a:t>EDX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04800" y="5181600"/>
            <a:ext cx="2514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Sampling Limitation</a:t>
            </a:r>
          </a:p>
          <a:p>
            <a:pPr>
              <a:spcBef>
                <a:spcPct val="50000"/>
              </a:spcBef>
            </a:pPr>
            <a:r>
              <a:rPr lang="en-US"/>
              <a:t>Sample volume and area depend on beam</a:t>
            </a:r>
          </a:p>
          <a:p>
            <a:pPr>
              <a:spcBef>
                <a:spcPct val="50000"/>
              </a:spcBef>
            </a:pPr>
            <a:r>
              <a:rPr lang="en-US"/>
              <a:t>Top not like insides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4" grpId="0"/>
      <p:bldP spid="26636" grpId="0"/>
      <p:bldP spid="26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last few details on SEM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8001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/>
              <a:t>Metals and other conductors can be observed without preparation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/>
              <a:t>Non-conductors (glasses, ceramics, biological and organic samples) need to be coated with a conductive thin layer or the beam will cause local `melt’ down at beam focus and sample will glow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219200" y="40386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219200" y="403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057400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20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+           -</a:t>
            </a:r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1752600" y="33020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1828800" y="33528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1905000" y="34290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1676400" y="3200400"/>
            <a:ext cx="1447800" cy="889000"/>
          </a:xfrm>
          <a:custGeom>
            <a:avLst/>
            <a:gdLst>
              <a:gd name="T0" fmla="*/ 0 w 912"/>
              <a:gd name="T1" fmla="*/ 660400 h 560"/>
              <a:gd name="T2" fmla="*/ 152400 w 912"/>
              <a:gd name="T3" fmla="*/ 279400 h 560"/>
              <a:gd name="T4" fmla="*/ 457200 w 912"/>
              <a:gd name="T5" fmla="*/ 127000 h 560"/>
              <a:gd name="T6" fmla="*/ 838200 w 912"/>
              <a:gd name="T7" fmla="*/ 50800 h 560"/>
              <a:gd name="T8" fmla="*/ 1295400 w 912"/>
              <a:gd name="T9" fmla="*/ 431800 h 560"/>
              <a:gd name="T10" fmla="*/ 1371600 w 912"/>
              <a:gd name="T11" fmla="*/ 660400 h 560"/>
              <a:gd name="T12" fmla="*/ 1447800 w 912"/>
              <a:gd name="T13" fmla="*/ 889000 h 5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560"/>
              <a:gd name="T23" fmla="*/ 912 w 912"/>
              <a:gd name="T24" fmla="*/ 560 h 5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560">
                <a:moveTo>
                  <a:pt x="0" y="416"/>
                </a:moveTo>
                <a:cubicBezTo>
                  <a:pt x="24" y="324"/>
                  <a:pt x="48" y="232"/>
                  <a:pt x="96" y="176"/>
                </a:cubicBezTo>
                <a:cubicBezTo>
                  <a:pt x="144" y="120"/>
                  <a:pt x="216" y="104"/>
                  <a:pt x="288" y="80"/>
                </a:cubicBezTo>
                <a:cubicBezTo>
                  <a:pt x="360" y="56"/>
                  <a:pt x="440" y="0"/>
                  <a:pt x="528" y="32"/>
                </a:cubicBezTo>
                <a:cubicBezTo>
                  <a:pt x="616" y="64"/>
                  <a:pt x="760" y="208"/>
                  <a:pt x="816" y="272"/>
                </a:cubicBezTo>
                <a:cubicBezTo>
                  <a:pt x="872" y="336"/>
                  <a:pt x="848" y="368"/>
                  <a:pt x="864" y="416"/>
                </a:cubicBezTo>
                <a:cubicBezTo>
                  <a:pt x="880" y="464"/>
                  <a:pt x="896" y="512"/>
                  <a:pt x="912" y="56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667000" y="4419600"/>
            <a:ext cx="1752600" cy="762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743200" y="434340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09600" y="3048000"/>
            <a:ext cx="403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62000" y="335280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Au</a:t>
            </a:r>
            <a:r>
              <a:rPr lang="en-US"/>
              <a:t> or </a:t>
            </a:r>
            <a:r>
              <a:rPr lang="en-US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295400" y="57912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Evacuated chamber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447800" y="5334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Filament power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352800" y="34290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Coated sample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066800" y="64008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Schematic of an SEM coater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2819400" y="4343400"/>
            <a:ext cx="13716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581400" y="47244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Initially uncoated sample</a:t>
            </a:r>
          </a:p>
        </p:txBody>
      </p:sp>
      <p:pic>
        <p:nvPicPr>
          <p:cNvPr id="28700" name="Picture 28" descr="coater vacuum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325755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  <p:bldP spid="28681" grpId="0" animBg="1"/>
      <p:bldP spid="28682" grpId="0"/>
      <p:bldP spid="28683" grpId="0" animBg="1"/>
      <p:bldP spid="28684" grpId="0" animBg="1"/>
      <p:bldP spid="28685" grpId="0" animBg="1"/>
      <p:bldP spid="28686" grpId="0" animBg="1"/>
      <p:bldP spid="28687" grpId="0" animBg="1"/>
      <p:bldP spid="28690" grpId="0" animBg="1"/>
      <p:bldP spid="28691" grpId="0" animBg="1"/>
      <p:bldP spid="28692" grpId="0"/>
      <p:bldP spid="28693" grpId="0"/>
      <p:bldP spid="28694" grpId="0"/>
      <p:bldP spid="28695" grpId="0"/>
      <p:bldP spid="28697" grpId="0"/>
      <p:bldP spid="28698" grpId="0" animBg="1"/>
      <p:bldP spid="28699" grpId="0"/>
      <p:bldP spid="2869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DSC (Differential Scanning Calorimetry)*</a:t>
            </a:r>
          </a:p>
        </p:txBody>
      </p:sp>
      <p:pic>
        <p:nvPicPr>
          <p:cNvPr id="2053" name="Picture 5" descr="HeatfluxD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4603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3581400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Schematic of basic DSC/DTA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24000" y="4648200"/>
            <a:ext cx="2819400" cy="584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/>
              <a:t>Thermocouple pair (measures T difference)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3505200" y="2209800"/>
            <a:ext cx="9906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 flipV="1">
            <a:off x="1981200" y="4419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2590800" y="4419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038600" y="1676400"/>
            <a:ext cx="190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66"/>
                </a:solidFill>
              </a:rPr>
              <a:t>Heated strip</a:t>
            </a:r>
          </a:p>
          <a:p>
            <a:pPr>
              <a:spcBef>
                <a:spcPct val="50000"/>
              </a:spcBef>
            </a:pPr>
            <a:r>
              <a:rPr lang="en-US" sz="1400" b="1"/>
              <a:t>(can go to 1800 C)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486400" y="1066800"/>
            <a:ext cx="4114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/>
              <a:t>DSC</a:t>
            </a:r>
            <a:r>
              <a:rPr lang="en-US" sz="1400" i="1"/>
              <a:t> if heat difference measured;</a:t>
            </a:r>
          </a:p>
          <a:p>
            <a:pPr>
              <a:spcBef>
                <a:spcPct val="50000"/>
              </a:spcBef>
            </a:pPr>
            <a:r>
              <a:rPr lang="en-US" sz="1400" b="1" i="1"/>
              <a:t>DTA</a:t>
            </a:r>
            <a:r>
              <a:rPr lang="en-US" sz="1400" i="1"/>
              <a:t> (differential temperature analysis if temperature difference measured)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514600" y="53340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990600" y="5943600"/>
            <a:ext cx="6705600" cy="646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measures exo or endothermic (</a:t>
            </a:r>
            <a:r>
              <a:rPr lang="en-US" b="1">
                <a:solidFill>
                  <a:srgbClr val="FF0066"/>
                </a:solidFill>
              </a:rPr>
              <a:t>sample</a:t>
            </a:r>
            <a:r>
              <a:rPr lang="en-US" b="1"/>
              <a:t>-reference) response vs input energy (or temperature) of strip</a:t>
            </a:r>
          </a:p>
        </p:txBody>
      </p:sp>
      <p:pic>
        <p:nvPicPr>
          <p:cNvPr id="2065" name="Picture 17" descr="mod_DS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581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3810000" y="3200400"/>
            <a:ext cx="2590800" cy="609600"/>
          </a:xfrm>
          <a:prstGeom prst="line">
            <a:avLst/>
          </a:prstGeom>
          <a:noFill/>
          <a:ln w="38100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791200" y="29718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Power supply/interface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/>
      <p:bldP spid="2062" grpId="0"/>
      <p:bldP spid="2063" grpId="0" animBg="1"/>
      <p:bldP spid="2064" grpId="0" animBg="1"/>
      <p:bldP spid="2066" grpId="0" animBg="1"/>
      <p:bldP spid="20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Glass transition </a:t>
            </a:r>
            <a:r>
              <a:rPr lang="en-US" sz="2800" smtClean="0">
                <a:solidFill>
                  <a:schemeClr val="accent2"/>
                </a:solidFill>
              </a:rPr>
              <a:t>(T</a:t>
            </a:r>
            <a:r>
              <a:rPr lang="en-US" sz="2800" baseline="-25000" smtClean="0">
                <a:solidFill>
                  <a:schemeClr val="accent2"/>
                </a:solidFill>
              </a:rPr>
              <a:t>g</a:t>
            </a:r>
            <a:r>
              <a:rPr lang="en-US" sz="2800" smtClean="0"/>
              <a:t>) and crystallization (</a:t>
            </a:r>
            <a:r>
              <a:rPr lang="en-US" sz="2800" smtClean="0">
                <a:solidFill>
                  <a:srgbClr val="FF0066"/>
                </a:solidFill>
              </a:rPr>
              <a:t>T</a:t>
            </a:r>
            <a:r>
              <a:rPr lang="en-US" sz="2800" baseline="-25000" smtClean="0">
                <a:solidFill>
                  <a:srgbClr val="FF0066"/>
                </a:solidFill>
              </a:rPr>
              <a:t>c</a:t>
            </a:r>
            <a:r>
              <a:rPr lang="en-US" sz="2800" smtClean="0"/>
              <a:t>) (=devitrification)</a:t>
            </a:r>
          </a:p>
        </p:txBody>
      </p:sp>
      <p:graphicFrame>
        <p:nvGraphicFramePr>
          <p:cNvPr id="30737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0" y="1600200"/>
          <a:ext cx="3048000" cy="1444625"/>
        </p:xfrm>
        <a:graphic>
          <a:graphicData uri="http://schemas.openxmlformats.org/presentationml/2006/ole">
            <p:oleObj spid="_x0000_s1032" name="ChemSketch" r:id="rId3" imgW="4230624" imgH="2005584" progId="ACD.ChemSketch.20">
              <p:embed/>
            </p:oleObj>
          </a:graphicData>
        </a:graphic>
      </p:graphicFrame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295400" y="1752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2954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1524000" y="1866900"/>
            <a:ext cx="2743200" cy="1257300"/>
          </a:xfrm>
          <a:custGeom>
            <a:avLst/>
            <a:gdLst>
              <a:gd name="T0" fmla="*/ 0 w 1728"/>
              <a:gd name="T1" fmla="*/ 723900 h 792"/>
              <a:gd name="T2" fmla="*/ 381000 w 1728"/>
              <a:gd name="T3" fmla="*/ 723900 h 792"/>
              <a:gd name="T4" fmla="*/ 609600 w 1728"/>
              <a:gd name="T5" fmla="*/ 876300 h 792"/>
              <a:gd name="T6" fmla="*/ 914400 w 1728"/>
              <a:gd name="T7" fmla="*/ 876300 h 792"/>
              <a:gd name="T8" fmla="*/ 1219200 w 1728"/>
              <a:gd name="T9" fmla="*/ 876300 h 792"/>
              <a:gd name="T10" fmla="*/ 1371600 w 1728"/>
              <a:gd name="T11" fmla="*/ 114300 h 792"/>
              <a:gd name="T12" fmla="*/ 1600200 w 1728"/>
              <a:gd name="T13" fmla="*/ 190500 h 792"/>
              <a:gd name="T14" fmla="*/ 1828800 w 1728"/>
              <a:gd name="T15" fmla="*/ 800100 h 792"/>
              <a:gd name="T16" fmla="*/ 2514600 w 1728"/>
              <a:gd name="T17" fmla="*/ 800100 h 792"/>
              <a:gd name="T18" fmla="*/ 2743200 w 1728"/>
              <a:gd name="T19" fmla="*/ 1257300 h 7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792"/>
              <a:gd name="T32" fmla="*/ 1728 w 1728"/>
              <a:gd name="T33" fmla="*/ 792 h 7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792">
                <a:moveTo>
                  <a:pt x="0" y="456"/>
                </a:moveTo>
                <a:cubicBezTo>
                  <a:pt x="88" y="448"/>
                  <a:pt x="176" y="440"/>
                  <a:pt x="240" y="456"/>
                </a:cubicBezTo>
                <a:cubicBezTo>
                  <a:pt x="304" y="472"/>
                  <a:pt x="328" y="536"/>
                  <a:pt x="384" y="552"/>
                </a:cubicBezTo>
                <a:cubicBezTo>
                  <a:pt x="440" y="568"/>
                  <a:pt x="512" y="552"/>
                  <a:pt x="576" y="552"/>
                </a:cubicBezTo>
                <a:cubicBezTo>
                  <a:pt x="640" y="552"/>
                  <a:pt x="720" y="632"/>
                  <a:pt x="768" y="552"/>
                </a:cubicBezTo>
                <a:cubicBezTo>
                  <a:pt x="816" y="472"/>
                  <a:pt x="824" y="144"/>
                  <a:pt x="864" y="72"/>
                </a:cubicBezTo>
                <a:cubicBezTo>
                  <a:pt x="904" y="0"/>
                  <a:pt x="960" y="48"/>
                  <a:pt x="1008" y="120"/>
                </a:cubicBezTo>
                <a:cubicBezTo>
                  <a:pt x="1056" y="192"/>
                  <a:pt x="1056" y="440"/>
                  <a:pt x="1152" y="504"/>
                </a:cubicBezTo>
                <a:cubicBezTo>
                  <a:pt x="1248" y="568"/>
                  <a:pt x="1488" y="456"/>
                  <a:pt x="1584" y="504"/>
                </a:cubicBezTo>
                <a:cubicBezTo>
                  <a:pt x="1680" y="552"/>
                  <a:pt x="1704" y="744"/>
                  <a:pt x="1728" y="7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905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28194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447800" y="1447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T</a:t>
            </a:r>
            <a:r>
              <a:rPr lang="en-US" sz="2000" b="1" baseline="-25000">
                <a:solidFill>
                  <a:schemeClr val="accent2"/>
                </a:solidFill>
              </a:rPr>
              <a:t>g</a:t>
            </a:r>
            <a:r>
              <a:rPr lang="en-US" sz="2000" b="1"/>
              <a:t>	</a:t>
            </a:r>
            <a:r>
              <a:rPr lang="en-US" sz="2000" b="1">
                <a:solidFill>
                  <a:srgbClr val="FF0066"/>
                </a:solidFill>
              </a:rPr>
              <a:t>T</a:t>
            </a:r>
            <a:r>
              <a:rPr lang="en-US" sz="2000" b="1" baseline="-25000">
                <a:solidFill>
                  <a:srgbClr val="FF0066"/>
                </a:solidFill>
              </a:rPr>
              <a:t>c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3468688"/>
            <a:ext cx="4724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Glass melt is quenched faster than structure can reorganize into crystallographically ordered arrays=&gt; quenched glass has no thermodynamic definition…glass is </a:t>
            </a:r>
            <a:r>
              <a:rPr lang="en-US" sz="1600" b="1">
                <a:solidFill>
                  <a:srgbClr val="FF0066"/>
                </a:solidFill>
              </a:rPr>
              <a:t>not</a:t>
            </a:r>
            <a:r>
              <a:rPr lang="en-US" sz="1600" b="1"/>
              <a:t> a </a:t>
            </a:r>
            <a:r>
              <a:rPr lang="en-US" sz="1600" b="1">
                <a:solidFill>
                  <a:schemeClr val="accent2"/>
                </a:solidFill>
              </a:rPr>
              <a:t>liquid</a:t>
            </a:r>
            <a:r>
              <a:rPr lang="en-US" sz="1600" b="1"/>
              <a:t> (which is defined)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Disorder is a function of quench rate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Supercooled liquid is semi-ordered and </a:t>
            </a:r>
            <a:r>
              <a:rPr lang="en-US" sz="1600" b="1">
                <a:solidFill>
                  <a:schemeClr val="accent2"/>
                </a:solidFill>
              </a:rPr>
              <a:t>thermodynamically </a:t>
            </a:r>
            <a:r>
              <a:rPr lang="en-US" sz="1600" b="1"/>
              <a:t>defined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 b="1"/>
              <a:t>It takes energy to `reorganize’ chaos into supercooled order=&gt; why T</a:t>
            </a:r>
            <a:r>
              <a:rPr lang="en-US" sz="1600" b="1" baseline="-25000"/>
              <a:t>g</a:t>
            </a:r>
            <a:r>
              <a:rPr lang="en-US" sz="1600" b="1"/>
              <a:t> is endo proces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419600" y="3124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Q(cal)</a:t>
            </a:r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5867400" y="1447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0739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4648200"/>
          <a:ext cx="2994025" cy="1530350"/>
        </p:xfrm>
        <a:graphic>
          <a:graphicData uri="http://schemas.openxmlformats.org/presentationml/2006/ole">
            <p:oleObj spid="_x0000_s1033" name="ChemSketch" r:id="rId4" imgW="3602736" imgH="1840992" progId="ACD.ChemSketch.20">
              <p:embed/>
            </p:oleObj>
          </a:graphicData>
        </a:graphic>
      </p:graphicFrame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257800" y="3733800"/>
            <a:ext cx="3505200" cy="369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‘supercooled liquid structure’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H="1">
            <a:off x="6858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69342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096000" y="12192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Disordered glass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5638800" y="61722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Ordered crystal structure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086600" y="32004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</a:t>
            </a:r>
            <a:r>
              <a:rPr lang="en-US" sz="2400" b="1" baseline="-2500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7086600" y="4191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T</a:t>
            </a:r>
            <a:r>
              <a:rPr lang="en-US" sz="2400" b="1" baseline="-25000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  <p:bldP spid="30730" grpId="0" animBg="1"/>
      <p:bldP spid="30731" grpId="0" animBg="1"/>
      <p:bldP spid="30732" grpId="0"/>
      <p:bldP spid="30734" grpId="0"/>
      <p:bldP spid="30735" grpId="0"/>
      <p:bldP spid="30741" grpId="0" animBg="1"/>
      <p:bldP spid="30742" grpId="0" animBg="1"/>
      <p:bldP spid="30743" grpId="0" animBg="1"/>
      <p:bldP spid="30744" grpId="0"/>
      <p:bldP spid="30745" grpId="0"/>
      <p:bldP spid="30746" grpId="0"/>
      <p:bldP spid="307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Kinds of thermograms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91000"/>
            <a:ext cx="39147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038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4048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43000" y="1295400"/>
            <a:ext cx="2895600" cy="796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Single phase, melting</a:t>
            </a:r>
          </a:p>
          <a:p>
            <a:pPr>
              <a:spcBef>
                <a:spcPct val="50000"/>
              </a:spcBef>
            </a:pPr>
            <a:r>
              <a:rPr lang="en-US" b="1"/>
              <a:t>(</a:t>
            </a:r>
            <a:r>
              <a:rPr lang="en-US" sz="1600" b="1">
                <a:solidFill>
                  <a:srgbClr val="FF0066"/>
                </a:solidFill>
              </a:rPr>
              <a:t>e.g. cubic NaCl)</a:t>
            </a:r>
            <a:r>
              <a:rPr lang="en-US" b="1"/>
              <a:t>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638800" y="990600"/>
            <a:ext cx="3200400" cy="11382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Crystal-crystal transition followed by melting </a:t>
            </a:r>
            <a:r>
              <a:rPr lang="en-US" sz="1600" b="1">
                <a:solidFill>
                  <a:srgbClr val="FF0066"/>
                </a:solidFill>
              </a:rPr>
              <a:t>(tridymite silica-&gt;cristobalite silica)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066800" y="4267200"/>
            <a:ext cx="2819400" cy="669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Release of hydration water </a:t>
            </a:r>
            <a:r>
              <a:rPr lang="en-US" sz="1600" b="1">
                <a:solidFill>
                  <a:srgbClr val="FF0066"/>
                </a:solidFill>
              </a:rPr>
              <a:t>(e.g CuSO</a:t>
            </a:r>
            <a:r>
              <a:rPr lang="en-US" sz="1600" b="1" baseline="-25000">
                <a:solidFill>
                  <a:srgbClr val="FF0066"/>
                </a:solidFill>
              </a:rPr>
              <a:t>4</a:t>
            </a:r>
            <a:r>
              <a:rPr lang="en-US" sz="1600" b="1">
                <a:solidFill>
                  <a:srgbClr val="FF0066"/>
                </a:solidFill>
              </a:rPr>
              <a:t>*5H</a:t>
            </a:r>
            <a:r>
              <a:rPr lang="en-US" sz="1600" b="1" baseline="-25000">
                <a:solidFill>
                  <a:srgbClr val="FF0066"/>
                </a:solidFill>
              </a:rPr>
              <a:t>2</a:t>
            </a:r>
            <a:r>
              <a:rPr lang="en-US" sz="1600" b="1">
                <a:solidFill>
                  <a:srgbClr val="FF0066"/>
                </a:solidFill>
              </a:rPr>
              <a:t>O)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410200" y="4114800"/>
            <a:ext cx="3352800" cy="7381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Simple glass thermogram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(e.g. glassy silica-&gt;cristobalite)</a:t>
            </a:r>
            <a:r>
              <a:rPr lang="en-US" sz="1600"/>
              <a:t>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133600" y="2971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mp (endo)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2438400" y="24384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791200" y="2667000"/>
            <a:ext cx="1295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Phase change (exo)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315200" y="2209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Melting 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524000" y="5562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Dehydration (exo)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352800" y="51054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  <p:bldP spid="5131" grpId="0" animBg="1"/>
      <p:bldP spid="5132" grpId="0" animBg="1"/>
      <p:bldP spid="5133" grpId="0"/>
      <p:bldP spid="5135" grpId="0" animBg="1"/>
      <p:bldP spid="5136" grpId="0"/>
      <p:bldP spid="5137" grpId="0"/>
      <p:bldP spid="5138" grpId="0"/>
      <p:bldP spid="51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53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Some useful facts to help sort out DSC curves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	</a:t>
            </a:r>
            <a:r>
              <a:rPr lang="en-US" sz="2800" b="1" dirty="0" smtClean="0"/>
              <a:t>Typical melting points for selected materials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28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</a:t>
            </a:r>
            <a:r>
              <a:rPr lang="en-US" b="1" u="sng" dirty="0" smtClean="0"/>
              <a:t>MATERIAL</a:t>
            </a:r>
            <a:r>
              <a:rPr lang="en-US" b="1" dirty="0" smtClean="0">
                <a:solidFill>
                  <a:srgbClr val="FF0000"/>
                </a:solidFill>
              </a:rPr>
              <a:t>			</a:t>
            </a:r>
            <a:r>
              <a:rPr lang="en-US" b="1" u="sng" dirty="0" smtClean="0">
                <a:solidFill>
                  <a:srgbClr val="FF0000"/>
                </a:solidFill>
              </a:rPr>
              <a:t>MELTING POINT, </a:t>
            </a:r>
            <a:r>
              <a:rPr lang="en-US" b="1" u="sng" baseline="30000" dirty="0" smtClean="0">
                <a:solidFill>
                  <a:srgbClr val="FF0000"/>
                </a:solidFill>
              </a:rPr>
              <a:t>O</a:t>
            </a:r>
            <a:r>
              <a:rPr lang="en-US" b="1" u="sng" dirty="0" smtClean="0">
                <a:solidFill>
                  <a:srgbClr val="FF0000"/>
                </a:solidFill>
              </a:rPr>
              <a:t> C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4290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Pyrex glass			1250			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4038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Soda lime glass		1000-1050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7244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inorganic salts		600-900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NaCl</a:t>
            </a:r>
            <a:r>
              <a:rPr lang="en-US" sz="2400" dirty="0" smtClean="0"/>
              <a:t>, CaCl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KCl</a:t>
            </a:r>
            <a:r>
              <a:rPr lang="en-US" sz="2400" dirty="0" smtClean="0"/>
              <a:t>)	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791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Plastics			&lt;400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400" y="2819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Silica (glass or crystal)	~1800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534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More useful facts to help sort out DSC curves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r>
              <a:rPr lang="en-US" sz="2400" b="1" dirty="0" smtClean="0"/>
              <a:t>) Glass transition temperatures (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g</a:t>
            </a:r>
            <a:r>
              <a:rPr lang="en-US" sz="2400" b="1" dirty="0" smtClean="0"/>
              <a:t>) for selected glassy materials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u="sng" dirty="0" smtClean="0"/>
              <a:t>Glass</a:t>
            </a:r>
            <a:r>
              <a:rPr lang="en-US" sz="3200" b="1" dirty="0" smtClean="0">
                <a:solidFill>
                  <a:srgbClr val="FF0000"/>
                </a:solidFill>
              </a:rPr>
              <a:t>		</a:t>
            </a:r>
            <a:r>
              <a:rPr lang="en-US" sz="3200" b="1" u="sng" dirty="0" err="1" smtClean="0">
                <a:solidFill>
                  <a:srgbClr val="FF0000"/>
                </a:solidFill>
              </a:rPr>
              <a:t>T</a:t>
            </a:r>
            <a:r>
              <a:rPr lang="en-US" sz="3200" b="1" u="sng" baseline="-25000" dirty="0" err="1" smtClean="0">
                <a:solidFill>
                  <a:srgbClr val="FF0000"/>
                </a:solidFill>
              </a:rPr>
              <a:t>g</a:t>
            </a:r>
            <a:r>
              <a:rPr lang="en-US" sz="3200" b="1" u="sng" dirty="0" smtClean="0">
                <a:solidFill>
                  <a:srgbClr val="FF0000"/>
                </a:solidFill>
              </a:rPr>
              <a:t>  </a:t>
            </a:r>
            <a:r>
              <a:rPr lang="en-US" sz="3200" b="1" u="sng" baseline="30000" dirty="0" smtClean="0">
                <a:solidFill>
                  <a:srgbClr val="FF0000"/>
                </a:solidFill>
              </a:rPr>
              <a:t>O</a:t>
            </a:r>
            <a:r>
              <a:rPr lang="en-US" sz="3200" b="1" u="sng" dirty="0" smtClean="0">
                <a:solidFill>
                  <a:srgbClr val="FF0000"/>
                </a:solidFill>
              </a:rPr>
              <a:t> C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8194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Silica (glass)		 	~1200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429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Pyrex glass			  550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191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Soda-lime glass		 500- 550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800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Plastics			&lt; 100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374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828800" y="228600"/>
            <a:ext cx="61722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Glass Composition Phase Diagram</a:t>
            </a:r>
          </a:p>
          <a:p>
            <a:endParaRPr lang="en-US"/>
          </a:p>
          <a:p>
            <a:r>
              <a:rPr lang="en-US"/>
              <a:t>Underlying crystalline habits that characterize the various glass formation regions vs quench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And yet </a:t>
            </a:r>
            <a:r>
              <a:rPr lang="en-US" sz="3200" b="1" i="1" dirty="0" smtClean="0"/>
              <a:t>more</a:t>
            </a:r>
            <a:r>
              <a:rPr lang="en-US" sz="3200" b="1" dirty="0" smtClean="0"/>
              <a:t> useful facts to sort out DSC curves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1) Waters of hydration make multiple sharp, (weak) exothermic peaks</a:t>
            </a:r>
            <a:endParaRPr lang="en-US" b="1" dirty="0"/>
          </a:p>
        </p:txBody>
      </p:sp>
      <p:sp>
        <p:nvSpPr>
          <p:cNvPr id="5" name="Freeform 4"/>
          <p:cNvSpPr/>
          <p:nvPr/>
        </p:nvSpPr>
        <p:spPr>
          <a:xfrm>
            <a:off x="6705600" y="1981200"/>
            <a:ext cx="1504244" cy="359363"/>
          </a:xfrm>
          <a:custGeom>
            <a:avLst/>
            <a:gdLst>
              <a:gd name="connsiteX0" fmla="*/ 0 w 1207911"/>
              <a:gd name="connsiteY0" fmla="*/ 205081 h 254000"/>
              <a:gd name="connsiteX1" fmla="*/ 383822 w 1207911"/>
              <a:gd name="connsiteY1" fmla="*/ 193793 h 254000"/>
              <a:gd name="connsiteX2" fmla="*/ 383822 w 1207911"/>
              <a:gd name="connsiteY2" fmla="*/ 193793 h 254000"/>
              <a:gd name="connsiteX3" fmla="*/ 395111 w 1207911"/>
              <a:gd name="connsiteY3" fmla="*/ 1881 h 254000"/>
              <a:gd name="connsiteX4" fmla="*/ 428977 w 1207911"/>
              <a:gd name="connsiteY4" fmla="*/ 205081 h 254000"/>
              <a:gd name="connsiteX5" fmla="*/ 620888 w 1207911"/>
              <a:gd name="connsiteY5" fmla="*/ 205081 h 254000"/>
              <a:gd name="connsiteX6" fmla="*/ 620888 w 1207911"/>
              <a:gd name="connsiteY6" fmla="*/ 1881 h 254000"/>
              <a:gd name="connsiteX7" fmla="*/ 677333 w 1207911"/>
              <a:gd name="connsiteY7" fmla="*/ 216370 h 254000"/>
              <a:gd name="connsiteX8" fmla="*/ 1207911 w 1207911"/>
              <a:gd name="connsiteY8" fmla="*/ 227659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911" h="254000">
                <a:moveTo>
                  <a:pt x="0" y="205081"/>
                </a:moveTo>
                <a:lnTo>
                  <a:pt x="383822" y="193793"/>
                </a:lnTo>
                <a:lnTo>
                  <a:pt x="383822" y="193793"/>
                </a:lnTo>
                <a:cubicBezTo>
                  <a:pt x="385703" y="161808"/>
                  <a:pt x="387585" y="0"/>
                  <a:pt x="395111" y="1881"/>
                </a:cubicBezTo>
                <a:cubicBezTo>
                  <a:pt x="402637" y="3762"/>
                  <a:pt x="391348" y="171214"/>
                  <a:pt x="428977" y="205081"/>
                </a:cubicBezTo>
                <a:cubicBezTo>
                  <a:pt x="466607" y="238948"/>
                  <a:pt x="588903" y="238948"/>
                  <a:pt x="620888" y="205081"/>
                </a:cubicBezTo>
                <a:cubicBezTo>
                  <a:pt x="652873" y="171214"/>
                  <a:pt x="611481" y="0"/>
                  <a:pt x="620888" y="1881"/>
                </a:cubicBezTo>
                <a:cubicBezTo>
                  <a:pt x="630295" y="3762"/>
                  <a:pt x="579496" y="178740"/>
                  <a:pt x="677333" y="216370"/>
                </a:cubicBezTo>
                <a:cubicBezTo>
                  <a:pt x="775170" y="254000"/>
                  <a:pt x="991540" y="240829"/>
                  <a:pt x="1207911" y="227659"/>
                </a:cubicBez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) crystal-crystal transitions (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cc</a:t>
            </a:r>
            <a:r>
              <a:rPr lang="en-US" sz="2400" b="1" dirty="0" smtClean="0"/>
              <a:t>) make pretty sharp, (strong) exothermic peaks</a:t>
            </a:r>
            <a:endParaRPr lang="en-US" b="1" dirty="0"/>
          </a:p>
        </p:txBody>
      </p:sp>
      <p:sp>
        <p:nvSpPr>
          <p:cNvPr id="7" name="Freeform 6"/>
          <p:cNvSpPr/>
          <p:nvPr/>
        </p:nvSpPr>
        <p:spPr>
          <a:xfrm>
            <a:off x="6464771" y="2799644"/>
            <a:ext cx="1053629" cy="1352786"/>
          </a:xfrm>
          <a:custGeom>
            <a:avLst/>
            <a:gdLst>
              <a:gd name="connsiteX0" fmla="*/ 15051 w 1053629"/>
              <a:gd name="connsiteY0" fmla="*/ 1185334 h 1352786"/>
              <a:gd name="connsiteX1" fmla="*/ 82785 w 1053629"/>
              <a:gd name="connsiteY1" fmla="*/ 1174045 h 1352786"/>
              <a:gd name="connsiteX2" fmla="*/ 511762 w 1053629"/>
              <a:gd name="connsiteY2" fmla="*/ 1174045 h 1352786"/>
              <a:gd name="connsiteX3" fmla="*/ 545629 w 1053629"/>
              <a:gd name="connsiteY3" fmla="*/ 101600 h 1352786"/>
              <a:gd name="connsiteX4" fmla="*/ 624651 w 1053629"/>
              <a:gd name="connsiteY4" fmla="*/ 564445 h 1352786"/>
              <a:gd name="connsiteX5" fmla="*/ 692385 w 1053629"/>
              <a:gd name="connsiteY5" fmla="*/ 1140178 h 1352786"/>
              <a:gd name="connsiteX6" fmla="*/ 1053629 w 1053629"/>
              <a:gd name="connsiteY6" fmla="*/ 1207912 h 135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629" h="1352786">
                <a:moveTo>
                  <a:pt x="15051" y="1185334"/>
                </a:moveTo>
                <a:cubicBezTo>
                  <a:pt x="7525" y="1180630"/>
                  <a:pt x="0" y="1175926"/>
                  <a:pt x="82785" y="1174045"/>
                </a:cubicBezTo>
                <a:cubicBezTo>
                  <a:pt x="165570" y="1172164"/>
                  <a:pt x="434621" y="1352786"/>
                  <a:pt x="511762" y="1174045"/>
                </a:cubicBezTo>
                <a:cubicBezTo>
                  <a:pt x="588903" y="995304"/>
                  <a:pt x="526814" y="203200"/>
                  <a:pt x="545629" y="101600"/>
                </a:cubicBezTo>
                <a:cubicBezTo>
                  <a:pt x="564444" y="0"/>
                  <a:pt x="600192" y="391349"/>
                  <a:pt x="624651" y="564445"/>
                </a:cubicBezTo>
                <a:cubicBezTo>
                  <a:pt x="649110" y="737541"/>
                  <a:pt x="620889" y="1032934"/>
                  <a:pt x="692385" y="1140178"/>
                </a:cubicBezTo>
                <a:cubicBezTo>
                  <a:pt x="763881" y="1247423"/>
                  <a:pt x="908755" y="1227667"/>
                  <a:pt x="1053629" y="1207912"/>
                </a:cubicBezTo>
              </a:path>
            </a:pathLst>
          </a:cu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419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en-US" sz="2400" b="1" dirty="0" smtClean="0"/>
              <a:t>) glass-crystal transitions (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gc</a:t>
            </a:r>
            <a:r>
              <a:rPr lang="en-US" sz="2400" b="1" dirty="0" smtClean="0"/>
              <a:t>) make broad, (strong) exothermic peaks</a:t>
            </a:r>
            <a:endParaRPr lang="en-US" b="1" dirty="0"/>
          </a:p>
        </p:txBody>
      </p:sp>
      <p:sp>
        <p:nvSpPr>
          <p:cNvPr id="9" name="Freeform 8"/>
          <p:cNvSpPr/>
          <p:nvPr/>
        </p:nvSpPr>
        <p:spPr>
          <a:xfrm>
            <a:off x="6242756" y="4466637"/>
            <a:ext cx="1693333" cy="1066800"/>
          </a:xfrm>
          <a:custGeom>
            <a:avLst/>
            <a:gdLst>
              <a:gd name="connsiteX0" fmla="*/ 0 w 1693333"/>
              <a:gd name="connsiteY0" fmla="*/ 929452 h 1066800"/>
              <a:gd name="connsiteX1" fmla="*/ 485422 w 1693333"/>
              <a:gd name="connsiteY1" fmla="*/ 929452 h 1066800"/>
              <a:gd name="connsiteX2" fmla="*/ 722488 w 1693333"/>
              <a:gd name="connsiteY2" fmla="*/ 105363 h 1066800"/>
              <a:gd name="connsiteX3" fmla="*/ 857955 w 1693333"/>
              <a:gd name="connsiteY3" fmla="*/ 297274 h 1066800"/>
              <a:gd name="connsiteX4" fmla="*/ 1061155 w 1693333"/>
              <a:gd name="connsiteY4" fmla="*/ 850430 h 1066800"/>
              <a:gd name="connsiteX5" fmla="*/ 1693333 w 1693333"/>
              <a:gd name="connsiteY5" fmla="*/ 940741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3333" h="1066800">
                <a:moveTo>
                  <a:pt x="0" y="929452"/>
                </a:moveTo>
                <a:cubicBezTo>
                  <a:pt x="182503" y="998126"/>
                  <a:pt x="365007" y="1066800"/>
                  <a:pt x="485422" y="929452"/>
                </a:cubicBezTo>
                <a:cubicBezTo>
                  <a:pt x="605837" y="792104"/>
                  <a:pt x="660399" y="210726"/>
                  <a:pt x="722488" y="105363"/>
                </a:cubicBezTo>
                <a:cubicBezTo>
                  <a:pt x="784577" y="0"/>
                  <a:pt x="801511" y="173096"/>
                  <a:pt x="857955" y="297274"/>
                </a:cubicBezTo>
                <a:cubicBezTo>
                  <a:pt x="914400" y="421452"/>
                  <a:pt x="921925" y="743186"/>
                  <a:pt x="1061155" y="850430"/>
                </a:cubicBezTo>
                <a:cubicBezTo>
                  <a:pt x="1200385" y="957675"/>
                  <a:pt x="1446859" y="949208"/>
                  <a:pt x="1693333" y="94074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4)  </a:t>
            </a:r>
            <a:r>
              <a:rPr lang="en-US" sz="2800" b="1" dirty="0" smtClean="0"/>
              <a:t>For a glass,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g</a:t>
            </a:r>
            <a:r>
              <a:rPr lang="en-US" sz="2800" b="1" dirty="0" smtClean="0"/>
              <a:t> &lt;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gc</a:t>
            </a:r>
            <a:r>
              <a:rPr lang="en-US" sz="2800" b="1" dirty="0" smtClean="0"/>
              <a:t> &lt;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cc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4" name="Freeform 13"/>
          <p:cNvSpPr/>
          <p:nvPr/>
        </p:nvSpPr>
        <p:spPr>
          <a:xfrm>
            <a:off x="5238044" y="5582356"/>
            <a:ext cx="3025423" cy="620889"/>
          </a:xfrm>
          <a:custGeom>
            <a:avLst/>
            <a:gdLst>
              <a:gd name="connsiteX0" fmla="*/ 0 w 3025423"/>
              <a:gd name="connsiteY0" fmla="*/ 276577 h 620889"/>
              <a:gd name="connsiteX1" fmla="*/ 609600 w 3025423"/>
              <a:gd name="connsiteY1" fmla="*/ 254000 h 620889"/>
              <a:gd name="connsiteX2" fmla="*/ 722489 w 3025423"/>
              <a:gd name="connsiteY2" fmla="*/ 524933 h 620889"/>
              <a:gd name="connsiteX3" fmla="*/ 1309512 w 3025423"/>
              <a:gd name="connsiteY3" fmla="*/ 547511 h 620889"/>
              <a:gd name="connsiteX4" fmla="*/ 1603023 w 3025423"/>
              <a:gd name="connsiteY4" fmla="*/ 84666 h 620889"/>
              <a:gd name="connsiteX5" fmla="*/ 1964267 w 3025423"/>
              <a:gd name="connsiteY5" fmla="*/ 479777 h 620889"/>
              <a:gd name="connsiteX6" fmla="*/ 2427112 w 3025423"/>
              <a:gd name="connsiteY6" fmla="*/ 491066 h 620889"/>
              <a:gd name="connsiteX7" fmla="*/ 2506134 w 3025423"/>
              <a:gd name="connsiteY7" fmla="*/ 39511 h 620889"/>
              <a:gd name="connsiteX8" fmla="*/ 2528712 w 3025423"/>
              <a:gd name="connsiteY8" fmla="*/ 254000 h 620889"/>
              <a:gd name="connsiteX9" fmla="*/ 2573867 w 3025423"/>
              <a:gd name="connsiteY9" fmla="*/ 457200 h 620889"/>
              <a:gd name="connsiteX10" fmla="*/ 2652889 w 3025423"/>
              <a:gd name="connsiteY10" fmla="*/ 378177 h 620889"/>
              <a:gd name="connsiteX11" fmla="*/ 2664178 w 3025423"/>
              <a:gd name="connsiteY11" fmla="*/ 118533 h 620889"/>
              <a:gd name="connsiteX12" fmla="*/ 2698045 w 3025423"/>
              <a:gd name="connsiteY12" fmla="*/ 445911 h 620889"/>
              <a:gd name="connsiteX13" fmla="*/ 3025423 w 3025423"/>
              <a:gd name="connsiteY13" fmla="*/ 491066 h 6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5423" h="620889">
                <a:moveTo>
                  <a:pt x="0" y="276577"/>
                </a:moveTo>
                <a:cubicBezTo>
                  <a:pt x="244592" y="244592"/>
                  <a:pt x="489185" y="212607"/>
                  <a:pt x="609600" y="254000"/>
                </a:cubicBezTo>
                <a:cubicBezTo>
                  <a:pt x="730015" y="295393"/>
                  <a:pt x="605837" y="476015"/>
                  <a:pt x="722489" y="524933"/>
                </a:cubicBezTo>
                <a:cubicBezTo>
                  <a:pt x="839141" y="573852"/>
                  <a:pt x="1162756" y="620889"/>
                  <a:pt x="1309512" y="547511"/>
                </a:cubicBezTo>
                <a:cubicBezTo>
                  <a:pt x="1456268" y="474133"/>
                  <a:pt x="1493897" y="95955"/>
                  <a:pt x="1603023" y="84666"/>
                </a:cubicBezTo>
                <a:cubicBezTo>
                  <a:pt x="1712149" y="73377"/>
                  <a:pt x="1826919" y="412044"/>
                  <a:pt x="1964267" y="479777"/>
                </a:cubicBezTo>
                <a:cubicBezTo>
                  <a:pt x="2101615" y="547510"/>
                  <a:pt x="2336801" y="564444"/>
                  <a:pt x="2427112" y="491066"/>
                </a:cubicBezTo>
                <a:cubicBezTo>
                  <a:pt x="2517423" y="417688"/>
                  <a:pt x="2489201" y="79022"/>
                  <a:pt x="2506134" y="39511"/>
                </a:cubicBezTo>
                <a:cubicBezTo>
                  <a:pt x="2523067" y="0"/>
                  <a:pt x="2517423" y="184385"/>
                  <a:pt x="2528712" y="254000"/>
                </a:cubicBezTo>
                <a:cubicBezTo>
                  <a:pt x="2540001" y="323615"/>
                  <a:pt x="2553171" y="436504"/>
                  <a:pt x="2573867" y="457200"/>
                </a:cubicBezTo>
                <a:cubicBezTo>
                  <a:pt x="2594563" y="477896"/>
                  <a:pt x="2637837" y="434621"/>
                  <a:pt x="2652889" y="378177"/>
                </a:cubicBezTo>
                <a:cubicBezTo>
                  <a:pt x="2667941" y="321733"/>
                  <a:pt x="2656652" y="107244"/>
                  <a:pt x="2664178" y="118533"/>
                </a:cubicBezTo>
                <a:cubicBezTo>
                  <a:pt x="2671704" y="129822"/>
                  <a:pt x="2637838" y="383822"/>
                  <a:pt x="2698045" y="445911"/>
                </a:cubicBezTo>
                <a:cubicBezTo>
                  <a:pt x="2758252" y="508000"/>
                  <a:pt x="2891837" y="499533"/>
                  <a:pt x="3025423" y="491066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Possible Materials Producing Exercise 9 DSC  (modified)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4038600" cy="38164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PVC plastic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KCl</a:t>
            </a:r>
            <a:r>
              <a:rPr lang="en-US" sz="3200" dirty="0" smtClean="0"/>
              <a:t> (mp 740 </a:t>
            </a:r>
            <a:r>
              <a:rPr lang="en-US" sz="3200" baseline="30000" dirty="0" err="1" smtClean="0"/>
              <a:t>o</a:t>
            </a:r>
            <a:r>
              <a:rPr lang="en-US" sz="3200" dirty="0" err="1" smtClean="0"/>
              <a:t>C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NaCl</a:t>
            </a:r>
            <a:r>
              <a:rPr lang="en-US" sz="3200" dirty="0" smtClean="0"/>
              <a:t> (mp 820 </a:t>
            </a:r>
            <a:r>
              <a:rPr lang="en-US" sz="3200" baseline="30000" dirty="0" err="1" smtClean="0"/>
              <a:t>o</a:t>
            </a:r>
            <a:r>
              <a:rPr lang="en-US" sz="3200" dirty="0" err="1" smtClean="0"/>
              <a:t>C</a:t>
            </a:r>
            <a:r>
              <a:rPr lang="en-US" sz="32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CuSO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 *5H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Soda-Lime Glass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Pyrex glass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Silica glass </a:t>
            </a:r>
          </a:p>
          <a:p>
            <a:pPr marL="342900" indent="-34290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ng\Desktop\2014-04 (Apr)\exercise 9 dsc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713" y="-25400"/>
            <a:ext cx="9623426" cy="690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1828800"/>
            <a:ext cx="3429000" cy="1981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Using the list on the previous slide, try to rationalize the composition of the samples measured in </a:t>
            </a:r>
            <a:r>
              <a:rPr lang="en-US" sz="2000" b="1" dirty="0" err="1" smtClean="0"/>
              <a:t>thermograms</a:t>
            </a:r>
            <a:r>
              <a:rPr lang="en-US" sz="2000" b="1" dirty="0" smtClean="0"/>
              <a:t> A-F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0"/>
            <a:ext cx="518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Exercise 9: Interpreting DSC Curves (modified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XRD (X-ray Diffraction)</a:t>
            </a:r>
          </a:p>
        </p:txBody>
      </p:sp>
      <p:pic>
        <p:nvPicPr>
          <p:cNvPr id="7174" name="Picture 6" descr="config of xrd debye scher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3657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braggsl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38290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13716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Basic `</a:t>
            </a:r>
            <a:r>
              <a:rPr lang="en-US" b="1">
                <a:solidFill>
                  <a:srgbClr val="FF0066"/>
                </a:solidFill>
              </a:rPr>
              <a:t>X-ray</a:t>
            </a:r>
            <a:r>
              <a:rPr lang="en-US" b="1"/>
              <a:t> powder diffraction’ camera (Debye-Scherrer design)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876800" y="1447800"/>
            <a:ext cx="30480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Bragg’s Law: 2*d*sin</a:t>
            </a:r>
            <a:r>
              <a:rPr lang="en-US" b="1">
                <a:sym typeface="Symbol" pitchFamily="18" charset="2"/>
              </a:rPr>
              <a:t>=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62400" y="5486400"/>
            <a:ext cx="4572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Given fixed </a:t>
            </a:r>
            <a:r>
              <a:rPr lang="en-US" b="1">
                <a:sym typeface="Symbol" pitchFamily="18" charset="2"/>
              </a:rPr>
              <a:t> &amp;</a:t>
            </a:r>
            <a:r>
              <a:rPr lang="en-US" b="1"/>
              <a:t> a measure of the angle </a:t>
            </a:r>
            <a:r>
              <a:rPr lang="en-US" b="1">
                <a:sym typeface="Symbol" pitchFamily="18" charset="2"/>
              </a:rPr>
              <a:t>, you can determine atomic spacing d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267200" y="50292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66"/>
                </a:solidFill>
              </a:rPr>
              <a:t>The key point….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4800" y="31242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X-rays in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86200" y="213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X-rays in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629400" y="2057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Diffracted X-rays</a:t>
            </a: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685800" y="39624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5" descr="http://www.bio.miami.edu/~cmallery/150/gene/photo5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181600"/>
            <a:ext cx="1190625" cy="119062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5400000">
            <a:off x="2171700" y="4076700"/>
            <a:ext cx="1828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085306" y="4915694"/>
            <a:ext cx="915194" cy="754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53340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Diffraction pattern of DNA</a:t>
            </a:r>
          </a:p>
          <a:p>
            <a:r>
              <a:rPr lang="en-US" sz="1400" dirty="0" smtClean="0"/>
              <a:t>Taken by Rosalind Franklin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 animBg="1"/>
      <p:bldP spid="7179" grpId="0" animBg="1"/>
      <p:bldP spid="7180" grpId="0"/>
      <p:bldP spid="7181" grpId="0"/>
      <p:bldP spid="7182" grpId="0"/>
      <p:bldP spid="7183" grpId="0"/>
      <p:bldP spid="7184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Details of Debye-Scherrer XRD diffraction camera</a:t>
            </a:r>
            <a:r>
              <a:rPr lang="en-US" smtClean="0"/>
              <a:t> </a:t>
            </a:r>
          </a:p>
        </p:txBody>
      </p:sp>
      <p:pic>
        <p:nvPicPr>
          <p:cNvPr id="9221" name="Picture 5" descr="config of xrd debye scherr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609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xrd cam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97288"/>
            <a:ext cx="6629400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05000" y="2590800"/>
            <a:ext cx="762000" cy="2743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26" name="Picture 10" descr="diffraction r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295400"/>
            <a:ext cx="3089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514600" y="2209800"/>
            <a:ext cx="1219200" cy="152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28600"/>
            <a:ext cx="8683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3886200" cy="16002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514600" y="1828800"/>
            <a:ext cx="9144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rings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086600" y="3581400"/>
            <a:ext cx="762000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or</a:t>
            </a:r>
          </a:p>
          <a:p>
            <a:pPr>
              <a:spcBef>
                <a:spcPct val="50000"/>
              </a:spcBef>
            </a:pPr>
            <a:r>
              <a:rPr lang="en-US" sz="1600" b="1"/>
              <a:t>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7" grpId="0" animBg="1"/>
      <p:bldP spid="9231" grpId="0" animBg="1"/>
      <p:bldP spid="9234" grpId="0" animBg="1"/>
      <p:bldP spid="92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/>
              <a:t>Examples of XRD spectra</a:t>
            </a:r>
          </a:p>
        </p:txBody>
      </p:sp>
      <p:pic>
        <p:nvPicPr>
          <p:cNvPr id="11269" name="Picture 5" descr="xrd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4148138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62000" y="11430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Pure crystalline substance</a:t>
            </a:r>
          </a:p>
        </p:txBody>
      </p:sp>
      <p:pic>
        <p:nvPicPr>
          <p:cNvPr id="11272" name="Picture 8" descr="silica xtal and glass x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3909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34000" y="4876800"/>
            <a:ext cx="2895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Glass only (`glass halo’)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5867400" y="38862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5029200" y="12192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Partially `devitrified’  glass*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6705600" y="1600200"/>
            <a:ext cx="381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9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Only lines…all crystal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62000" y="47244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Halo + lines= glass + crystal	       (devitrified glass)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38200" y="55626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Halo only= all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4" grpId="0" animBg="1" autoUpdateAnimBg="0"/>
      <p:bldP spid="11275" grpId="0" animBg="1" autoUpdateAnimBg="0"/>
      <p:bldP spid="11276" grpId="0" autoUpdateAnimBg="0"/>
      <p:bldP spid="11277" grpId="0" animBg="1" autoUpdateAnimBg="0"/>
      <p:bldP spid="11278" grpId="0" autoUpdateAnimBg="0"/>
      <p:bldP spid="11279" grpId="0" autoUpdateAnimBg="0"/>
      <p:bldP spid="112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ng\Desktop\Fong Main\ALFRED\chem6614\scanned\2010-04 (Apr)\2010-04 (Apr)\scan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8" y="354013"/>
            <a:ext cx="8983662" cy="6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0038"/>
            <a:ext cx="586105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410200" y="2362200"/>
            <a:ext cx="1828800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Effect of soft lithia glass in silica matrix after HF etch</a:t>
            </a:r>
          </a:p>
          <a:p>
            <a:endParaRPr lang="en-US"/>
          </a:p>
          <a:p>
            <a:r>
              <a:rPr lang="en-US"/>
              <a:t>X22,400 (SEM) 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905000" y="457200"/>
            <a:ext cx="5105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Examples of bi-phasic glass; example 1-Vycor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2057400"/>
            <a:ext cx="4945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905000" y="457200"/>
            <a:ext cx="51054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Examples of bi-phasic glass; example 2</a:t>
            </a:r>
          </a:p>
          <a:p>
            <a:r>
              <a:rPr lang="en-US"/>
              <a:t>		Pyrex (&gt;50,000X)</a:t>
            </a:r>
          </a:p>
          <a:p>
            <a:r>
              <a:rPr lang="en-US"/>
              <a:t>(silver ions have been `interculated’ into structure to reveal biphasic character)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257800" y="2057400"/>
            <a:ext cx="2514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Pyrex is a combination of `softer’ glass (so it flows under flame )and a much harder glass  (so it resists chemical and physical change)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Scanning Electron Microscopy (SEM)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5562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Optical Microscopy</a:t>
            </a:r>
            <a:r>
              <a:rPr lang="en-US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(obs)  ~ 500 nm ~minimum object size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 1000X  practical maximum magnification </a:t>
            </a:r>
          </a:p>
        </p:txBody>
      </p:sp>
      <p:pic>
        <p:nvPicPr>
          <p:cNvPr id="8196" name="Picture 8" descr="optical s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657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Leeuwenho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32766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914400" y="5715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Leeuwenhoek 1632-1723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8862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7772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Electron microscopy: a breakthrough microscopy</a:t>
            </a:r>
          </a:p>
          <a:p>
            <a:pPr>
              <a:spcBef>
                <a:spcPct val="50000"/>
              </a:spcBef>
            </a:pPr>
            <a:endParaRPr lang="en-US" sz="1200" b="1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i="1">
                <a:sym typeface="Symbol" pitchFamily="18" charset="2"/>
              </a:rPr>
              <a:t>=h/p (De Broglie equation) ~ 0.02 nm  for 3.6 keV beam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Practically=&gt;Can see 0.2-1 nm objects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higher beam energy, lower  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>
                <a:sym typeface="Symbol" pitchFamily="18" charset="2"/>
              </a:rPr>
              <a:t> 40-100,000 X magnifications </a:t>
            </a:r>
          </a:p>
        </p:txBody>
      </p:sp>
      <p:pic>
        <p:nvPicPr>
          <p:cNvPr id="15366" name="Picture 6" descr="arde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8600" y="533400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Manfred v. Ardenne</a:t>
            </a:r>
            <a:r>
              <a:rPr lang="en-US"/>
              <a:t> 1907-1997</a:t>
            </a:r>
          </a:p>
          <a:p>
            <a:r>
              <a:rPr lang="en-US"/>
              <a:t>invents in 1937</a:t>
            </a:r>
          </a:p>
        </p:txBody>
      </p:sp>
      <p:pic>
        <p:nvPicPr>
          <p:cNvPr id="15368" name="Picture 8" descr="oat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429000"/>
            <a:ext cx="1420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14600" y="5410200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Charles Oakley</a:t>
            </a:r>
          </a:p>
          <a:p>
            <a:r>
              <a:rPr lang="en-US"/>
              <a:t>1904-1996</a:t>
            </a:r>
          </a:p>
          <a:p>
            <a:r>
              <a:rPr lang="en-US"/>
              <a:t>develops in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BASICS of SEM technique</a:t>
            </a:r>
          </a:p>
        </p:txBody>
      </p:sp>
      <p:pic>
        <p:nvPicPr>
          <p:cNvPr id="16389" name="Picture 5" descr="Big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47101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953000" y="1752600"/>
            <a:ext cx="3733800" cy="1524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u="sng"/>
              <a:t>Main imaging methods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/>
              <a:t>Secondary electrons (SE)</a:t>
            </a:r>
          </a:p>
          <a:p>
            <a:pPr marL="342900" indent="-342900">
              <a:buFontTx/>
              <a:buAutoNum type="arabicParenR"/>
            </a:pPr>
            <a:r>
              <a:rPr lang="en-US"/>
              <a:t>Backscattered electrons (BSE)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91200" y="3581400"/>
            <a:ext cx="2819400" cy="20161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Main analytical method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XRED</a:t>
            </a:r>
            <a:r>
              <a:rPr lang="en-US"/>
              <a:t> = </a:t>
            </a:r>
            <a:r>
              <a:rPr lang="en-US" b="1"/>
              <a:t>EDX </a:t>
            </a:r>
            <a:r>
              <a:rPr lang="en-US"/>
              <a:t>(same)</a:t>
            </a:r>
          </a:p>
          <a:p>
            <a:pPr>
              <a:spcBef>
                <a:spcPct val="50000"/>
              </a:spcBef>
            </a:pPr>
            <a:r>
              <a:rPr lang="en-US"/>
              <a:t>(</a:t>
            </a:r>
            <a:r>
              <a:rPr lang="en-US" b="1">
                <a:solidFill>
                  <a:srgbClr val="FF0066"/>
                </a:solidFill>
              </a:rPr>
              <a:t>X</a:t>
            </a:r>
            <a:r>
              <a:rPr lang="en-US">
                <a:solidFill>
                  <a:srgbClr val="FF0066"/>
                </a:solidFill>
              </a:rPr>
              <a:t>-</a:t>
            </a:r>
            <a:r>
              <a:rPr lang="en-US" b="1">
                <a:solidFill>
                  <a:srgbClr val="FF0066"/>
                </a:solidFill>
              </a:rPr>
              <a:t>R</a:t>
            </a:r>
            <a:r>
              <a:rPr lang="en-US"/>
              <a:t>ay </a:t>
            </a:r>
            <a:r>
              <a:rPr lang="en-US" b="1">
                <a:solidFill>
                  <a:srgbClr val="FF0066"/>
                </a:solidFill>
              </a:rPr>
              <a:t>E</a:t>
            </a:r>
            <a:r>
              <a:rPr lang="en-US"/>
              <a:t>nergy </a:t>
            </a:r>
            <a:r>
              <a:rPr lang="en-US" b="1">
                <a:solidFill>
                  <a:srgbClr val="FF0066"/>
                </a:solidFill>
              </a:rPr>
              <a:t>D</a:t>
            </a:r>
            <a:r>
              <a:rPr lang="en-US"/>
              <a:t>ispersion or </a:t>
            </a:r>
            <a:r>
              <a:rPr lang="en-US" b="1"/>
              <a:t>E</a:t>
            </a:r>
            <a:r>
              <a:rPr lang="en-US"/>
              <a:t>nergy </a:t>
            </a:r>
            <a:r>
              <a:rPr lang="en-US" b="1"/>
              <a:t>D</a:t>
            </a:r>
            <a:r>
              <a:rPr lang="en-US"/>
              <a:t>ispersive analysis of </a:t>
            </a:r>
            <a:r>
              <a:rPr lang="en-US" b="1"/>
              <a:t>X</a:t>
            </a:r>
            <a:r>
              <a:rPr lang="en-US"/>
              <a:t>-rays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800600" y="1219200"/>
            <a:ext cx="1295400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1-10 keV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95600" y="6172200"/>
            <a:ext cx="3429000" cy="369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Beam spot typically 0.2 nm)</a:t>
            </a: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V="1">
            <a:off x="31242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Geeky Details Of SEM</a:t>
            </a:r>
          </a:p>
        </p:txBody>
      </p:sp>
      <p:pic>
        <p:nvPicPr>
          <p:cNvPr id="18437" name="Picture 5" descr="characteristic pear shaped sample volume of 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4495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410200" y="1828800"/>
            <a:ext cx="3352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/>
              <a:t>Inelastic BSE</a:t>
            </a:r>
            <a:r>
              <a:rPr lang="en-US"/>
              <a:t> =impacting electrons re-scattered (sensitive to atomic masses producing scattering)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/>
              <a:t>Auger (pronounced OJay)=</a:t>
            </a:r>
            <a:r>
              <a:rPr lang="en-US"/>
              <a:t>surface state electrons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/>
              <a:t>SE = </a:t>
            </a:r>
            <a:r>
              <a:rPr lang="en-US"/>
              <a:t>electrons re-emitted by absorbing materials (provides great depth of field &amp; primary image)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/>
              <a:t>Characteristic x-rays= </a:t>
            </a:r>
            <a:r>
              <a:rPr lang="en-US"/>
              <a:t>energy spacings of elements </a:t>
            </a:r>
            <a:r>
              <a:rPr lang="en-US" b="1"/>
              <a:t>(used for </a:t>
            </a:r>
            <a:r>
              <a:rPr lang="en-US" b="1">
                <a:solidFill>
                  <a:srgbClr val="FF0066"/>
                </a:solidFill>
              </a:rPr>
              <a:t>XRED=EDX</a:t>
            </a:r>
            <a:r>
              <a:rPr lang="en-US" b="1"/>
              <a:t>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0" y="1219200"/>
            <a:ext cx="6934200" cy="646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Electron beam produces a characteristic tear-drop shaped hole in material, which vomits electrons and x-rays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3810000"/>
            <a:ext cx="13716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5-100 um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371600" y="2971800"/>
            <a:ext cx="0" cy="3124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057400" y="2209800"/>
            <a:ext cx="1828800" cy="3698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0.2-2 nm spot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1905000" y="2590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 animBg="1"/>
      <p:bldP spid="18447" grpId="0" animBg="1"/>
      <p:bldP spid="1844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965</Words>
  <Application>Microsoft Office PowerPoint</Application>
  <PresentationFormat>On-screen Show (4:3)</PresentationFormat>
  <Paragraphs>162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ChemSketch</vt:lpstr>
      <vt:lpstr>Slide 1</vt:lpstr>
      <vt:lpstr>Slide 2</vt:lpstr>
      <vt:lpstr>Slide 3</vt:lpstr>
      <vt:lpstr>Slide 4</vt:lpstr>
      <vt:lpstr>Slide 5</vt:lpstr>
      <vt:lpstr>Scanning Electron Microscopy (SEM)</vt:lpstr>
      <vt:lpstr>Slide 7</vt:lpstr>
      <vt:lpstr>BASICS of SEM technique</vt:lpstr>
      <vt:lpstr>Some Geeky Details Of SEM</vt:lpstr>
      <vt:lpstr>More geeky details of SEM:SE detection</vt:lpstr>
      <vt:lpstr>Typical `SE’ images</vt:lpstr>
      <vt:lpstr>Yet more geeky details: BSE &amp; EDX</vt:lpstr>
      <vt:lpstr>Slide 13</vt:lpstr>
      <vt:lpstr>The last few details on SEM</vt:lpstr>
      <vt:lpstr>DSC (Differential Scanning Calorimetry)*</vt:lpstr>
      <vt:lpstr>Glass transition (Tg) and crystallization (Tc) (=devitrification)</vt:lpstr>
      <vt:lpstr>Kinds of thermograms</vt:lpstr>
      <vt:lpstr>Slide 18</vt:lpstr>
      <vt:lpstr>Slide 19</vt:lpstr>
      <vt:lpstr>Slide 20</vt:lpstr>
      <vt:lpstr>Slide 21</vt:lpstr>
      <vt:lpstr>Slide 22</vt:lpstr>
      <vt:lpstr>XRD (X-ray Diffraction)</vt:lpstr>
      <vt:lpstr>Details of Debye-Scherrer XRD diffraction camera </vt:lpstr>
      <vt:lpstr>Examples of XRD spectra</vt:lpstr>
    </vt:vector>
  </TitlesOfParts>
  <Company>Alfred State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 (Differential Scanning Calorimetry)*</dc:title>
  <dc:creator>Help Desk</dc:creator>
  <cp:lastModifiedBy>fong</cp:lastModifiedBy>
  <cp:revision>25</cp:revision>
  <dcterms:created xsi:type="dcterms:W3CDTF">2007-04-03T01:07:53Z</dcterms:created>
  <dcterms:modified xsi:type="dcterms:W3CDTF">2014-04-12T01:43:04Z</dcterms:modified>
</cp:coreProperties>
</file>