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2378-2708-41FA-AD8B-DB517E7AD6CA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85D-F3DC-47FE-BDD2-58CA5BF5D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7422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2378-2708-41FA-AD8B-DB517E7AD6CA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85D-F3DC-47FE-BDD2-58CA5BF5D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8726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2378-2708-41FA-AD8B-DB517E7AD6CA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85D-F3DC-47FE-BDD2-58CA5BF5D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79873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2378-2708-41FA-AD8B-DB517E7AD6CA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85D-F3DC-47FE-BDD2-58CA5BF5D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847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2378-2708-41FA-AD8B-DB517E7AD6CA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85D-F3DC-47FE-BDD2-58CA5BF5D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774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2378-2708-41FA-AD8B-DB517E7AD6CA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85D-F3DC-47FE-BDD2-58CA5BF5D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8953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2378-2708-41FA-AD8B-DB517E7AD6CA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85D-F3DC-47FE-BDD2-58CA5BF5D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9853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2378-2708-41FA-AD8B-DB517E7AD6CA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85D-F3DC-47FE-BDD2-58CA5BF5D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102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2378-2708-41FA-AD8B-DB517E7AD6CA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85D-F3DC-47FE-BDD2-58CA5BF5D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8174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2378-2708-41FA-AD8B-DB517E7AD6CA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85D-F3DC-47FE-BDD2-58CA5BF5D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35088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02378-2708-41FA-AD8B-DB517E7AD6CA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1B85D-F3DC-47FE-BDD2-58CA5BF5D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279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202378-2708-41FA-AD8B-DB517E7AD6CA}" type="datetimeFigureOut">
              <a:rPr lang="en-US" smtClean="0"/>
              <a:t>4/17/2014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1B85D-F3DC-47FE-BDD2-58CA5BF5DE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669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8185" y="167425"/>
            <a:ext cx="93371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rgbClr val="FF0000"/>
                </a:solidFill>
              </a:rPr>
              <a:t>Exercise 13:  Scenarios for Simple Solid Mixtures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15154" y="1081825"/>
            <a:ext cx="10792497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You are analyst in a dirt poor analytical lab located in </a:t>
            </a:r>
            <a:r>
              <a:rPr lang="en-US" sz="2800" dirty="0" err="1" smtClean="0"/>
              <a:t>Backofbeyond</a:t>
            </a:r>
            <a:r>
              <a:rPr lang="en-US" sz="2800" dirty="0" smtClean="0"/>
              <a:t>, Nigeria. You are equipped with only compound microscopes, glass slides, test tubes and a reasonable collection of both organic and inorganic reagents.  A local official arrives with a Baggie containing ~30 grams of white powder with no hint as to its  contents. You are charged with figuring out as much as you can about the sample’s contents.</a:t>
            </a:r>
          </a:p>
          <a:p>
            <a:endParaRPr lang="en-US" sz="2800" dirty="0"/>
          </a:p>
        </p:txBody>
      </p:sp>
      <p:sp>
        <p:nvSpPr>
          <p:cNvPr id="6" name="TextBox 5"/>
          <p:cNvSpPr txBox="1"/>
          <p:nvPr/>
        </p:nvSpPr>
        <p:spPr>
          <a:xfrm>
            <a:off x="476518" y="3836425"/>
            <a:ext cx="947885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1) What is a good, common sense first step ? </a:t>
            </a:r>
            <a:endParaRPr lang="en-US" sz="4000" dirty="0"/>
          </a:p>
        </p:txBody>
      </p:sp>
      <p:sp>
        <p:nvSpPr>
          <p:cNvPr id="7" name="TextBox 6"/>
          <p:cNvSpPr txBox="1"/>
          <p:nvPr/>
        </p:nvSpPr>
        <p:spPr>
          <a:xfrm>
            <a:off x="618185" y="4726745"/>
            <a:ext cx="1018580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Place a small bit of the powder on a slide and see if it can be dissolved with a few drops of distilled </a:t>
            </a:r>
            <a:r>
              <a:rPr lang="en-US" sz="3200" b="1" dirty="0" smtClean="0">
                <a:solidFill>
                  <a:srgbClr val="FF0000"/>
                </a:solidFill>
              </a:rPr>
              <a:t>water/</a:t>
            </a:r>
            <a:r>
              <a:rPr lang="en-US" sz="3200" b="1" dirty="0" err="1" smtClean="0">
                <a:solidFill>
                  <a:srgbClr val="FF0000"/>
                </a:solidFill>
              </a:rPr>
              <a:t>HCl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149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1858" y="1896439"/>
            <a:ext cx="4564013" cy="303714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195754" y="534572"/>
            <a:ext cx="876417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Your </a:t>
            </a:r>
            <a:r>
              <a:rPr lang="en-US" sz="3200" dirty="0" err="1" smtClean="0"/>
              <a:t>photomicrographic</a:t>
            </a:r>
            <a:r>
              <a:rPr lang="en-US" sz="3200" dirty="0" smtClean="0"/>
              <a:t> exploration reveals the following: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6133513" y="1896439"/>
            <a:ext cx="4979963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What is a reasonable guess about the identity of the soluble, inorganic component(s)  ?</a:t>
            </a:r>
            <a:endParaRPr lang="en-US" sz="3600" dirty="0"/>
          </a:p>
        </p:txBody>
      </p:sp>
      <p:sp>
        <p:nvSpPr>
          <p:cNvPr id="6" name="TextBox 5"/>
          <p:cNvSpPr txBox="1"/>
          <p:nvPr/>
        </p:nvSpPr>
        <p:spPr>
          <a:xfrm>
            <a:off x="6217920" y="4557932"/>
            <a:ext cx="4600135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err="1" smtClean="0">
                <a:solidFill>
                  <a:srgbClr val="FF0000"/>
                </a:solidFill>
              </a:rPr>
              <a:t>NaCl</a:t>
            </a:r>
            <a:r>
              <a:rPr lang="en-US" sz="4000" b="1" dirty="0" smtClean="0">
                <a:solidFill>
                  <a:srgbClr val="FF0000"/>
                </a:solidFill>
              </a:rPr>
              <a:t>, or </a:t>
            </a:r>
            <a:r>
              <a:rPr lang="en-US" sz="4000" b="1" dirty="0" err="1" smtClean="0">
                <a:solidFill>
                  <a:srgbClr val="FF0000"/>
                </a:solidFill>
              </a:rPr>
              <a:t>KCl</a:t>
            </a:r>
            <a:r>
              <a:rPr lang="en-US" sz="4000" b="1" dirty="0" smtClean="0">
                <a:solidFill>
                  <a:srgbClr val="FF0000"/>
                </a:solidFill>
              </a:rPr>
              <a:t> ?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16633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26777" y="806824"/>
            <a:ext cx="93950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How might you `prove’ that Cl is present? </a:t>
            </a:r>
            <a:endParaRPr lang="en-US" sz="36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133601" y="1810871"/>
            <a:ext cx="8588188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Run the AgNO</a:t>
            </a:r>
            <a:r>
              <a:rPr lang="en-US" sz="32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3200" b="1" dirty="0" smtClean="0">
                <a:solidFill>
                  <a:srgbClr val="FF0000"/>
                </a:solidFill>
              </a:rPr>
              <a:t> test with a drop of the dissolved, water-soluble salt. If a flocculent </a:t>
            </a:r>
            <a:r>
              <a:rPr lang="en-US" sz="3200" b="1" dirty="0" err="1" smtClean="0">
                <a:solidFill>
                  <a:srgbClr val="FF0000"/>
                </a:solidFill>
              </a:rPr>
              <a:t>whte</a:t>
            </a:r>
            <a:r>
              <a:rPr lang="en-US" sz="3200" b="1" dirty="0" smtClean="0">
                <a:solidFill>
                  <a:srgbClr val="FF0000"/>
                </a:solidFill>
              </a:rPr>
              <a:t>-grey precipitate forms instantly, Cl is indicated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201270" y="3818965"/>
            <a:ext cx="106321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/>
              <a:t>How might you quickly distinguish Na from K salts ?</a:t>
            </a:r>
            <a:endParaRPr lang="en-US" sz="3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950259" y="4661647"/>
            <a:ext cx="10237694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Dip a clean platinum loop into the solution and then place  the loop in a  lean blue methane-air Bunsen burner flame. Yellow indicates Na. Lavender indicates K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90554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27274" y="1012874"/>
            <a:ext cx="9369083" cy="156966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As it turns out, about half of the powder appears to </a:t>
            </a:r>
            <a:r>
              <a:rPr lang="en-US" sz="3200" dirty="0" smtClean="0"/>
              <a:t>dissolve </a:t>
            </a:r>
            <a:r>
              <a:rPr lang="en-US" sz="3200" smtClean="0"/>
              <a:t>but doesn’t fizz, </a:t>
            </a:r>
            <a:r>
              <a:rPr lang="en-US" sz="3200" dirty="0" smtClean="0"/>
              <a:t>while the rest seems to float on top of the water drop. Now what do you do ?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786597" y="3080825"/>
            <a:ext cx="8679766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You probably have both organic and soluble inorganic material together, or, it’s all inorganic, but with an insoluble component. You need to  get them apart.</a:t>
            </a:r>
          </a:p>
          <a:p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Prepare a larger sample of powder dissolved in water, c.a. 2-3 mL with a small spatula’s worth of powder.  Carefully decant or pipet the aqueous layer, leaving the insoluble (behind. Allow the latter to dry in air.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4101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842868" y="745588"/>
            <a:ext cx="9214338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3200" dirty="0" smtClean="0"/>
              <a:t>You have separated out the  aqueous component with the soluble portion of the sample dissolved, and have dried out the damp, insoluble material which is (unsurprisingly) a white solid. You decide to focus on the latter, first. What’s your next move ?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1645920" y="4121834"/>
            <a:ext cx="89470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420838" y="3418449"/>
            <a:ext cx="10255348" cy="310854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Ascertain if the white, water insoluble compound(s) are organic or inorganic .</a:t>
            </a:r>
          </a:p>
          <a:p>
            <a:endParaRPr lang="en-US" sz="28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rgbClr val="FF0000"/>
                </a:solidFill>
              </a:rPr>
              <a:t>Use simple polar (acetone, methanol) , simple non-polar (pentane, benzene) solvents , and perhaps an intermediate polarity organic solvent (methylene chloride)  and test samples of the water insoluble compound crystals to see if they dissolve.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21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26942" y="801858"/>
            <a:ext cx="898925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Despite your best efforts, the water-insoluble solid fails to dissolve in any common organic solvent. What can you conclude ?</a:t>
            </a:r>
            <a:endParaRPr lang="en-US" sz="3600" dirty="0"/>
          </a:p>
        </p:txBody>
      </p:sp>
      <p:sp>
        <p:nvSpPr>
          <p:cNvPr id="3" name="TextBox 2"/>
          <p:cNvSpPr txBox="1"/>
          <p:nvPr/>
        </p:nvSpPr>
        <p:spPr>
          <a:xfrm>
            <a:off x="1659988" y="3010486"/>
            <a:ext cx="9931790" cy="707886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rgbClr val="FF0000"/>
                </a:solidFill>
              </a:rPr>
              <a:t>It’s most likely an water-insoluble inorganic.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6383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9489" y="844062"/>
            <a:ext cx="1049449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Since you have an insoluble, inorganic compound, what might be the next sensible step?</a:t>
            </a:r>
          </a:p>
          <a:p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0166" y="2715065"/>
            <a:ext cx="10466364" cy="206210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See if it can be dissolved with either acid or base. </a:t>
            </a:r>
          </a:p>
          <a:p>
            <a:endParaRPr lang="en-US" sz="3200" b="1" dirty="0">
              <a:solidFill>
                <a:srgbClr val="FF0000"/>
              </a:solidFill>
            </a:endParaRPr>
          </a:p>
          <a:p>
            <a:r>
              <a:rPr lang="en-US" sz="3200" b="1" dirty="0" smtClean="0">
                <a:solidFill>
                  <a:srgbClr val="FF0000"/>
                </a:solidFill>
              </a:rPr>
              <a:t>Take a small drop of 6M </a:t>
            </a:r>
            <a:r>
              <a:rPr lang="en-US" sz="3200" b="1" dirty="0" err="1" smtClean="0">
                <a:solidFill>
                  <a:srgbClr val="FF0000"/>
                </a:solidFill>
              </a:rPr>
              <a:t>HCl</a:t>
            </a:r>
            <a:r>
              <a:rPr lang="en-US" sz="3200" b="1" dirty="0" smtClean="0">
                <a:solidFill>
                  <a:srgbClr val="FF0000"/>
                </a:solidFill>
              </a:rPr>
              <a:t> and see if the sample dissolves.</a:t>
            </a:r>
          </a:p>
          <a:p>
            <a:r>
              <a:rPr lang="en-US" sz="3200" b="1" dirty="0" smtClean="0">
                <a:solidFill>
                  <a:srgbClr val="FF0000"/>
                </a:solidFill>
              </a:rPr>
              <a:t>Repeat this using a small drop of 6M </a:t>
            </a:r>
            <a:r>
              <a:rPr lang="en-US" sz="3200" b="1" dirty="0" err="1" smtClean="0">
                <a:solidFill>
                  <a:srgbClr val="FF0000"/>
                </a:solidFill>
              </a:rPr>
              <a:t>NaOH</a:t>
            </a:r>
            <a:r>
              <a:rPr lang="en-US" sz="3200" b="1" dirty="0" smtClean="0">
                <a:solidFill>
                  <a:srgbClr val="FF0000"/>
                </a:solidFill>
              </a:rPr>
              <a:t>.</a:t>
            </a:r>
            <a:endParaRPr lang="en-US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1271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6436" y="815926"/>
            <a:ext cx="11685564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The water-insoluble compound remains unaffected by </a:t>
            </a:r>
            <a:r>
              <a:rPr lang="en-US" sz="3200" dirty="0" err="1" smtClean="0"/>
              <a:t>NaOH</a:t>
            </a:r>
            <a:r>
              <a:rPr lang="en-US" sz="3200" dirty="0" smtClean="0"/>
              <a:t>, but reacts vigorously with </a:t>
            </a:r>
            <a:r>
              <a:rPr lang="en-US" sz="3200" dirty="0" err="1" smtClean="0"/>
              <a:t>HCl</a:t>
            </a:r>
            <a:r>
              <a:rPr lang="en-US" sz="3200" dirty="0" smtClean="0"/>
              <a:t>. The sample fizzes and generates copious gas which causes a lighted match to quickly extinguish. Eventually, the compound disappears and the solution left is colorless and clear.</a:t>
            </a:r>
          </a:p>
          <a:p>
            <a:endParaRPr lang="en-US" sz="3200" dirty="0"/>
          </a:p>
          <a:p>
            <a:r>
              <a:rPr lang="en-US" sz="3200" dirty="0" smtClean="0"/>
              <a:t>Can you make a guess on what the compound might be partially composed of?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267286" y="4600135"/>
            <a:ext cx="1161991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Non-oxidizing gas generation (non-oxidized since match is put out)  in the presence of an acid by an inorganic material often means the material is a carbonate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617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8806" y="886265"/>
            <a:ext cx="1087432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Based on your recent experience in lab, what would be a good way to test the carbonate hypothesis ?</a:t>
            </a:r>
            <a:endParaRPr lang="en-US" sz="3200" dirty="0"/>
          </a:p>
        </p:txBody>
      </p:sp>
      <p:sp>
        <p:nvSpPr>
          <p:cNvPr id="3" name="TextBox 2"/>
          <p:cNvSpPr txBox="1"/>
          <p:nvPr/>
        </p:nvSpPr>
        <p:spPr>
          <a:xfrm>
            <a:off x="618979" y="2700997"/>
            <a:ext cx="11451102" cy="39703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</a:rPr>
              <a:t>Perform a microcrystalline test on the dissolved material formed using 6M </a:t>
            </a:r>
            <a:r>
              <a:rPr lang="en-US" sz="3600" b="1" dirty="0" err="1" smtClean="0">
                <a:solidFill>
                  <a:srgbClr val="FF0000"/>
                </a:solidFill>
              </a:rPr>
              <a:t>HCl</a:t>
            </a:r>
            <a:r>
              <a:rPr lang="en-US" sz="3600" b="1" dirty="0" smtClean="0">
                <a:solidFill>
                  <a:srgbClr val="FF0000"/>
                </a:solidFill>
              </a:rPr>
              <a:t> by running a </a:t>
            </a:r>
            <a:r>
              <a:rPr lang="en-US" sz="3600" b="1" dirty="0" err="1" smtClean="0">
                <a:solidFill>
                  <a:srgbClr val="FF0000"/>
                </a:solidFill>
              </a:rPr>
              <a:t>Chamot</a:t>
            </a:r>
            <a:r>
              <a:rPr lang="en-US" sz="3600" b="1" dirty="0" smtClean="0">
                <a:solidFill>
                  <a:srgbClr val="FF0000"/>
                </a:solidFill>
              </a:rPr>
              <a:t>/Mason test with H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2</a:t>
            </a:r>
            <a:r>
              <a:rPr lang="en-US" sz="3600" b="1" dirty="0" smtClean="0">
                <a:solidFill>
                  <a:srgbClr val="FF0000"/>
                </a:solidFill>
              </a:rPr>
              <a:t>SO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3600" b="1" dirty="0" smtClean="0">
                <a:solidFill>
                  <a:srgbClr val="FF0000"/>
                </a:solidFill>
              </a:rPr>
              <a:t> , and see if characteristic CaSO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4</a:t>
            </a:r>
            <a:r>
              <a:rPr lang="en-US" sz="3600" b="1" dirty="0" smtClean="0">
                <a:solidFill>
                  <a:srgbClr val="FF0000"/>
                </a:solidFill>
              </a:rPr>
              <a:t> dendrites form.</a:t>
            </a:r>
          </a:p>
          <a:p>
            <a:r>
              <a:rPr lang="en-US" sz="3600" b="1" dirty="0" smtClean="0">
                <a:solidFill>
                  <a:srgbClr val="FF0000"/>
                </a:solidFill>
              </a:rPr>
              <a:t>Since CaCO</a:t>
            </a:r>
            <a:r>
              <a:rPr lang="en-US" sz="3600" b="1" baseline="-25000" dirty="0" smtClean="0">
                <a:solidFill>
                  <a:srgbClr val="FF0000"/>
                </a:solidFill>
              </a:rPr>
              <a:t>3</a:t>
            </a:r>
            <a:r>
              <a:rPr lang="en-US" sz="3600" b="1" dirty="0" smtClean="0">
                <a:solidFill>
                  <a:srgbClr val="FF0000"/>
                </a:solidFill>
              </a:rPr>
              <a:t> is limestone, a very commonly encountered insoluble material, the simultaneous observation of acid-initiated gas formation (to CO2 if carbonate), and, the observation of Ca would make sense.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2128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5" descr="Ca(II) with 6M sulfuric acid 50 X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3738" y="1963555"/>
            <a:ext cx="5023338" cy="37675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295422" y="393895"/>
            <a:ext cx="1111347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After a few minutes, the following crystal growth pattern appears most noticeably at the edge of the drop wherein both H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SO</a:t>
            </a:r>
            <a:r>
              <a:rPr lang="en-US" sz="3200" baseline="-25000" dirty="0" smtClean="0"/>
              <a:t>4</a:t>
            </a:r>
            <a:r>
              <a:rPr lang="en-US" sz="3200" dirty="0" smtClean="0"/>
              <a:t> and your </a:t>
            </a:r>
            <a:r>
              <a:rPr lang="en-US" sz="3200" dirty="0" err="1" smtClean="0"/>
              <a:t>HCl</a:t>
            </a:r>
            <a:r>
              <a:rPr lang="en-US" sz="3200" dirty="0" smtClean="0"/>
              <a:t>-dissolved sample are present. What do you conclude?</a:t>
            </a:r>
            <a:endParaRPr lang="en-US" sz="3200" dirty="0"/>
          </a:p>
        </p:txBody>
      </p:sp>
      <p:sp>
        <p:nvSpPr>
          <p:cNvPr id="5" name="TextBox 4"/>
          <p:cNvSpPr txBox="1"/>
          <p:nvPr/>
        </p:nvSpPr>
        <p:spPr>
          <a:xfrm>
            <a:off x="6344529" y="2827606"/>
            <a:ext cx="4529797" cy="1446550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400" dirty="0" smtClean="0">
                <a:solidFill>
                  <a:srgbClr val="FF0000"/>
                </a:solidFill>
              </a:rPr>
              <a:t>Looks like Ca</a:t>
            </a:r>
            <a:r>
              <a:rPr lang="en-US" sz="4400" baseline="30000" dirty="0" smtClean="0">
                <a:solidFill>
                  <a:srgbClr val="FF0000"/>
                </a:solidFill>
              </a:rPr>
              <a:t>2+ </a:t>
            </a:r>
            <a:r>
              <a:rPr lang="en-US" sz="4400" dirty="0" smtClean="0">
                <a:solidFill>
                  <a:srgbClr val="FF0000"/>
                </a:solidFill>
              </a:rPr>
              <a:t>is present !</a:t>
            </a:r>
            <a:endParaRPr lang="en-US" sz="4400" dirty="0">
              <a:solidFill>
                <a:srgbClr val="FF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76493" y="4873808"/>
            <a:ext cx="2888100" cy="19841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0195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13206" y="1069145"/>
            <a:ext cx="838434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The water soluble material still needs to be examined. What might  you you do first ?</a:t>
            </a:r>
            <a:endParaRPr lang="en-US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519310" y="2897945"/>
            <a:ext cx="9636369" cy="280076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400" b="1" dirty="0" smtClean="0">
                <a:solidFill>
                  <a:srgbClr val="FF0000"/>
                </a:solidFill>
              </a:rPr>
              <a:t>Dry a few drops of the aqueous sample carefully on a microscope slide using a hot plate. Examine the resulting solid residue under the microscope.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64399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781</Words>
  <Application>Microsoft Office PowerPoint</Application>
  <PresentationFormat>Widescreen</PresentationFormat>
  <Paragraphs>38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Alfred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Fong, Jerry</dc:creator>
  <cp:lastModifiedBy>Fong, Jerry</cp:lastModifiedBy>
  <cp:revision>12</cp:revision>
  <dcterms:created xsi:type="dcterms:W3CDTF">2014-04-16T20:12:48Z</dcterms:created>
  <dcterms:modified xsi:type="dcterms:W3CDTF">2014-04-17T14:29:25Z</dcterms:modified>
</cp:coreProperties>
</file>