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56" r:id="rId3"/>
    <p:sldId id="274" r:id="rId4"/>
    <p:sldId id="257" r:id="rId5"/>
    <p:sldId id="258" r:id="rId6"/>
    <p:sldId id="259" r:id="rId7"/>
    <p:sldId id="276" r:id="rId8"/>
    <p:sldId id="275" r:id="rId9"/>
    <p:sldId id="277" r:id="rId10"/>
    <p:sldId id="261" r:id="rId11"/>
    <p:sldId id="263" r:id="rId12"/>
    <p:sldId id="264" r:id="rId13"/>
    <p:sldId id="265" r:id="rId14"/>
    <p:sldId id="268" r:id="rId15"/>
    <p:sldId id="269" r:id="rId16"/>
    <p:sldId id="270" r:id="rId17"/>
    <p:sldId id="279" r:id="rId18"/>
    <p:sldId id="271" r:id="rId19"/>
    <p:sldId id="278" r:id="rId20"/>
    <p:sldId id="273" r:id="rId21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8" autoAdjust="0"/>
  </p:normalViewPr>
  <p:slideViewPr>
    <p:cSldViewPr>
      <p:cViewPr varScale="1">
        <p:scale>
          <a:sx n="83" d="100"/>
          <a:sy n="83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A8D4A0B6-EA3A-4E0E-B9A6-3446162344BD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693AE373-E292-4215-83A6-E99E2875E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830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AE373-E292-4215-83A6-E99E2875E32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584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AE373-E292-4215-83A6-E99E2875E32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0052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AE373-E292-4215-83A6-E99E2875E32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0661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AE373-E292-4215-83A6-E99E2875E32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1130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AE373-E292-4215-83A6-E99E2875E32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2994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AE373-E292-4215-83A6-E99E2875E32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7592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AE373-E292-4215-83A6-E99E2875E32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670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DD48-678F-467D-ABF7-528472F23D94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1DA3-4365-4F4F-BEBD-5CEB0F3CCC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164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DD48-678F-467D-ABF7-528472F23D94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1DA3-4365-4F4F-BEBD-5CEB0F3CCC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627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DD48-678F-467D-ABF7-528472F23D94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1DA3-4365-4F4F-BEBD-5CEB0F3CCC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500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DD48-678F-467D-ABF7-528472F23D94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1DA3-4365-4F4F-BEBD-5CEB0F3CCC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3663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DD48-678F-467D-ABF7-528472F23D94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1DA3-4365-4F4F-BEBD-5CEB0F3CCC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90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DD48-678F-467D-ABF7-528472F23D94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1DA3-4365-4F4F-BEBD-5CEB0F3CCC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168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DD48-678F-467D-ABF7-528472F23D94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1DA3-4365-4F4F-BEBD-5CEB0F3CCC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955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DD48-678F-467D-ABF7-528472F23D94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1DA3-4365-4F4F-BEBD-5CEB0F3CCC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502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DD48-678F-467D-ABF7-528472F23D94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1DA3-4365-4F4F-BEBD-5CEB0F3CCC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4539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DD48-678F-467D-ABF7-528472F23D94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1DA3-4365-4F4F-BEBD-5CEB0F3CCC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438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DD48-678F-467D-ABF7-528472F23D94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1DA3-4365-4F4F-BEBD-5CEB0F3CCC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95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ADD48-678F-467D-ABF7-528472F23D94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11DA3-4365-4F4F-BEBD-5CEB0F3CCC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584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p.hi-fi-insight.com/wp-content/uploads/2007/01/Burr_Brown_OPA627AP_Op_Amp.jpg&amp;imgrefurl=http://www.hi-fi-insight.com/burr-brown-opa627ap-op-amp.html&amp;usg=__dWWWUuorWnCjn3T-ooUXbfQyuS4=&amp;h=322&amp;w=400&amp;sz=16&amp;hl=en&amp;start=4&amp;zoom=1&amp;um=1&amp;itbs=1&amp;tbnid=amAZpU78XbxhhM:&amp;tbnh=100&amp;tbnw=124&amp;prev=/search?q=op+amp&amp;um=1&amp;hl=en&amp;sa=N&amp;rls=com.microsoft:*:IE-SearchBox&amp;rlz=1I7ADSA_en&amp;biw=1899&amp;bih=770&amp;tbm=isch&amp;ei=33u3Tai1Cqr10gHp54XUDw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hyperlink" Target="http://en.wikipedia.org/wiki/File:Parallel_computer_printer_port.jpg" TargetMode="External"/><Relationship Id="rId3" Type="http://schemas.openxmlformats.org/officeDocument/2006/relationships/hyperlink" Target="http://en.wikipedia.org/wiki/File:Serial_port.jpg" TargetMode="External"/><Relationship Id="rId7" Type="http://schemas.openxmlformats.org/officeDocument/2006/relationships/hyperlink" Target="http://en.wikipedia.org/wiki/File:MiniDIN-8_Diagram.svg" TargetMode="External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1.jpeg"/><Relationship Id="rId5" Type="http://schemas.openxmlformats.org/officeDocument/2006/relationships/hyperlink" Target="http://en.wikipedia.org/wiki/File:Ethernet_RJ45_connector_p1160054.jpg" TargetMode="External"/><Relationship Id="rId10" Type="http://schemas.openxmlformats.org/officeDocument/2006/relationships/image" Target="../media/image40.jpeg"/><Relationship Id="rId4" Type="http://schemas.openxmlformats.org/officeDocument/2006/relationships/image" Target="../media/image37.jpeg"/><Relationship Id="rId9" Type="http://schemas.openxmlformats.org/officeDocument/2006/relationships/hyperlink" Target="//upload.wikimedia.org/wikipedia/commons/8/8e/USB_Front_Port.jpg" TargetMode="External"/><Relationship Id="rId1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wheatstone+bridge&amp;source=images&amp;cd=&amp;docid=6qOz-LLuGojwPM&amp;tbnid=l-cPj1hmm5palM:&amp;ved=0CAUQjRw&amp;url=http://www.play-hookey.com/dc_theory/resistors/wheatstone_bridge.html&amp;ei=w3GAUb_xO-jf0QHy5IGAAg&amp;bvm=bv.45645796,d.dmQ&amp;psig=AFQjCNFxBbjlKGZEYD5pkyd5oeYEZ0giLg&amp;ust=136745861170154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90600"/>
            <a:ext cx="8153400" cy="63401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00B0F0"/>
                </a:solidFill>
              </a:rPr>
              <a:t>Resistors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00B0F0"/>
                </a:solidFill>
              </a:rPr>
              <a:t>Capacitors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00B0F0"/>
                </a:solidFill>
              </a:rPr>
              <a:t>Inductors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Diodes and LED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Transistors	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FF0000"/>
                </a:solidFill>
              </a:rPr>
              <a:t>Chips = Integrated Circuits (IC) by wiring together all of the above (gates, op amps, timers…)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5410200" y="3886200"/>
            <a:ext cx="9144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flipH="1">
            <a:off x="6096000" y="3352800"/>
            <a:ext cx="2819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Semiconductor devices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137160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Passive </a:t>
            </a:r>
          </a:p>
          <a:p>
            <a:r>
              <a:rPr lang="en-US" sz="3200" b="1" dirty="0" smtClean="0">
                <a:solidFill>
                  <a:srgbClr val="00B0F0"/>
                </a:solidFill>
              </a:rPr>
              <a:t>elements</a:t>
            </a:r>
            <a:endParaRPr lang="en-US" sz="3200" b="1" dirty="0">
              <a:solidFill>
                <a:srgbClr val="00B0F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657600" y="2209800"/>
            <a:ext cx="1676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0" y="2286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main bits and pieces of electronics in </a:t>
            </a:r>
            <a:r>
              <a:rPr lang="en-US" sz="2800" b="1" dirty="0" smtClean="0">
                <a:solidFill>
                  <a:srgbClr val="FF0000"/>
                </a:solidFill>
              </a:rPr>
              <a:t>EVERYTHING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1.bp.blogspot.com/_VOG3Cj5D8GE/TNonUXKeLUI/AAAAAAAAABs/F0V5njWpfdU/s1600/Electronic_component_transist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209800"/>
            <a:ext cx="5610225" cy="42804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81600" y="5638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Emitter    Base   Collector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0488" name="Picture 8" descr="http://www.vintage-radio.com/images/figs/transistor/symbol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9" y="457200"/>
            <a:ext cx="2702011" cy="1828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33800" y="304800"/>
            <a:ext cx="502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TRANSISTORS </a:t>
            </a:r>
          </a:p>
          <a:p>
            <a:r>
              <a:rPr lang="en-US" sz="4000" dirty="0" smtClean="0"/>
              <a:t>voltage controlled current switch 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2895600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Almost always characterized by </a:t>
            </a:r>
            <a:r>
              <a:rPr lang="en-US" sz="3600" b="1" dirty="0" smtClean="0">
                <a:solidFill>
                  <a:srgbClr val="FF0000"/>
                </a:solidFill>
              </a:rPr>
              <a:t>3 prongs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48006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Small </a:t>
            </a:r>
            <a:r>
              <a:rPr lang="en-US" sz="2400" b="1" dirty="0" smtClean="0">
                <a:solidFill>
                  <a:srgbClr val="FF0000"/>
                </a:solidFill>
              </a:rPr>
              <a:t>base</a:t>
            </a:r>
            <a:r>
              <a:rPr lang="en-US" sz="2400" b="1" dirty="0" smtClean="0"/>
              <a:t> current controls much larger current from  </a:t>
            </a:r>
            <a:r>
              <a:rPr lang="en-US" sz="2400" b="1" dirty="0" smtClean="0">
                <a:solidFill>
                  <a:srgbClr val="FF0000"/>
                </a:solidFill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E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punj.co.uk/punjwebfiles/img/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057400"/>
            <a:ext cx="4733925" cy="3542486"/>
          </a:xfrm>
          <a:prstGeom prst="rect">
            <a:avLst/>
          </a:prstGeom>
          <a:noFill/>
        </p:spPr>
      </p:pic>
      <p:pic>
        <p:nvPicPr>
          <p:cNvPr id="24580" name="Picture 4" descr="http://2.imimg.com/data2/MX/HD/HELLOTD-1904677/717645-250x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" y="2209800"/>
            <a:ext cx="3352800" cy="3352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3810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Integrated circuits = IC =microchips = chips</a:t>
            </a:r>
          </a:p>
          <a:p>
            <a:r>
              <a:rPr lang="en-US" sz="2800" b="1" dirty="0" smtClean="0"/>
              <a:t>Many transistors + …in module to control something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6002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`</a:t>
            </a:r>
            <a:r>
              <a:rPr lang="en-US" sz="2800" b="1" dirty="0" smtClean="0"/>
              <a:t>old timers’ (aka the Doc) called them `bugs’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ecelab.com/op-amp-circu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4286250" cy="4076700"/>
          </a:xfrm>
          <a:prstGeom prst="rect">
            <a:avLst/>
          </a:prstGeom>
          <a:noFill/>
        </p:spPr>
      </p:pic>
      <p:pic>
        <p:nvPicPr>
          <p:cNvPr id="25604" name="Picture 4" descr="http://t1.gstatic.com/images?q=tbn:ANd9GcSXtc4aEiiuKW30o0qYv7kqKDgTgLYLlQIbcqWAc5Zmim_n122dTpjgi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3140" y="1143000"/>
            <a:ext cx="1889760" cy="1524000"/>
          </a:xfrm>
          <a:prstGeom prst="rect">
            <a:avLst/>
          </a:prstGeom>
          <a:noFill/>
        </p:spPr>
      </p:pic>
      <p:pic>
        <p:nvPicPr>
          <p:cNvPr id="25606" name="Picture 6" descr="http://www.softwareforeducation.com/electronics/Misc/WholeOpAmp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429000"/>
            <a:ext cx="2292178" cy="1600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1524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Inside a simple IC:  operational amplifier (op amp)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1816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Can use to build/ interface  measurement and control systems of nearly everything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www.aa1car.com/library/circuit_bo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066800"/>
            <a:ext cx="4876800" cy="4876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2286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Many </a:t>
            </a:r>
            <a:r>
              <a:rPr lang="en-US" sz="2800" b="1" dirty="0" smtClean="0">
                <a:solidFill>
                  <a:srgbClr val="FF0000"/>
                </a:solidFill>
              </a:rPr>
              <a:t>IC</a:t>
            </a:r>
            <a:r>
              <a:rPr lang="en-US" sz="2800" b="1" dirty="0" smtClean="0"/>
              <a:t> wired to a printed circuit board to perform complex tasks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676400"/>
            <a:ext cx="1600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How many </a:t>
            </a:r>
            <a:r>
              <a:rPr lang="en-US" sz="3200" b="1" dirty="0" smtClean="0">
                <a:solidFill>
                  <a:srgbClr val="FF0000"/>
                </a:solidFill>
              </a:rPr>
              <a:t>IC </a:t>
            </a:r>
            <a:r>
              <a:rPr lang="en-US" sz="3200" b="1" dirty="0" smtClean="0"/>
              <a:t>do you count ?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60960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Part of Engine control board for  Ford  F-250</a:t>
            </a:r>
            <a:endParaRPr lang="en-US" sz="28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05000" y="1524000"/>
            <a:ext cx="990600" cy="3810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1485900" y="2705100"/>
            <a:ext cx="2971800" cy="2743200"/>
          </a:xfrm>
          <a:prstGeom prst="straightConnector1">
            <a:avLst/>
          </a:prstGeom>
          <a:ln w="793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91000" y="1447800"/>
            <a:ext cx="990600" cy="3810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33800" y="1066800"/>
            <a:ext cx="990600" cy="3810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05400" y="2362200"/>
            <a:ext cx="990600" cy="3810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14600" y="2590800"/>
            <a:ext cx="990600" cy="3810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40386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Probably computer “chip”</a:t>
            </a:r>
          </a:p>
          <a:p>
            <a:r>
              <a:rPr lang="en-US" sz="2400" b="1" dirty="0" smtClean="0"/>
              <a:t>(zillions of transistors)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emeraldinsight.com/content_images/fig/0670290304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3295650" cy="3295651"/>
          </a:xfrm>
          <a:prstGeom prst="rect">
            <a:avLst/>
          </a:prstGeom>
          <a:noFill/>
        </p:spPr>
      </p:pic>
      <p:pic>
        <p:nvPicPr>
          <p:cNvPr id="15364" name="Picture 4" descr="http://www.leedsind.com/full-images/717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295400"/>
            <a:ext cx="3390900" cy="33909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4572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Simple Integrated Circuit Chip…with a few hundred transistors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800600"/>
            <a:ext cx="518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1970s </a:t>
            </a:r>
            <a:r>
              <a:rPr lang="en-US" sz="2800" dirty="0" smtClean="0"/>
              <a:t>Texas Instruments figures out how to make many transistors on an `IC’ (Integrated Circuit)…so many decisions can be made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codinghorror.typepad.com/.a/6a0120a85dcdae970b0128776feacd970c-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069788"/>
            <a:ext cx="5743575" cy="44547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0" y="3048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Moore’s* Law Predicts # transistors/chip area rises exponentially in time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First CEO of Intel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762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Transistor count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5638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year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upload.wikimedia.org/wikipedia/commons/thumb/e/ea/Serial_port.jpg/250px-Serial_por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685800"/>
            <a:ext cx="2381250" cy="17811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71600" y="2590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DE-9 serial port (RS-232)</a:t>
            </a:r>
          </a:p>
          <a:p>
            <a:r>
              <a:rPr lang="en-US" dirty="0" smtClean="0"/>
              <a:t>(printers, projectors…for PC)</a:t>
            </a:r>
            <a:endParaRPr lang="en-US" dirty="0"/>
          </a:p>
        </p:txBody>
      </p:sp>
      <p:pic>
        <p:nvPicPr>
          <p:cNvPr id="11270" name="Picture 6" descr="http://upload.wikimedia.org/wikipedia/commons/thumb/d/d7/Ethernet_RJ45_connector_p1160054.jpg/220px-Ethernet_RJ45_connector_p116005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762000"/>
            <a:ext cx="2095500" cy="19335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0" y="2743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RJ 45 `ether</a:t>
            </a:r>
          </a:p>
          <a:p>
            <a:r>
              <a:rPr lang="en-US" dirty="0" smtClean="0"/>
              <a:t> net cable’ (for LAN)</a:t>
            </a:r>
            <a:endParaRPr lang="en-US" dirty="0"/>
          </a:p>
        </p:txBody>
      </p:sp>
      <p:pic>
        <p:nvPicPr>
          <p:cNvPr id="11273" name="Picture 9" descr="http://upload.wikimedia.org/wikipedia/commons/thumb/f/f5/MiniDIN-8_Diagram.svg/250px-MiniDIN-8_Diagram.svg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38600" y="609600"/>
            <a:ext cx="2381250" cy="23812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495800" y="2895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 DIN -8  serial port ( for Macs)</a:t>
            </a:r>
            <a:endParaRPr lang="en-US" dirty="0"/>
          </a:p>
        </p:txBody>
      </p:sp>
      <p:pic>
        <p:nvPicPr>
          <p:cNvPr id="12" name="Picture 4" descr="File:USB Front Port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3657600"/>
            <a:ext cx="2438400" cy="1828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04800" y="5562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USB = Universal Serial Bus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Getting  information to and from  </a:t>
            </a:r>
            <a:r>
              <a:rPr lang="en-US" b="1" dirty="0" smtClean="0"/>
              <a:t>computer device…thru </a:t>
            </a:r>
            <a:r>
              <a:rPr lang="en-US" b="1" dirty="0" smtClean="0"/>
              <a:t>a `BUS’: some connector types</a:t>
            </a:r>
            <a:endParaRPr lang="en-US" b="1" dirty="0"/>
          </a:p>
        </p:txBody>
      </p:sp>
      <p:pic>
        <p:nvPicPr>
          <p:cNvPr id="15" name="Picture 6" descr="http://static.ddmcdn.com/gif/usb-ch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19400" y="3581400"/>
            <a:ext cx="1905000" cy="1905000"/>
          </a:xfrm>
          <a:prstGeom prst="rect">
            <a:avLst/>
          </a:prstGeom>
          <a:noFill/>
        </p:spPr>
      </p:pic>
      <p:pic>
        <p:nvPicPr>
          <p:cNvPr id="1032" name="Picture 8" descr="http://www.dynamism.com/images/gallery/usb_sushi_0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71800" y="5105400"/>
            <a:ext cx="1905000" cy="1428750"/>
          </a:xfrm>
          <a:prstGeom prst="rect">
            <a:avLst/>
          </a:prstGeom>
          <a:noFill/>
        </p:spPr>
      </p:pic>
      <p:pic>
        <p:nvPicPr>
          <p:cNvPr id="17" name="Picture 2" descr="http://upload.wikimedia.org/wikipedia/commons/thumb/f/fa/Parallel_computer_printer_port.jpg/220px-Parallel_computer_printer_port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3810000"/>
            <a:ext cx="2095500" cy="157162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562600" y="5638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 pin parallel port </a:t>
            </a:r>
          </a:p>
          <a:p>
            <a:r>
              <a:rPr lang="en-US" dirty="0" smtClean="0"/>
              <a:t>DB 25 (many current printer ports)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3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ong\Desktop\cable connector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825" y="1371600"/>
            <a:ext cx="6074979" cy="3657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More input/output cabling types </a:t>
            </a:r>
          </a:p>
          <a:p>
            <a:r>
              <a:rPr lang="en-US" sz="3600" dirty="0" smtClean="0"/>
              <a:t>(Video)</a:t>
            </a:r>
            <a:endParaRPr lang="en-US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tech-faq.com/wp-content/uploads/images/monitor-cpu-tempera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2857500" cy="2857500"/>
          </a:xfrm>
          <a:prstGeom prst="rect">
            <a:avLst/>
          </a:prstGeom>
          <a:noFill/>
        </p:spPr>
      </p:pic>
      <p:pic>
        <p:nvPicPr>
          <p:cNvPr id="32772" name="Picture 4" descr="http://img.directindustry.com/images_di/photo-g/cpu-board-2013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219200"/>
            <a:ext cx="4619625" cy="387132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5800" y="2590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cpu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1066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motherboard</a:t>
            </a:r>
            <a:endParaRPr lang="en-US" sz="2800" b="1" dirty="0"/>
          </a:p>
        </p:txBody>
      </p:sp>
      <p:pic>
        <p:nvPicPr>
          <p:cNvPr id="32774" name="Picture 6" descr="http://gorpu.com/wp-content/uploads/2011/03/Hard-Drive-Open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505200"/>
            <a:ext cx="4048125" cy="268605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00400" y="5943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Hard Drive 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81400" y="1524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are these ???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752600"/>
            <a:ext cx="5257800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PPT Electronic parts exercise….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0"/>
            <a:ext cx="4038600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RESISTORS</a:t>
            </a:r>
            <a:r>
              <a:rPr lang="en-US" sz="4000" dirty="0" smtClean="0"/>
              <a:t> ( R )</a:t>
            </a:r>
          </a:p>
          <a:p>
            <a:r>
              <a:rPr lang="en-US" sz="4000" dirty="0" smtClean="0"/>
              <a:t>Units in Ohms (</a:t>
            </a:r>
            <a:r>
              <a:rPr lang="en-US" sz="4000" dirty="0" smtClean="0">
                <a:sym typeface="Symbol"/>
              </a:rPr>
              <a:t>)</a:t>
            </a:r>
            <a:r>
              <a:rPr lang="en-US" sz="4000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26574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www.mds975.co.uk/Images/radios/resistors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81200"/>
            <a:ext cx="4076700" cy="4314825"/>
          </a:xfrm>
          <a:prstGeom prst="rect">
            <a:avLst/>
          </a:prstGeom>
          <a:noFill/>
        </p:spPr>
      </p:pic>
      <p:pic>
        <p:nvPicPr>
          <p:cNvPr id="3076" name="Picture 4" descr="http://www.clker.com/cliparts/4/d/f/d/12236149761059698638rsamurti_RSA_IEC_Variable_Resistor_Symbol-1.svg.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914400"/>
            <a:ext cx="1665210" cy="11906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72200" y="5791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fixed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5562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variable</a:t>
            </a:r>
            <a:endParaRPr lang="en-US" sz="3600" dirty="0"/>
          </a:p>
        </p:txBody>
      </p:sp>
      <p:pic>
        <p:nvPicPr>
          <p:cNvPr id="3078" name="Picture 6" descr="http://www.elektronika.ba/forum/uploadz/1211137900_PCB_variable_resisto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209800"/>
            <a:ext cx="2993296" cy="3152775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 rot="5400000">
            <a:off x="2628900" y="1943100"/>
            <a:ext cx="1143000" cy="1524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19400" y="7620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Dial to change R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197424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371600"/>
            <a:ext cx="739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Computer/digital device  Language now permeates our lives….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How fluent are you ?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(Geek speak exercise)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-hookey.com/dc_theory/resistors/images/wheatstone_bridge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219200"/>
            <a:ext cx="2590800" cy="26670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6172200" y="2286000"/>
            <a:ext cx="533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24384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048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Basic Instrumentation Device Using Resistors: Wheatstone Bridge (1843 !)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4038600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G= galvanometer</a:t>
            </a:r>
          </a:p>
          <a:p>
            <a:r>
              <a:rPr lang="en-US" b="1" dirty="0" smtClean="0"/>
              <a:t>Or…current meter</a:t>
            </a:r>
          </a:p>
          <a:p>
            <a:r>
              <a:rPr lang="en-US" dirty="0" smtClean="0"/>
              <a:t>           </a:t>
            </a:r>
          </a:p>
          <a:p>
            <a:r>
              <a:rPr lang="en-US" dirty="0" smtClean="0"/>
              <a:t>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858000" y="47244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91400" y="2895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(usually adjustable)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705600" y="2819400"/>
            <a:ext cx="3048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91400" y="1676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Often the test 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57200" y="15240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At `null’ on G*:</a:t>
            </a:r>
          </a:p>
          <a:p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1143000" y="2590800"/>
            <a:ext cx="198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/>
              <a:t>R</a:t>
            </a:r>
            <a:r>
              <a:rPr lang="en-US" sz="4400" baseline="-25000" dirty="0" smtClean="0"/>
              <a:t>4</a:t>
            </a:r>
            <a:r>
              <a:rPr lang="en-US" sz="4400" dirty="0" smtClean="0"/>
              <a:t>   = </a:t>
            </a:r>
            <a:r>
              <a:rPr lang="en-US" sz="4400" u="sng" dirty="0" smtClean="0"/>
              <a:t>R</a:t>
            </a:r>
            <a:r>
              <a:rPr lang="en-US" sz="4400" baseline="-25000" dirty="0" smtClean="0"/>
              <a:t>2</a:t>
            </a:r>
            <a:endParaRPr lang="en-US" sz="4400" dirty="0" smtClean="0"/>
          </a:p>
          <a:p>
            <a:r>
              <a:rPr lang="en-US" sz="4400" dirty="0" smtClean="0"/>
              <a:t>R</a:t>
            </a:r>
            <a:r>
              <a:rPr lang="en-US" sz="4400" baseline="-25000" dirty="0" smtClean="0"/>
              <a:t>3</a:t>
            </a:r>
            <a:r>
              <a:rPr lang="en-US" sz="4400" dirty="0" smtClean="0"/>
              <a:t>      R</a:t>
            </a:r>
            <a:r>
              <a:rPr lang="en-US" sz="4400" baseline="-25000" dirty="0" smtClean="0"/>
              <a:t>1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27" name="TextBox 26"/>
          <p:cNvSpPr txBox="1"/>
          <p:nvPr/>
        </p:nvSpPr>
        <p:spPr>
          <a:xfrm>
            <a:off x="3962400" y="11430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 and R</a:t>
            </a:r>
            <a:r>
              <a:rPr lang="en-US" baseline="-25000" dirty="0" smtClean="0"/>
              <a:t>2</a:t>
            </a:r>
            <a:r>
              <a:rPr lang="en-US" dirty="0" smtClean="0"/>
              <a:t> are usually fixed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52578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*</a:t>
            </a:r>
            <a:r>
              <a:rPr lang="en-US" sz="2800" b="1" dirty="0" smtClean="0"/>
              <a:t>no current across bridge where G is</a:t>
            </a:r>
            <a:endParaRPr lang="en-US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953000" y="2362200"/>
            <a:ext cx="457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endParaRPr lang="en-US" b="1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5257800" y="2362200"/>
            <a:ext cx="1524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181600" y="2514600"/>
            <a:ext cx="304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257800" y="2667000"/>
            <a:ext cx="1524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181600" y="2819400"/>
            <a:ext cx="304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334000" y="2286000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images01.olx.com.ph/ui/11/05/01/1302751929_27240401_1-Pictures-of--Capacitors-Capacitor-fixed-capacitance-Capacitor-network-arrayVariable-capaci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5308419" cy="439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CAPACITORS </a:t>
            </a:r>
            <a:r>
              <a:rPr lang="en-US" sz="3600" dirty="0" smtClean="0"/>
              <a:t>(C)</a:t>
            </a:r>
          </a:p>
          <a:p>
            <a:r>
              <a:rPr lang="en-US" sz="3600" dirty="0" smtClean="0"/>
              <a:t>Units in Farads (F)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762000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990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 descr="http://upload.wikimedia.org/wikipedia/commons/thumb/8/8a/Variable_capacitor_symbol_2.svg/150px-Variable_capacitor_symbol_2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438400"/>
            <a:ext cx="1371600" cy="1371600"/>
          </a:xfrm>
          <a:prstGeom prst="rect">
            <a:avLst/>
          </a:prstGeom>
          <a:noFill/>
        </p:spPr>
      </p:pic>
      <p:pic>
        <p:nvPicPr>
          <p:cNvPr id="2052" name="Picture 4" descr="http://upload.wikimedia.org/wikipedia/commons/thumb/archive/6/6d/20090127105954!Capacitor_Symbol_alternative.svg/120px-Capacitor_Symbol_alternative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4038600"/>
            <a:ext cx="1143000" cy="1143000"/>
          </a:xfrm>
          <a:prstGeom prst="rect">
            <a:avLst/>
          </a:prstGeom>
          <a:noFill/>
        </p:spPr>
      </p:pic>
      <p:pic>
        <p:nvPicPr>
          <p:cNvPr id="2054" name="Picture 6" descr="http://aquilesguimaraes.files.wordpress.com/2010/01/120px-polarized_capacitor_symbol-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419600"/>
            <a:ext cx="990600" cy="9080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934200" y="5486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Non-polarized, fixed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39624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polarized, fixed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1447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variable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54102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(can shaped, higher C attained. Contains electrolytes)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239000" y="5867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(Flattened)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" y="1905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(has dial)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3705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ilws.com/images/Inductors%20Gro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981200"/>
            <a:ext cx="6096000" cy="45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48200" y="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INDUCTORS </a:t>
            </a:r>
            <a:r>
              <a:rPr lang="en-US" sz="3600" dirty="0" smtClean="0"/>
              <a:t>(L)</a:t>
            </a:r>
          </a:p>
          <a:p>
            <a:r>
              <a:rPr lang="en-US" sz="3600" dirty="0" smtClean="0"/>
              <a:t>Units in Henries (H)</a:t>
            </a:r>
            <a:endParaRPr lang="en-US" sz="3600" dirty="0"/>
          </a:p>
        </p:txBody>
      </p:sp>
      <p:pic>
        <p:nvPicPr>
          <p:cNvPr id="1028" name="Picture 4" descr="http://www.chemicool.com/img1/graphics/indu-sy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472440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152400"/>
            <a:ext cx="4267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fixed		    variable	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219200"/>
            <a:ext cx="2133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30" name="Picture 6" descr="http://media.digikey.com/photos/Toko%20Photos/294SN-T1008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362200"/>
            <a:ext cx="2133600" cy="2133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600" y="152400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Harder to spot variable ones</a:t>
            </a:r>
            <a:endParaRPr lang="en-US" sz="2800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1066800" y="2895600"/>
            <a:ext cx="457200" cy="1524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2438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Slot for screw driver adjust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712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upload.wikimedia.org/wikipedia/commons/4/4b/Dio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81200"/>
            <a:ext cx="3381375" cy="4046223"/>
          </a:xfrm>
          <a:prstGeom prst="rect">
            <a:avLst/>
          </a:prstGeom>
          <a:noFill/>
        </p:spPr>
      </p:pic>
      <p:pic>
        <p:nvPicPr>
          <p:cNvPr id="16394" name="Picture 10" descr="http://electricly.com/wp-content/uploads/2010/05/Diode-curv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9600"/>
            <a:ext cx="4400550" cy="31848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9200" y="1600200"/>
            <a:ext cx="762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PIV</a:t>
            </a:r>
            <a:endParaRPr lang="en-US" sz="2000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066006" y="2057400"/>
            <a:ext cx="153194" cy="7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19400" y="2209800"/>
            <a:ext cx="6858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=</a:t>
            </a:r>
            <a:r>
              <a:rPr lang="en-US" sz="2000" b="1" dirty="0" err="1" smtClean="0"/>
              <a:t>Vf</a:t>
            </a:r>
            <a:endParaRPr lang="en-US" sz="2000" b="1" dirty="0"/>
          </a:p>
        </p:txBody>
      </p:sp>
      <p:pic>
        <p:nvPicPr>
          <p:cNvPr id="16396" name="Picture 12" descr="http://www.clker.com/cliparts/d/0/6/f/1197090736106417905vermeil_IEC_Diode_Symbol.svg.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76352"/>
            <a:ext cx="1469036" cy="59740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724400" y="228600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DIODES </a:t>
            </a:r>
          </a:p>
          <a:p>
            <a:r>
              <a:rPr lang="en-US" sz="2800" b="1" dirty="0" smtClean="0"/>
              <a:t>(one way current filters)</a:t>
            </a:r>
          </a:p>
          <a:p>
            <a:r>
              <a:rPr lang="en-US" sz="2800" b="1" dirty="0" smtClean="0"/>
              <a:t>Rated for PIV and </a:t>
            </a:r>
            <a:r>
              <a:rPr lang="en-US" sz="2800" b="1" dirty="0" err="1" smtClean="0"/>
              <a:t>Vf</a:t>
            </a:r>
            <a:endParaRPr lang="en-US" sz="2800" b="1" dirty="0"/>
          </a:p>
        </p:txBody>
      </p:sp>
      <p:pic>
        <p:nvPicPr>
          <p:cNvPr id="16398" name="Picture 14" descr="http://image.made-in-china.com/2f0j00IveTdDrlEHqA/Light-Emitting-Dio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038600"/>
            <a:ext cx="2514600" cy="2514600"/>
          </a:xfrm>
          <a:prstGeom prst="rect">
            <a:avLst/>
          </a:prstGeom>
          <a:noFill/>
        </p:spPr>
      </p:pic>
      <p:pic>
        <p:nvPicPr>
          <p:cNvPr id="16400" name="Picture 16" descr="http://upload.wikimedia.org/wikipedia/commons/thumb/6/60/Diod_LED_symbol.png/120px-Diod_LED_symbo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0"/>
            <a:ext cx="1295400" cy="12954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257800" y="6019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regular diodes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0" y="4648200"/>
            <a:ext cx="213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Light emitting diodes (LED)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" y="914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regular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76600" y="914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yesteryearremembered.com/wp-content/uploads/2010/11/vacuum_t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429000"/>
            <a:ext cx="3352800" cy="2514600"/>
          </a:xfrm>
          <a:prstGeom prst="rect">
            <a:avLst/>
          </a:prstGeom>
          <a:noFill/>
        </p:spPr>
      </p:pic>
      <p:pic>
        <p:nvPicPr>
          <p:cNvPr id="3" name="Picture 8" descr="http://www.justinholton.com/hotrod/images/tubes/tub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971800"/>
            <a:ext cx="2590800" cy="3073831"/>
          </a:xfrm>
          <a:prstGeom prst="rect">
            <a:avLst/>
          </a:prstGeom>
          <a:noFill/>
        </p:spPr>
      </p:pic>
      <p:pic>
        <p:nvPicPr>
          <p:cNvPr id="16388" name="Picture 4" descr="http://image.made-in-china.com/2f0j00UvkTHDOdnIcq/Vacuum-Tube-Amp-Radio-R601PW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52400"/>
            <a:ext cx="4162425" cy="30384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0" y="5334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 days of yore…(pre 1960) before solid state transistors became commercially chip and available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60198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Grid current (</a:t>
            </a:r>
            <a:r>
              <a:rPr lang="en-US" dirty="0" err="1" smtClean="0"/>
              <a:t>mA</a:t>
            </a:r>
            <a:r>
              <a:rPr lang="en-US" dirty="0" smtClean="0"/>
              <a:t>) determines whether current flows cathode</a:t>
            </a:r>
            <a:r>
              <a:rPr lang="en-US" dirty="0" smtClean="0">
                <a:sym typeface="Wingdings" pitchFamily="2" charset="2"/>
              </a:rPr>
              <a:t> anode (plate)…essentially an electronic on/off switch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62000" y="4267200"/>
            <a:ext cx="457200" cy="533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" y="3810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grid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542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6670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r>
              <a:rPr lang="en-US" sz="3000" b="1" dirty="0" smtClean="0"/>
              <a:t>the big technological jump occurred in 1950’s as we moved from  from passive to active devices</a:t>
            </a:r>
            <a:endParaRPr lang="en-US" sz="3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5334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R,C, L….+ `vacuum’ tubes</a:t>
            </a:r>
            <a:endParaRPr lang="en-US" sz="3600" dirty="0"/>
          </a:p>
        </p:txBody>
      </p:sp>
      <p:pic>
        <p:nvPicPr>
          <p:cNvPr id="4" name="Picture 4" descr="http://image.made-in-china.com/2f0j00UvkTHDOdnIcq/Vacuum-Tube-Amp-Radio-R601PW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52400"/>
            <a:ext cx="3552825" cy="2593482"/>
          </a:xfrm>
          <a:prstGeom prst="rect">
            <a:avLst/>
          </a:prstGeom>
          <a:noFill/>
        </p:spPr>
      </p:pic>
      <p:pic>
        <p:nvPicPr>
          <p:cNvPr id="35842" name="Picture 2" descr="http://wiki.videolan.org/images/Ip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191000"/>
            <a:ext cx="2087118" cy="2514600"/>
          </a:xfrm>
          <a:prstGeom prst="rect">
            <a:avLst/>
          </a:prstGeom>
          <a:noFill/>
        </p:spPr>
      </p:pic>
      <p:pic>
        <p:nvPicPr>
          <p:cNvPr id="35844" name="Picture 4" descr="http://blog.intuit.com/wp-content/blogs.dir/1/uploads/android-as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810000"/>
            <a:ext cx="3371850" cy="2878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6448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pload.wikimedia.org/wikipedia/commons/thumb/d/dc/Transistor2.svg/200px-Transistor2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429000"/>
            <a:ext cx="3276600" cy="3276600"/>
          </a:xfrm>
          <a:prstGeom prst="rect">
            <a:avLst/>
          </a:prstGeom>
          <a:noFill/>
        </p:spPr>
      </p:pic>
      <p:pic>
        <p:nvPicPr>
          <p:cNvPr id="14340" name="Picture 4" descr="http://www.brew-wood.co.uk/computers/transisto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"/>
            <a:ext cx="2962275" cy="29622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152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Transistor </a:t>
            </a:r>
            <a:endParaRPr lang="en-US" dirty="0"/>
          </a:p>
        </p:txBody>
      </p:sp>
      <p:pic>
        <p:nvPicPr>
          <p:cNvPr id="14342" name="Picture 6" descr="http://upload.wikimedia.org/wikipedia/commons/c/c2/Bardeen_Shockley_Brattain_19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62000"/>
            <a:ext cx="3041329" cy="24193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76600" y="3810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~ a solid state on-off switch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152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Bardeen   </a:t>
            </a:r>
            <a:r>
              <a:rPr lang="en-US" dirty="0" err="1" smtClean="0"/>
              <a:t>Schockley</a:t>
            </a:r>
            <a:r>
              <a:rPr lang="en-US" dirty="0" smtClean="0"/>
              <a:t>    Brattain  </a:t>
            </a:r>
          </a:p>
          <a:p>
            <a:r>
              <a:rPr lang="en-US" dirty="0" smtClean="0"/>
              <a:t>Bell Labs 1948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800600"/>
            <a:ext cx="510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Key advantages</a:t>
            </a:r>
          </a:p>
          <a:p>
            <a:r>
              <a:rPr lang="en-US" sz="2800" dirty="0" smtClean="0"/>
              <a:t>* base control current tiny (</a:t>
            </a:r>
            <a:r>
              <a:rPr lang="en-US" sz="2800" dirty="0" err="1" smtClean="0"/>
              <a:t>pA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*switching is fast</a:t>
            </a:r>
          </a:p>
          <a:p>
            <a:r>
              <a:rPr lang="en-US" sz="2800" dirty="0" smtClean="0"/>
              <a:t>*solid state allows </a:t>
            </a:r>
            <a:r>
              <a:rPr lang="en-US" sz="2800" dirty="0" err="1" smtClean="0"/>
              <a:t>minaturization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418285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548</Words>
  <Application>Microsoft Office PowerPoint</Application>
  <PresentationFormat>On-screen Show (4:3)</PresentationFormat>
  <Paragraphs>114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Alfred State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Fong, Jerry</dc:creator>
  <cp:lastModifiedBy>fong</cp:lastModifiedBy>
  <cp:revision>33</cp:revision>
  <cp:lastPrinted>2014-04-18T21:00:40Z</cp:lastPrinted>
  <dcterms:created xsi:type="dcterms:W3CDTF">2011-04-26T20:52:23Z</dcterms:created>
  <dcterms:modified xsi:type="dcterms:W3CDTF">2014-04-29T02:23:40Z</dcterms:modified>
</cp:coreProperties>
</file>