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4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0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2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7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5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8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2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2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9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0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259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Some brief Drill and Practice with units, moles/</a:t>
            </a:r>
            <a:r>
              <a:rPr lang="en-US" sz="3200" dirty="0" err="1" smtClean="0"/>
              <a:t>wts</a:t>
            </a:r>
            <a:r>
              <a:rPr lang="en-US" sz="3200" dirty="0" smtClean="0"/>
              <a:t> and dilutions 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872029"/>
            <a:ext cx="8280576" cy="5160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2388" y="1109356"/>
            <a:ext cx="11685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You can run….but you cannot hide from this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325563"/>
          </a:xfrm>
        </p:spPr>
        <p:txBody>
          <a:bodyPr>
            <a:normAutofit fontScale="90000"/>
          </a:bodyPr>
          <a:lstStyle/>
          <a:p>
            <a:r>
              <a:rPr lang="en-US" sz="3900" dirty="0" smtClean="0"/>
              <a:t>How many grams of Li</a:t>
            </a:r>
            <a:r>
              <a:rPr lang="en-US" sz="3900" baseline="-25000" dirty="0" smtClean="0"/>
              <a:t>2</a:t>
            </a:r>
            <a:r>
              <a:rPr lang="en-US" sz="3900" dirty="0" smtClean="0"/>
              <a:t>SO</a:t>
            </a:r>
            <a:r>
              <a:rPr lang="en-US" sz="3900" baseline="-25000" dirty="0" smtClean="0"/>
              <a:t>4</a:t>
            </a:r>
            <a:r>
              <a:rPr lang="en-US" sz="3900" dirty="0" smtClean="0"/>
              <a:t> (molecular weight=109.9 g/</a:t>
            </a:r>
            <a:r>
              <a:rPr lang="en-US" sz="3900" dirty="0" err="1" smtClean="0"/>
              <a:t>mol</a:t>
            </a:r>
            <a:r>
              <a:rPr lang="en-US" sz="3900" dirty="0" smtClean="0"/>
              <a:t>) are needed to make 0.5 L of a 0.1 M solution of Li</a:t>
            </a:r>
            <a:r>
              <a:rPr lang="en-US" sz="3900" baseline="30000" dirty="0" smtClean="0"/>
              <a:t>+</a:t>
            </a:r>
            <a:r>
              <a:rPr lang="en-US" sz="3900" dirty="0" smtClean="0"/>
              <a:t> ?)</a:t>
            </a:r>
            <a:br>
              <a:rPr lang="en-US" sz="3900" dirty="0" smtClean="0"/>
            </a:br>
            <a:r>
              <a:rPr lang="en-US" sz="2700" dirty="0" smtClean="0">
                <a:solidFill>
                  <a:srgbClr val="FF0000"/>
                </a:solidFill>
              </a:rPr>
              <a:t>(issue 1 - solution prep)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5.495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0.05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10.99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2.7475 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01138429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Chart" r:id="rId7" imgW="6096135" imgH="5143584" progId="MSGraph.Chart.8">
                  <p:embed followColorScheme="full"/>
                </p:oleObj>
              </mc:Choice>
              <mc:Fallback>
                <p:oleObj name="Chart" r:id="rId7" imgW="609613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422566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238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 smtClean="0"/>
              <a:t>10 ppm w/v is the same as….    </a:t>
            </a:r>
            <a:r>
              <a:rPr lang="en-US" sz="2400" dirty="0" smtClean="0">
                <a:solidFill>
                  <a:srgbClr val="FF0000"/>
                </a:solidFill>
              </a:rPr>
              <a:t>(issue 2: unit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unit’)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 mg/L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10 mg/L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10 mg/100 mL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 mg/L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12135516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2252133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1066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moles of Cu are in 10 mL of a 1% w/v solution of Cu(NO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 (MW=187.6 g/</a:t>
            </a:r>
            <a:r>
              <a:rPr lang="en-US" dirty="0" err="1" smtClean="0"/>
              <a:t>mol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issue 2- absolute </a:t>
            </a:r>
            <a:r>
              <a:rPr lang="en-US" sz="2700" dirty="0" err="1" smtClean="0">
                <a:solidFill>
                  <a:srgbClr val="FF0000"/>
                </a:solidFill>
              </a:rPr>
              <a:t>mass</a:t>
            </a:r>
            <a:r>
              <a:rPr lang="en-US" sz="27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mol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2392362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0.1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0.187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5.33*10</a:t>
            </a:r>
            <a:r>
              <a:rPr lang="en-US" sz="3200" baseline="30000" dirty="0" smtClean="0"/>
              <a:t>-4</a:t>
            </a:r>
            <a:r>
              <a:rPr lang="en-US" sz="3200" dirty="0" smtClean="0"/>
              <a:t>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0.01 </a:t>
            </a:r>
            <a:r>
              <a:rPr lang="en-US" sz="3200" dirty="0" err="1" smtClean="0"/>
              <a:t>mol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04506219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1600" y="363855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9572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16713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grams of Ca (atomic mass = 40.08 </a:t>
            </a:r>
            <a:r>
              <a:rPr lang="en-US" dirty="0" smtClean="0"/>
              <a:t>g/</a:t>
            </a:r>
            <a:r>
              <a:rPr lang="en-US" dirty="0" err="1" smtClean="0"/>
              <a:t>mol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 smtClean="0"/>
              <a:t>in 30 mL of a 0.6 </a:t>
            </a:r>
            <a:r>
              <a:rPr lang="en-US" dirty="0" err="1" smtClean="0"/>
              <a:t>mM</a:t>
            </a:r>
            <a:r>
              <a:rPr lang="en-US" dirty="0" smtClean="0"/>
              <a:t> solution of aqueous CaCl</a:t>
            </a:r>
            <a:r>
              <a:rPr lang="en-US" baseline="-25000" dirty="0" smtClean="0"/>
              <a:t>2</a:t>
            </a:r>
            <a:r>
              <a:rPr lang="en-US" dirty="0" smtClean="0"/>
              <a:t> ?</a:t>
            </a:r>
            <a:br>
              <a:rPr lang="en-US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Issue 2-absolute </a:t>
            </a:r>
            <a:r>
              <a:rPr lang="en-US" sz="2700" dirty="0" err="1" smtClean="0">
                <a:solidFill>
                  <a:srgbClr val="FF0000"/>
                </a:solidFill>
              </a:rPr>
              <a:t>mol</a:t>
            </a:r>
            <a:r>
              <a:rPr lang="en-US" sz="27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mass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996281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7.21*10</a:t>
            </a:r>
            <a:r>
              <a:rPr lang="en-US" sz="3200" baseline="30000" dirty="0" smtClean="0"/>
              <a:t>-4</a:t>
            </a:r>
            <a:r>
              <a:rPr lang="en-US" sz="3200" dirty="0" smtClean="0"/>
              <a:t>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0.018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4.5*10</a:t>
            </a:r>
            <a:r>
              <a:rPr lang="en-US" sz="3200" baseline="30000" dirty="0" smtClean="0"/>
              <a:t>-7</a:t>
            </a:r>
            <a:r>
              <a:rPr lang="en-US" sz="3200" dirty="0" smtClean="0"/>
              <a:t>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1.44*10</a:t>
            </a:r>
            <a:r>
              <a:rPr lang="en-US" sz="3200" baseline="30000" dirty="0" smtClean="0"/>
              <a:t>-3</a:t>
            </a:r>
            <a:r>
              <a:rPr lang="en-US" sz="3200" dirty="0" smtClean="0"/>
              <a:t> 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84520143"/>
              </p:ext>
            </p:extLst>
          </p:nvPr>
        </p:nvGraphicFramePr>
        <p:xfrm>
          <a:off x="6096000" y="1479176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479176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042001"/>
            <a:ext cx="1960563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0181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27361" y="616077"/>
            <a:ext cx="11671300" cy="1325563"/>
          </a:xfrm>
        </p:spPr>
        <p:txBody>
          <a:bodyPr>
            <a:noAutofit/>
          </a:bodyPr>
          <a:lstStyle/>
          <a:p>
            <a:r>
              <a:rPr lang="en-US" sz="3200" dirty="0" smtClean="0"/>
              <a:t>A 5 mL volume of an initial stock solution of 0.3 M </a:t>
            </a:r>
            <a:r>
              <a:rPr lang="en-US" sz="3200" dirty="0" err="1" smtClean="0"/>
              <a:t>HCl</a:t>
            </a:r>
            <a:r>
              <a:rPr lang="en-US" sz="3200" dirty="0" smtClean="0"/>
              <a:t> (molecular mass= 36.46 g/</a:t>
            </a:r>
            <a:r>
              <a:rPr lang="en-US" sz="3200" dirty="0" err="1" smtClean="0"/>
              <a:t>mol</a:t>
            </a:r>
            <a:r>
              <a:rPr lang="en-US" sz="3200" dirty="0" smtClean="0"/>
              <a:t>) is diluted to 100 mL to make a secondary stock solution. The secondary stock solution is then further diluted by diluting 2 mL of it to a final volume of 250 </a:t>
            </a:r>
            <a:r>
              <a:rPr lang="en-US" sz="3200" dirty="0" err="1" smtClean="0"/>
              <a:t>mL.</a:t>
            </a:r>
            <a:r>
              <a:rPr lang="en-US" sz="3200" dirty="0" smtClean="0"/>
              <a:t> How many grams of </a:t>
            </a:r>
            <a:r>
              <a:rPr lang="en-US" sz="3200" dirty="0" err="1" smtClean="0"/>
              <a:t>HCl</a:t>
            </a:r>
            <a:r>
              <a:rPr lang="en-US" sz="3200" dirty="0" smtClean="0"/>
              <a:t>/L are in the final solution?    </a:t>
            </a:r>
            <a:br>
              <a:rPr lang="en-US" sz="32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(issue 3- dilution path)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68941" y="2635623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4.38 mg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0.12 mg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3.3 </a:t>
            </a:r>
            <a:r>
              <a:rPr lang="en-US" sz="3200" dirty="0" smtClean="0">
                <a:sym typeface="Symbol" panose="05050102010706020507" pitchFamily="18" charset="2"/>
              </a:rPr>
              <a:t>g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>
                <a:sym typeface="Symbol" panose="05050102010706020507" pitchFamily="18" charset="2"/>
              </a:rPr>
              <a:t>17.3 mg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94279455"/>
              </p:ext>
            </p:extLst>
          </p:nvPr>
        </p:nvGraphicFramePr>
        <p:xfrm>
          <a:off x="6096000" y="1600201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1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35261" y="277871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3819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415022"/>
            <a:ext cx="7620000" cy="5076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941" y="349624"/>
            <a:ext cx="10824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Bye </a:t>
            </a:r>
            <a:r>
              <a:rPr lang="en-US" sz="6000" dirty="0" err="1" smtClean="0">
                <a:solidFill>
                  <a:srgbClr val="FF0000"/>
                </a:solidFill>
              </a:rPr>
              <a:t>Bye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moles </a:t>
            </a:r>
            <a:r>
              <a:rPr lang="en-US" sz="6000" smtClean="0">
                <a:solidFill>
                  <a:srgbClr val="FF0000"/>
                </a:solidFill>
              </a:rPr>
              <a:t>and shit </a:t>
            </a:r>
            <a:r>
              <a:rPr lang="en-US" sz="6000" dirty="0" smtClean="0">
                <a:solidFill>
                  <a:srgbClr val="FF0000"/>
                </a:solidFill>
              </a:rPr>
              <a:t>for </a:t>
            </a:r>
            <a:r>
              <a:rPr lang="en-US" sz="6000" dirty="0" smtClean="0">
                <a:solidFill>
                  <a:srgbClr val="FF0000"/>
                </a:solidFill>
              </a:rPr>
              <a:t>now !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5224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416D37E678214BA88E45B0CA7DE97BB0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A683083F3C1F43C0908B992FD81B789E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845FE4788394A4B9FEEBBA0F1E92255&lt;/guid&gt;&#10;            &lt;repollguid&gt;FEB1437923DB4E95853F543BEA71EDF0&lt;/repollguid&gt;&#10;            &lt;sourceid&gt;09075F96BD9A45A898238453ADF700B0&lt;/sourceid&gt;&#10;            &lt;questiontext&gt;How many moles of Cu are in 10 mL of a 1% w/v solution of Cu(NO3)2 (MW=187.6 g/mol)massmol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A9830432E264EEB9366BBC151E45EC7&lt;/guid&gt;&#10;                    &lt;answertext&gt;0.1 mol&lt;/answertext&gt;&#10;                    &lt;valuetype&gt;-1&lt;/valuetype&gt;&#10;                &lt;/answer&gt;&#10;                &lt;answer&gt;&#10;                    &lt;guid&gt;1A28F7C695AB4165BE66998E26137320&lt;/guid&gt;&#10;                    &lt;answertext&gt;0.187 mol&lt;/answertext&gt;&#10;                    &lt;valuetype&gt;-1&lt;/valuetype&gt;&#10;                &lt;/answer&gt;&#10;                &lt;answer&gt;&#10;                    &lt;guid&gt;26E717B475A54370AA9E3DDD3A2A3BED&lt;/guid&gt;&#10;                    &lt;answertext&gt;5.33*10-4 mol&lt;/answertext&gt;&#10;                    &lt;valuetype&gt;1&lt;/valuetype&gt;&#10;                &lt;/answer&gt;&#10;                &lt;answer&gt;&#10;                    &lt;guid&gt;D0327917EEEF41E78D94FF5542F2E84C&lt;/guid&gt;&#10;                    &lt;answertext&gt;0.01 mol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70E122EEF617451D9E8C92F8977EF233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AD3F5B607C5453083490C317C6B3B6B&lt;/guid&gt;&#10;            &lt;repollguid&gt;1088DF78A2964033931EBB8B84A5C8B0&lt;/repollguid&gt;&#10;            &lt;sourceid&gt;5FD37B52DCA74660A696144F68BBFA6E&lt;/sourceid&gt;&#10;            &lt;questiontext&gt;How many grams of Ca (atomic mass = 40.08 g/molare in 30 mL of a 0.6 mM solution of aqueous CaCl2 ?Issue 2-absolute mol mas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D7D2AD3CBF54D40B92FE29C0495C100&lt;/guid&gt;&#10;                    &lt;answertext&gt;7.21*10-4 g&lt;/answertext&gt;&#10;                    &lt;valuetype&gt;1&lt;/valuetype&gt;&#10;                &lt;/answer&gt;&#10;                &lt;answer&gt;&#10;                    &lt;guid&gt;2276F479307C421C9B187BD06960F5DD&lt;/guid&gt;&#10;                    &lt;answertext&gt;0.018 g&lt;/answertext&gt;&#10;                    &lt;valuetype&gt;-1&lt;/valuetype&gt;&#10;                &lt;/answer&gt;&#10;                &lt;answer&gt;&#10;                    &lt;guid&gt;8D41EB67811247A99CB2053999886974&lt;/guid&gt;&#10;                    &lt;answertext&gt;4.5*10-7 g&lt;/answertext&gt;&#10;                    &lt;valuetype&gt;-1&lt;/valuetype&gt;&#10;                &lt;/answer&gt;&#10;                &lt;answer&gt;&#10;                    &lt;guid&gt;2ABEE6D64F9C469F9625364E0BB41922&lt;/guid&gt;&#10;                    &lt;answertext&gt;1.44*10-3 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B597DFF444234CE78B1E34B42F3E967A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FB1FC65EE014100A1931B4C148C625B&lt;/guid&gt;&#10;            &lt;repollguid&gt;2B4AB7AA2E7A436EBC57FF15DAC6C06D&lt;/repollguid&gt;&#10;            &lt;sourceid&gt;2D924044EED345CC97ED92BF9D76FB30&lt;/sourceid&gt;&#10;            &lt;questiontext&gt;A 5 mL volume of an initial stock solution of 0.3 M HCl (molecular mass= 36.46 g/mol) is diluted to 100 mL to make a secondary stock solution. The secondary stock solution is then further diluted by diluting 2 mL of it to a final volume of 250 mL. How many grams of HCl/L are in the final solution?    (issue 3- dilution path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98E5AF1849747338E2031722D4A6763&lt;/guid&gt;&#10;                    &lt;answertext&gt;4.38 mg&lt;/answertext&gt;&#10;                    &lt;valuetype&gt;1&lt;/valuetype&gt;&#10;                &lt;/answer&gt;&#10;                &lt;answer&gt;&#10;                    &lt;guid&gt;560AF3745E6A43779ED05686D8CE5784&lt;/guid&gt;&#10;                    &lt;answertext&gt;0.12 mg&lt;/answertext&gt;&#10;                    &lt;valuetype&gt;-1&lt;/valuetype&gt;&#10;                &lt;/answer&gt;&#10;                &lt;answer&gt;&#10;                    &lt;guid&gt;66F85E4C569E43998E62AB7384ED19EE&lt;/guid&gt;&#10;                    &lt;answertext&gt;3.3 g&lt;/answertext&gt;&#10;                    &lt;valuetype&gt;-1&lt;/valuetype&gt;&#10;                &lt;/answer&gt;&#10;                &lt;answer&gt;&#10;                    &lt;guid&gt;46CD04B50D9448AA9997DD5C3C0A6FFA&lt;/guid&gt;&#10;                    &lt;answertext&gt;17.3 m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How many grams of Li2SO4 (molecular weight=109.9 g/mol) are needed to make 0.5 L of a 0.1 M solution of Li+ ?)(solution prep)&#10;15[;]15[;]15[;]False[;]7[;]&#10;2.86666666666667[;]3[;]1.20369800568452[;]1.44888888888889&#10;3[;]-1[;]5.495 g1[;]5.495 g[;]&#10;3[;]-1[;]0.05 g2[;]0.05 g[;]&#10;2[;]-1[;]10.99 g3[;]10.99 g[;]&#10;7[;]1[;]2.7475 g4[;]2.7475 g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77D6E34174943DAB508372B3887C5CF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E2F4D33B8644EF6A5830DD16C91F150&lt;/guid&gt;&#10;            &lt;repollguid&gt;C3C99E3BC2F24DBCB83A42CBD5723967&lt;/repollguid&gt;&#10;            &lt;sourceid&gt;7C3B4178852740AAB1BD32E2D618D2C5&lt;/sourceid&gt;&#10;            &lt;questiontext&gt;How many grams of Li2SO4 (molecular weight=109.9 g/mol) are needed to make 0.5 L of a 0.1 M solution of Li+ ?)(solution prep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F9623639DA74866B5D3D2A43D070F7F&lt;/guid&gt;&#10;                    &lt;answertext&gt;5.495 g&lt;/answertext&gt;&#10;                    &lt;valuetype&gt;-1&lt;/valuetype&gt;&#10;                &lt;/answer&gt;&#10;                &lt;answer&gt;&#10;                    &lt;guid&gt;AA24AE3A535A4C8DBD7D5906C7FB17E7&lt;/guid&gt;&#10;                    &lt;answertext&gt;0.05 g&lt;/answertext&gt;&#10;                    &lt;valuetype&gt;-1&lt;/valuetype&gt;&#10;                &lt;/answer&gt;&#10;                &lt;answer&gt;&#10;                    &lt;guid&gt;178DF43A1336419FB3548BE88502DBC4&lt;/guid&gt;&#10;                    &lt;answertext&gt;10.99 g&lt;/answertext&gt;&#10;                    &lt;valuetype&gt;-1&lt;/valuetype&gt;&#10;                &lt;/answer&gt;&#10;                &lt;answer&gt;&#10;                    &lt;guid&gt;923C9892453249BCB20A9623AE124BB1&lt;/guid&gt;&#10;                    &lt;answertext&gt;2.7475 g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6DDC3A583C145079CECBA5F582CED2C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4DFF9A6A807496BA91D0A2A8197C0E4&lt;/guid&gt;&#10;            &lt;repollguid&gt;BA19B8343A90434CB06E32A9745F74A3&lt;/repollguid&gt;&#10;            &lt;sourceid&gt;F9B8CAC6E98C40D1BAAF044C2F1C887A&lt;/sourceid&gt;&#10;            &lt;questiontext&gt;10 ppm w/v is the same as….    (unit unit’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51295FAECA5487B90D363B07C8DB2CB&lt;/guid&gt;&#10;                    &lt;answertext&gt;1 mg/L&lt;/answertext&gt;&#10;                    &lt;valuetype&gt;-1&lt;/valuetype&gt;&#10;                &lt;/answer&gt;&#10;                &lt;answer&gt;&#10;                    &lt;guid&gt;A9F64774DCBB4D148A0CA4EFAB324B6B&lt;/guid&gt;&#10;                    &lt;answertext&gt;10 mg/L&lt;/answertext&gt;&#10;                    &lt;valuetype&gt;1&lt;/valuetype&gt;&#10;                &lt;/answer&gt;&#10;                &lt;answer&gt;&#10;                    &lt;guid&gt;A2B5CCE7713149F3A1EADC62DB4A9246&lt;/guid&gt;&#10;                    &lt;answertext&gt;10 mg/100 mL&lt;/answertext&gt;&#10;                    &lt;valuetype&gt;-1&lt;/valuetype&gt;&#10;                &lt;/answer&gt;&#10;                &lt;answer&gt;&#10;                    &lt;guid&gt;C5A92C75C3C348DF82BEA3BC6A9C71BB&lt;/guid&gt;&#10;                    &lt;answertext&gt;1 mg/L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209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Office Theme</vt:lpstr>
      <vt:lpstr>Microsoft Graph Chart</vt:lpstr>
      <vt:lpstr>Chart</vt:lpstr>
      <vt:lpstr>PowerPoint Presentation</vt:lpstr>
      <vt:lpstr>How many grams of Li2SO4 (molecular weight=109.9 g/mol) are needed to make 0.5 L of a 0.1 M solution of Li+ ?) (issue 1 - solution prep)</vt:lpstr>
      <vt:lpstr>10 ppm w/v is the same as….    (issue 2: unit unit’)</vt:lpstr>
      <vt:lpstr>How many moles of Cu are in 10 mL of a 1% w/v solution of Cu(NO3)2 (MW=187.6 g/mol) issue 2- absolute massmol</vt:lpstr>
      <vt:lpstr>How many grams of Ca (atomic mass = 40.08 g/mol are in 30 mL of a 0.6 mM solution of aqueous CaCl2 ? Issue 2-absolute mol mass</vt:lpstr>
      <vt:lpstr>A 5 mL volume of an initial stock solution of 0.3 M HCl (molecular mass= 36.46 g/mol) is diluted to 100 mL to make a secondary stock solution. The secondary stock solution is then further diluted by diluting 2 mL of it to a final volume of 250 mL. How many grams of HCl/L are in the final solution?     (issue 3- dilution path)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14</cp:revision>
  <dcterms:created xsi:type="dcterms:W3CDTF">2018-01-16T19:44:01Z</dcterms:created>
  <dcterms:modified xsi:type="dcterms:W3CDTF">2018-01-26T15:06:46Z</dcterms:modified>
</cp:coreProperties>
</file>