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75" d="100"/>
          <a:sy n="75" d="100"/>
        </p:scale>
        <p:origin x="54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64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9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4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5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6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6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7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1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006B2-69C4-4DAF-923D-0719ED934A0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5E825-B406-4263-911E-65E6084DC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2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7735" y="579549"/>
            <a:ext cx="9865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 and A on the details of UV-VIS Instruments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21972" y="1764406"/>
            <a:ext cx="691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Which cell type is best for UV work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40203" y="1702850"/>
            <a:ext cx="216365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quartz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873" y="2591256"/>
            <a:ext cx="6917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Name of classic double beam configuration design 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45400" y="2806700"/>
            <a:ext cx="341755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Czerny-Turner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972" y="3653002"/>
            <a:ext cx="7894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Which lamp produces the UV-part of the source in most UV-VIS instruments ?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45400" y="4067084"/>
            <a:ext cx="32893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Deuterium lamp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372" y="4972295"/>
            <a:ext cx="799652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Source</a:t>
            </a:r>
            <a:r>
              <a:rPr lang="en-US" sz="3200" b="1" dirty="0" smtClean="0">
                <a:sym typeface="Wingdings" panose="05000000000000000000" pitchFamily="2" charset="2"/>
              </a:rPr>
              <a:t> slits </a:t>
            </a:r>
            <a:r>
              <a:rPr lang="en-US" sz="3200" b="1" dirty="0" err="1" smtClean="0">
                <a:sym typeface="Wingdings" panose="05000000000000000000" pitchFamily="2" charset="2"/>
              </a:rPr>
              <a:t>echellette</a:t>
            </a:r>
            <a:r>
              <a:rPr lang="en-US" sz="3200" b="1" dirty="0" smtClean="0"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ym typeface="Wingdings" panose="05000000000000000000" pitchFamily="2" charset="2"/>
              </a:rPr>
              <a:t>monochromator</a:t>
            </a:r>
            <a:r>
              <a:rPr lang="en-US" sz="3200" b="1" dirty="0" smtClean="0">
                <a:sym typeface="Wingdings" panose="05000000000000000000" pitchFamily="2" charset="2"/>
              </a:rPr>
              <a:t> </a:t>
            </a: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?????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0873" y="6029977"/>
            <a:ext cx="7234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ym typeface="Wingdings" panose="05000000000000000000" pitchFamily="2" charset="2"/>
              </a:rPr>
              <a:t>…sample and reference- </a:t>
            </a: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?????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7500" y="5445202"/>
            <a:ext cx="20955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chopper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45400" y="5791966"/>
            <a:ext cx="36957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PMT or photodiode detector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5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735" y="579549"/>
            <a:ext cx="9865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 and A on the details of UV-VIS Instruments (cont.)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197735" y="12065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Name of old school grating (flat, high scatter)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436735" y="1206500"/>
            <a:ext cx="370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Echellette</a:t>
            </a:r>
            <a:r>
              <a:rPr lang="en-US" sz="2800" b="1" dirty="0" smtClean="0">
                <a:solidFill>
                  <a:srgbClr val="FF0000"/>
                </a:solidFill>
              </a:rPr>
              <a:t> type grating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7735" y="2057400"/>
            <a:ext cx="66508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Name of new school grating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(low scatter, focusing)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75500" y="2197100"/>
            <a:ext cx="4969635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Concave holographic (sinusoidal or focusing) grating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7735" y="3733800"/>
            <a:ext cx="70143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What does a UV instrument vary in d(sin </a:t>
            </a:r>
            <a:r>
              <a:rPr lang="en-US" sz="3200" b="1" dirty="0" smtClean="0">
                <a:sym typeface="Symbol" panose="05050102010706020507" pitchFamily="18" charset="2"/>
              </a:rPr>
              <a:t></a:t>
            </a:r>
            <a:r>
              <a:rPr lang="en-US" sz="3200" b="1" baseline="-25000" dirty="0" smtClean="0">
                <a:sym typeface="Symbol" panose="05050102010706020507" pitchFamily="18" charset="2"/>
              </a:rPr>
              <a:t>in</a:t>
            </a:r>
            <a:r>
              <a:rPr lang="en-US" sz="3200" b="1" dirty="0" smtClean="0">
                <a:sym typeface="Symbol" panose="05050102010706020507" pitchFamily="18" charset="2"/>
              </a:rPr>
              <a:t>   + sin </a:t>
            </a:r>
            <a:r>
              <a:rPr lang="en-US" sz="3200" b="1" baseline="-25000" dirty="0" smtClean="0">
                <a:sym typeface="Symbol" panose="05050102010706020507" pitchFamily="18" charset="2"/>
              </a:rPr>
              <a:t>out</a:t>
            </a:r>
            <a:r>
              <a:rPr lang="en-US" sz="3200" b="1" dirty="0" smtClean="0">
                <a:sym typeface="Symbol" panose="05050102010706020507" pitchFamily="18" charset="2"/>
              </a:rPr>
              <a:t>  ) =n to scan ?</a:t>
            </a:r>
            <a:endParaRPr lang="en-US" sz="3200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8331200" y="3949243"/>
            <a:ext cx="2514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angle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sz="3600" b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in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5099" y="5029200"/>
            <a:ext cx="7001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In the same equation above, what practical reason argues against varying </a:t>
            </a:r>
            <a:r>
              <a:rPr lang="en-US" sz="2800" b="1" dirty="0" smtClean="0">
                <a:sym typeface="Symbol" panose="05050102010706020507" pitchFamily="18" charset="2"/>
              </a:rPr>
              <a:t></a:t>
            </a:r>
            <a:r>
              <a:rPr lang="en-US" sz="2800" b="1" baseline="-25000" dirty="0" smtClean="0">
                <a:sym typeface="Symbol" panose="05050102010706020507" pitchFamily="18" charset="2"/>
              </a:rPr>
              <a:t>out</a:t>
            </a:r>
            <a:r>
              <a:rPr lang="en-US" sz="2800" b="1" dirty="0" smtClean="0">
                <a:sym typeface="Symbol" panose="05050102010706020507" pitchFamily="18" charset="2"/>
              </a:rPr>
              <a:t> ?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31200" y="5029200"/>
            <a:ext cx="38608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Want detector position to be fixed at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sz="3200" b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out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7" grpId="0"/>
      <p:bldP spid="8" grpId="0" animBg="1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5900" y="715089"/>
            <a:ext cx="6083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About what amplification (gain) occurs in a typical PMT 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420100" y="838200"/>
            <a:ext cx="33909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~100,000-1,000,000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    (10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5 </a:t>
            </a:r>
            <a:r>
              <a:rPr lang="en-US" sz="2800" b="1" dirty="0" smtClean="0">
                <a:solidFill>
                  <a:srgbClr val="FF0000"/>
                </a:solidFill>
              </a:rPr>
              <a:t>-10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00" y="2064206"/>
            <a:ext cx="70993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Photodiodes in UV visible instruments are operated under </a:t>
            </a:r>
            <a:r>
              <a:rPr lang="en-US" sz="3600" b="1" dirty="0" smtClean="0">
                <a:solidFill>
                  <a:srgbClr val="FF0000"/>
                </a:solidFill>
              </a:rPr>
              <a:t>??????</a:t>
            </a:r>
            <a:r>
              <a:rPr lang="en-US" sz="3200" b="1" dirty="0" smtClean="0"/>
              <a:t> </a:t>
            </a:r>
            <a:r>
              <a:rPr lang="en-US" sz="3200" b="1" dirty="0"/>
              <a:t>b</a:t>
            </a:r>
            <a:r>
              <a:rPr lang="en-US" sz="3200" b="1" dirty="0" smtClean="0"/>
              <a:t>ias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788400" y="2325132"/>
            <a:ext cx="2921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reverse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5900" y="3340100"/>
            <a:ext cx="6311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For what two reasons is the above biasing done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99400" y="3228717"/>
            <a:ext cx="41021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1) Linear response to light flux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2) Low capacitance=&gt; fast response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50" y="4554439"/>
            <a:ext cx="619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Technical term for filtering out all but signals repeating at the chopper motor’s turning rate (rpm)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064500" y="4747856"/>
            <a:ext cx="36449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Phase locking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4535" y="340241"/>
            <a:ext cx="9865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 and A on the details of UV-VIS Instruments (cont.)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2395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600" y="555249"/>
            <a:ext cx="7048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/>
              <a:t>What practical limitation sets the lower limit of a UV-VIS scan at 180 nm 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86600" y="559824"/>
            <a:ext cx="4292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Quartz cells start to absorb at 180 nm and down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5600" y="1709291"/>
            <a:ext cx="66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What is the usual line count/mm of a UV-VIS </a:t>
            </a:r>
            <a:r>
              <a:rPr lang="en-US" sz="3200" b="1" dirty="0" err="1" smtClean="0"/>
              <a:t>monochromator’s</a:t>
            </a:r>
            <a:r>
              <a:rPr lang="en-US" sz="3200" b="1" dirty="0" smtClean="0"/>
              <a:t> grating 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75500" y="1897559"/>
            <a:ext cx="35687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1000-3000/mm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500" y="2974658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What is the equivalent groove spacing in nm the above range of lines implies?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23100" y="3086100"/>
            <a:ext cx="41783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0.1 mm/(1000-3000) =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1000-330 nm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4200" y="4544318"/>
            <a:ext cx="637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Name two advantages of the holographic focusing grating design.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959600" y="4368800"/>
            <a:ext cx="4597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rgbClr val="FF0000"/>
                </a:solidFill>
              </a:rPr>
              <a:t>Allows higher intensity of light</a:t>
            </a:r>
          </a:p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rgbClr val="FF0000"/>
                </a:solidFill>
              </a:rPr>
              <a:t>Corrects spherical aberration issues connected with old style gratings (reduces focus problems)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200" y="112580"/>
            <a:ext cx="9865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 and A on the details of UV-VIS Instruments (cont.)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668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8865" y="890434"/>
            <a:ext cx="530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Wavelength range of most double beam instruments 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53200" y="1079500"/>
            <a:ext cx="30861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180-1100 nm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9300" y="1943673"/>
            <a:ext cx="584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Gas phase </a:t>
            </a:r>
            <a:r>
              <a:rPr lang="en-US" sz="3600" b="1" dirty="0" err="1" smtClean="0"/>
              <a:t>uv-vis</a:t>
            </a:r>
            <a:r>
              <a:rPr lang="en-US" sz="3600" b="1" dirty="0" smtClean="0"/>
              <a:t> spectra are </a:t>
            </a:r>
            <a:r>
              <a:rPr lang="en-US" sz="3200" b="1" dirty="0" smtClean="0">
                <a:solidFill>
                  <a:srgbClr val="FF0000"/>
                </a:solidFill>
              </a:rPr>
              <a:t>???????</a:t>
            </a:r>
            <a:r>
              <a:rPr lang="en-US" sz="3600" b="1" dirty="0" smtClean="0"/>
              <a:t> spectra?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2286000"/>
            <a:ext cx="434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Line (discrete) spectra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535" y="301198"/>
            <a:ext cx="9865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 and A on the details of UV-VIS Instruments (cont.)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40535" y="3144002"/>
            <a:ext cx="6286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solution phase </a:t>
            </a:r>
            <a:r>
              <a:rPr lang="en-US" sz="3600" b="1" dirty="0" err="1" smtClean="0"/>
              <a:t>uv-vis</a:t>
            </a:r>
            <a:r>
              <a:rPr lang="en-US" sz="3600" b="1" dirty="0" smtClean="0"/>
              <a:t> spectra are </a:t>
            </a:r>
            <a:r>
              <a:rPr lang="en-US" sz="3200" b="1" dirty="0" smtClean="0">
                <a:solidFill>
                  <a:srgbClr val="FF0000"/>
                </a:solidFill>
              </a:rPr>
              <a:t>???????</a:t>
            </a:r>
            <a:r>
              <a:rPr lang="en-US" sz="3600" b="1" dirty="0" smtClean="0"/>
              <a:t> spectra?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45400" y="3340100"/>
            <a:ext cx="3556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Broad band spectra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6234" y="4394200"/>
            <a:ext cx="7241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If I is the output optical signal and I</a:t>
            </a:r>
            <a:r>
              <a:rPr lang="en-US" sz="3200" b="1" baseline="-25000" dirty="0" smtClean="0"/>
              <a:t>o</a:t>
            </a:r>
            <a:r>
              <a:rPr lang="en-US" sz="3200" b="1" dirty="0" smtClean="0"/>
              <a:t> is the incident optical signal, what is %T ?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096250" y="4480549"/>
            <a:ext cx="295275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%T= 100*I/I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o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0535" y="5562600"/>
            <a:ext cx="66254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What atomic level physical event creates UV-VIS absorption 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537450" y="5715684"/>
            <a:ext cx="42037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Electronic transitions between electron orbits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3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432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7</cp:revision>
  <dcterms:created xsi:type="dcterms:W3CDTF">2014-01-31T21:12:10Z</dcterms:created>
  <dcterms:modified xsi:type="dcterms:W3CDTF">2014-01-31T21:59:17Z</dcterms:modified>
</cp:coreProperties>
</file>