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265" r:id="rId3"/>
    <p:sldId id="264" r:id="rId4"/>
    <p:sldId id="263" r:id="rId5"/>
    <p:sldId id="269" r:id="rId6"/>
    <p:sldId id="267" r:id="rId7"/>
    <p:sldId id="259" r:id="rId8"/>
    <p:sldId id="256" r:id="rId9"/>
    <p:sldId id="257" r:id="rId10"/>
    <p:sldId id="258" r:id="rId11"/>
    <p:sldId id="268" r:id="rId12"/>
    <p:sldId id="270" r:id="rId13"/>
    <p:sldId id="271" r:id="rId14"/>
    <p:sldId id="272" r:id="rId15"/>
    <p:sldId id="277" r:id="rId16"/>
    <p:sldId id="276" r:id="rId17"/>
    <p:sldId id="275" r:id="rId18"/>
    <p:sldId id="273" r:id="rId19"/>
    <p:sldId id="260" r:id="rId20"/>
    <p:sldId id="274" r:id="rId21"/>
    <p:sldId id="261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13" autoAdjust="0"/>
  </p:normalViewPr>
  <p:slideViewPr>
    <p:cSldViewPr>
      <p:cViewPr varScale="1">
        <p:scale>
          <a:sx n="82" d="100"/>
          <a:sy n="82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AC7F9-6B8E-49BC-A346-0AA63F789CFB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24387-DA42-4A4C-8577-D9FBF9F1D3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91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4387-DA42-4A4C-8577-D9FBF9F1D3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467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4387-DA42-4A4C-8577-D9FBF9F1D3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0176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4387-DA42-4A4C-8577-D9FBF9F1D3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5953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4387-DA42-4A4C-8577-D9FBF9F1D32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98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7E2AE-09F1-4355-B160-B68CD9323DE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463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7E2AE-09F1-4355-B160-B68CD9323DE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582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176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031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64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308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409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240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801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566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107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21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457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50E48-FED6-4059-B927-9C485003FA78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932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QCWln5fyoz7QdM&amp;tbnid=1iPAV2vV6i6WjM:&amp;ved=0CAUQjRw&amp;url=http://www.perkinelmer.com/Catalog/Category/ID/Fittings%20and%20Ferrules%20for%20AutoSystem%20XL&amp;ei=5Vc6UbX8J8fm0QGF64CgBw&amp;bvm=bv.43287494,d.dmQ&amp;psig=AFQjCNG414O1G2FwcNe10W7DiBv8Yxf0Nw&amp;ust=136286447678277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&amp;esrc=s&amp;frm=1&amp;source=images&amp;cd=&amp;cad=rja&amp;docid=Q4NTfEixPoJnzM&amp;tbnid=BHHP3fIbcc9JeM:&amp;ved=0CAUQjRw&amp;url=http://www.opticsinfobase.org/vjbo/viewmedia.cfm?uri=oe-19-16-15244&amp;seq=0&amp;html=true&amp;ei=I1g6UaD_FqPC0QGR94GgCQ&amp;bvm=bv.43287494,d.dmQ&amp;psig=AFQjCNG5sVaff7pTOeSP_pEPWWsq7IBWSQ&amp;ust=136286450949736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eLy9tw4M6WIjZM&amp;tbnid=_as3GXAETz_0iM:&amp;ved=0CAUQjRw&amp;url=http://www.shsu.edu/~chm_tgc/primers/FID.html&amp;ei=cqs3Ue3HB4qw0AHmioDwBA&amp;bvm=bv.43287494,d.dmQ&amp;psig=AFQjCNHH8wFosG2DceOicyREy74CBLBJhQ&amp;ust=136268925146062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shsu.edu/~chm_tgc/PID/PID.GI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Ck4gR7qqXiGOM&amp;tbnid=GNws4qoPm6YElM:&amp;ved=0CAUQjRw&amp;url=http://pages.rediff.com/electron-capture-detector/280482&amp;ei=cK83UeKBDebx0wGcnIG4Bg&amp;bvm=bv.43287494,d.dmQ&amp;psig=AFQjCNGhmb_8V5HIHbY7u_OAxKVE7OTXzA&amp;ust=136269024914389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www.google.com/url?sa=i&amp;rct=j&amp;q=&amp;esrc=s&amp;frm=1&amp;source=images&amp;cd=&amp;cad=rja&amp;docid=LVjoRKzTKRFB3M&amp;tbnid=8i0qcXu2NsqUIM:&amp;ved=0CAUQjRw&amp;url=http://www.perkinelmer.com/Catalog/Category/ID/Electron%20Capture%20Detector%20ECD%20for%20Clarus%20500%20GC&amp;ei=pa83UdPpI63p0QGs9IGADg&amp;bvm=bv.43287494,d.dmQ&amp;psig=AFQjCNEPBFnCa7Og2LF27JcQrzQJ83dRow&amp;ust=1362690332847357" TargetMode="Externa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8/Two-stage-regulator.sv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/url?sa=i&amp;rct=j&amp;q=&amp;esrc=s&amp;frm=1&amp;source=images&amp;cd=&amp;cad=rja&amp;docid=JPox5O8lplxdZM&amp;tbnid=qJ9xDHF7yfdgHM:&amp;ved=0CAUQjRw&amp;url=http://www.directindustry.com/industrial-manufacturer/pressure-regulator-60924-_6.html&amp;ei=Vlk6UY7hEujd0QGG8YHQBQ&amp;bvm=bv.43287494,d.dmQ&amp;psig=AFQjCNHzZR9SiS_qwRd_DGDrR2-PA-Nsqw&amp;ust=1362864853205660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ptty7r1X2DawVM&amp;tbnid=69eZ00K0403S_M:&amp;ved=0CAUQjRw&amp;url=http://salestores.com/chcm111nptad.html&amp;ei=jlU6UbzQGePA0AHu1YHIDg&amp;bvm=bv.43287494,d.dmQ&amp;psig=AFQjCNGC0tMtB4Ky6bNKqO-DGB7QN56aLw&amp;ust=136286381566267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/url?sa=i&amp;rct=j&amp;q=&amp;esrc=s&amp;frm=1&amp;source=images&amp;cd=&amp;cad=rja&amp;docid=jiDOMt0AlncKZM&amp;tbnid=tUfS1hCcTBY6GM:&amp;ved=0CAUQjRw&amp;url=http://commons.wikimedia.org/wiki/File:Brass_NPT_threaded_Pipe_Plug_in_a_Caliper.jpg&amp;ei=3VU6UePdFciM0QGo7YDwCQ&amp;bvm=bv.43287494,d.dmQ&amp;psig=AFQjCNGGYKORK7N9h4M8-QgngZF_8CRhag&amp;ust=1362863963355798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HFKCmbYDxBvt0M&amp;tbnid=TEZ7uVDAiWDvXM:&amp;ved=0CAUQjRw&amp;url=http://mtixtl.com/304ss1/4swageloktubefittingx1/4npsmaleconnector-eq-fit-14-18p.aspx&amp;ei=B1Y6Ua7MKMW30AG6t4DwBA&amp;bvm=bv.43287494,d.dmQ&amp;psig=AFQjCNGevXe9qEEHKvMss2_5p900KV7N6g&amp;ust=136286399642846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52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ORIGINS OF GAS “CHROMATOGRAPHY”</a:t>
            </a:r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3741353" cy="2512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263878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chemicals are in…..???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867979"/>
            <a:ext cx="2895600" cy="28956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>
            <a:off x="4731953" y="3313621"/>
            <a:ext cx="373447" cy="2158"/>
          </a:xfrm>
          <a:prstGeom prst="straightConnector1">
            <a:avLst/>
          </a:prstGeom>
          <a:ln w="730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772400" y="3315779"/>
            <a:ext cx="1066800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0" y="2514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??????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0308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erkinelmer.com/CMSResources/Images/44-69937CapillaryColumnFerrulesGC85L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276"/>
            <a:ext cx="4200525" cy="2600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bank.osa.org/getImage.xqy?img=M3cubGFyZ2Usb2UtMTktMTYtMTUyNDQtZzAwN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20" y="3276601"/>
            <a:ext cx="6450805" cy="2867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9144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Ferrules for capillary columns are made of carbon (lower crush pressure)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Plumbing: Ferrules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7514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8458200" cy="5074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Plumbing</a:t>
            </a:r>
            <a:r>
              <a:rPr lang="en-US" sz="3600" dirty="0" smtClean="0"/>
              <a:t>: split-</a:t>
            </a:r>
            <a:r>
              <a:rPr lang="en-US" sz="3600" dirty="0" err="1" smtClean="0"/>
              <a:t>splitless</a:t>
            </a:r>
            <a:r>
              <a:rPr lang="en-US" sz="3600" dirty="0" smtClean="0"/>
              <a:t> inlet system:</a:t>
            </a:r>
          </a:p>
          <a:p>
            <a:r>
              <a:rPr lang="en-US" sz="3600" dirty="0" smtClean="0"/>
              <a:t>Modern way to control sample volume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0667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21932"/>
            <a:ext cx="7705786" cy="3629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762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Columns</a:t>
            </a:r>
            <a:r>
              <a:rPr lang="en-US" sz="3600" b="1" dirty="0" smtClean="0"/>
              <a:t>:  There are 3 species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Packed, Glass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1752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Packed, metal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61833" y="1660267"/>
            <a:ext cx="318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Open, capillary (glass)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915" y="5750957"/>
            <a:ext cx="500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Packed: typically 0.3-2 m long, </a:t>
            </a:r>
          </a:p>
          <a:p>
            <a:r>
              <a:rPr lang="en-US" sz="2400" dirty="0" smtClean="0"/>
              <a:t>3/16-1/4” OD, stationary phase on support (usually diatomaceous earth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44671" y="5750957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Open,  30-100 m long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0.25 mm ID,  stationar</a:t>
            </a:r>
            <a:r>
              <a:rPr lang="en-US" sz="2400" b="1" dirty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</a:rPr>
              <a:t> phase on inside (0.2-0.3 um) 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4962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76" y="0"/>
            <a:ext cx="5943600" cy="4451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559778"/>
            <a:ext cx="3560373" cy="3298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2286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Columns (continued)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MAOT = Maximum Operating Temperature (Typically &lt; 400 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)…</a:t>
            </a:r>
          </a:p>
          <a:p>
            <a:endParaRPr lang="en-US" dirty="0" smtClean="0"/>
          </a:p>
          <a:p>
            <a:r>
              <a:rPr lang="en-US" dirty="0" smtClean="0"/>
              <a:t>Beyond that and stationary active phase delaminates or cooks off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362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`FSWC’ type most common</a:t>
            </a:r>
          </a:p>
          <a:p>
            <a:r>
              <a:rPr lang="en-US" dirty="0" smtClean="0"/>
              <a:t>(Fused Silica Wall Coated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95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7485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2567" y="3886200"/>
            <a:ext cx="3208006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10200"/>
            <a:ext cx="5638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liquid phase is the stationary phase.  Physically `painted’ onto the silica (wall coated):Typical thickness are 0.25 </a:t>
            </a:r>
            <a:r>
              <a:rPr lang="en-US" sz="2400" b="1" dirty="0" smtClean="0">
                <a:sym typeface="Symbol"/>
              </a:rPr>
              <a:t></a:t>
            </a:r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Columns (continued)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1524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`</a:t>
            </a:r>
            <a:r>
              <a:rPr lang="en-US" sz="2400" b="1" dirty="0" smtClean="0"/>
              <a:t>support’ = inner silica wall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2619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26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Columns (continued)</a:t>
            </a:r>
            <a:endParaRPr lang="en-US" sz="3200" b="1" dirty="0"/>
          </a:p>
        </p:txBody>
      </p:sp>
      <p:pic>
        <p:nvPicPr>
          <p:cNvPr id="2050" name="Picture 2" descr="C:\Users\fong\Desktop\2014-02 (Feb)\capillary column types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33991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0"/>
            <a:ext cx="533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Silica wall is often treated with </a:t>
            </a:r>
            <a:r>
              <a:rPr lang="en-US" sz="2400" dirty="0" err="1" smtClean="0"/>
              <a:t>silanizing</a:t>
            </a:r>
            <a:r>
              <a:rPr lang="en-US" sz="2400" dirty="0" smtClean="0"/>
              <a:t> agent to prevent sample sticking to it (a big problem early on with FSWC columns)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800600"/>
            <a:ext cx="78486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silanized</a:t>
            </a:r>
            <a:r>
              <a:rPr lang="en-US" sz="2800" dirty="0" smtClean="0"/>
              <a:t> support is post-coated with the stationary phase and an initial thermal conditioning  is applied to new columns to allow stationary phase and </a:t>
            </a:r>
            <a:r>
              <a:rPr lang="en-US" sz="2800" dirty="0" err="1" smtClean="0"/>
              <a:t>silanizing</a:t>
            </a:r>
            <a:r>
              <a:rPr lang="en-US" sz="2800" dirty="0" smtClean="0"/>
              <a:t> agent to bond/fuse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4" y="1219200"/>
            <a:ext cx="4680586" cy="4300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66938"/>
            <a:ext cx="3866147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791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What’s behind the white door…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47800" y="3886200"/>
            <a:ext cx="3886200" cy="152400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464106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GC </a:t>
            </a:r>
            <a:r>
              <a:rPr lang="en-US" sz="3600" b="1" u="sng" dirty="0" smtClean="0"/>
              <a:t>Oven</a:t>
            </a:r>
            <a:r>
              <a:rPr lang="en-US" sz="3600" dirty="0" smtClean="0"/>
              <a:t>…how we make a thermal ramp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1524000"/>
            <a:ext cx="4170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HP 6890 GC with single inject port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5486400"/>
            <a:ext cx="1828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GC Oven and Fan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29767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56996"/>
            <a:ext cx="8229600" cy="4786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1336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min Initial Hold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What’s a Thermal Ramp and why do we need it ?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38501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48" y="1143000"/>
            <a:ext cx="5334000" cy="4944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6781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Thermocouple GC </a:t>
            </a:r>
            <a:r>
              <a:rPr lang="en-US" sz="3600" b="1" u="sng" dirty="0" smtClean="0"/>
              <a:t>Detectors</a:t>
            </a:r>
          </a:p>
          <a:p>
            <a:r>
              <a:rPr lang="en-US" sz="3600" dirty="0" smtClean="0"/>
              <a:t>(passive temperature change)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819400"/>
            <a:ext cx="38862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334000"/>
            <a:ext cx="6801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System is nulled when no sample through column side. The change in Voltage across `Signal’ means Column vs. Ref out of balance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829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su.edu/~chm_tgc/primers/FID_files/FID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5414180" cy="3844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8380" y="41031"/>
            <a:ext cx="6934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FID=Flame Ionization </a:t>
            </a:r>
            <a:r>
              <a:rPr lang="en-US" sz="3200" b="1" u="sng" dirty="0" smtClean="0"/>
              <a:t>Detector</a:t>
            </a:r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18249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/>
              <a:t>Particularly good for</a:t>
            </a:r>
            <a:r>
              <a:rPr lang="en-US" sz="2400" i="1" dirty="0" smtClean="0"/>
              <a:t>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/>
              <a:t>Alkanes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/>
              <a:t>Alcohols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/>
              <a:t>Ketones, aldehydes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/>
              <a:t>Ethers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/>
              <a:t>Low weight aromatics</a:t>
            </a:r>
          </a:p>
          <a:p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0386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Less good for…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Large aromatics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Herbicides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Pesticides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Organic acids</a:t>
            </a:r>
          </a:p>
        </p:txBody>
      </p:sp>
    </p:spTree>
    <p:extLst>
      <p:ext uri="{BB962C8B-B14F-4D97-AF65-F5344CB8AC3E}">
        <p14:creationId xmlns="" xmlns:p14="http://schemas.microsoft.com/office/powerpoint/2010/main" val="332460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1782041" cy="6534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3289203" cy="4972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762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First, easiest approach:</a:t>
            </a:r>
          </a:p>
          <a:p>
            <a:r>
              <a:rPr lang="en-US" sz="2400" b="1" dirty="0" smtClean="0"/>
              <a:t>Paper chromatography...separates bands</a:t>
            </a:r>
          </a:p>
          <a:p>
            <a:r>
              <a:rPr lang="en-US" sz="2400" b="1" dirty="0" smtClean="0"/>
              <a:t>(but hard to collect sample components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102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76200"/>
            <a:ext cx="8960519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968917"/>
            <a:ext cx="4752975" cy="2905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0"/>
            <a:ext cx="5257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MSD Mass Selective </a:t>
            </a:r>
            <a:r>
              <a:rPr lang="en-US" sz="3200" b="1" u="sng" dirty="0" smtClean="0"/>
              <a:t>Detector</a:t>
            </a:r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73380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Detector of choice in drug analysis</a:t>
            </a:r>
          </a:p>
          <a:p>
            <a:r>
              <a:rPr lang="en-US" sz="3200" dirty="0" smtClean="0"/>
              <a:t>(MSD IDs drugs)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92196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hsu.edu/~chm_tgc/PID/PID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47348"/>
            <a:ext cx="6729374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304800"/>
            <a:ext cx="6400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PID=</a:t>
            </a:r>
            <a:r>
              <a:rPr lang="en-US" sz="2800" b="1" dirty="0" err="1" smtClean="0"/>
              <a:t>Photoionization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Detector</a:t>
            </a:r>
            <a:endParaRPr lang="en-US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58907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Blind to alcohols, alkanes, ketones (ALIPHATICS)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480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Good with aromatics</a:t>
            </a:r>
          </a:p>
          <a:p>
            <a:r>
              <a:rPr lang="en-US" sz="2400" b="1" dirty="0" smtClean="0"/>
              <a:t>(including many herbicides and pesticides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1706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img.rcdn.in/images/pages/280482/electron-capture-detect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72226"/>
            <a:ext cx="2847975" cy="391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erkinelmer.com/CMSResources/Images/44-69977ECDGC35L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289560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52400"/>
            <a:ext cx="457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ECD=Electron Capture </a:t>
            </a:r>
            <a:r>
              <a:rPr lang="en-US" sz="2400" b="1" u="sng" dirty="0" smtClean="0"/>
              <a:t>Detector</a:t>
            </a:r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/>
              <a:t>63</a:t>
            </a:r>
            <a:r>
              <a:rPr lang="en-US" sz="2400" b="1" dirty="0" smtClean="0"/>
              <a:t> Ni*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baseline="30000" dirty="0" smtClean="0">
                <a:sym typeface="Wingdings" pitchFamily="2" charset="2"/>
              </a:rPr>
              <a:t>63</a:t>
            </a:r>
            <a:r>
              <a:rPr lang="en-US" sz="2400" b="1" dirty="0" smtClean="0">
                <a:sym typeface="Wingdings" pitchFamily="2" charset="2"/>
              </a:rPr>
              <a:t>Cu + e</a:t>
            </a:r>
            <a:r>
              <a:rPr lang="en-US" sz="2400" b="1" baseline="30000" dirty="0" smtClean="0">
                <a:sym typeface="Wingdings" pitchFamily="2" charset="2"/>
              </a:rPr>
              <a:t>-</a:t>
            </a:r>
            <a:r>
              <a:rPr lang="en-US" sz="2400" b="1" dirty="0" smtClean="0">
                <a:sym typeface="Wingdings" pitchFamily="2" charset="2"/>
              </a:rPr>
              <a:t>   (radioactive decay of a beta particle=electron)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8373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r>
              <a:rPr lang="en-US" sz="2400" b="1" baseline="30000" dirty="0" smtClean="0"/>
              <a:t>- </a:t>
            </a:r>
            <a:r>
              <a:rPr lang="en-US" sz="2400" b="1" dirty="0" smtClean="0"/>
              <a:t> + X </a:t>
            </a:r>
            <a:r>
              <a:rPr lang="en-US" sz="2400" b="1" dirty="0" smtClean="0">
                <a:sym typeface="Wingdings" pitchFamily="2" charset="2"/>
              </a:rPr>
              <a:t> X- causes change in current from background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9214" y="1752600"/>
            <a:ext cx="672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 10-1000X more sensitive than FID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14700" y="3051898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Particularly good with agricultural  chemicals * (but generally useful)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*Herbicides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Pesticides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780782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Drawback: needs US Atomic Energy Commission Government License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03159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684" y="1181100"/>
            <a:ext cx="7461053" cy="4343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244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Packed column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(originally </a:t>
            </a:r>
            <a:r>
              <a:rPr lang="en-US" sz="2000" b="1" dirty="0" smtClean="0">
                <a:solidFill>
                  <a:srgbClr val="FF0000"/>
                </a:solidFill>
              </a:rPr>
              <a:t>packed with Confectioners sugar=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`</a:t>
            </a:r>
            <a:r>
              <a:rPr lang="en-US" sz="2000" b="1" dirty="0" smtClean="0">
                <a:solidFill>
                  <a:srgbClr val="0070C0"/>
                </a:solidFill>
              </a:rPr>
              <a:t>stationary phase’</a:t>
            </a:r>
            <a:r>
              <a:rPr lang="en-US" sz="2000" b="1" dirty="0" smtClean="0">
                <a:solidFill>
                  <a:srgbClr val="0070C0"/>
                </a:solidFill>
              </a:rPr>
              <a:t>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41684" y="3200400"/>
            <a:ext cx="577516" cy="15240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27221" y="54364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Plant extract in ether/hexane mix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05" y="4110340"/>
            <a:ext cx="1986995" cy="21080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7400" y="618249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Russian Botanist Mikhail </a:t>
            </a:r>
            <a:r>
              <a:rPr lang="en-US" sz="2000" b="1" dirty="0" err="1" smtClean="0"/>
              <a:t>Tswett</a:t>
            </a:r>
            <a:r>
              <a:rPr lang="en-US" sz="2000" b="1" dirty="0" smtClean="0"/>
              <a:t>  (1872-1919)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ORIGINS OF GAS “CHROMATOGRAPHY” : column separations</a:t>
            </a:r>
            <a:endParaRPr lang="en-US" sz="2400" b="1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3262047" y="2677527"/>
            <a:ext cx="4840690" cy="2228849"/>
          </a:xfrm>
          <a:prstGeom prst="line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314397" y="3197895"/>
            <a:ext cx="4741916" cy="1676400"/>
          </a:xfrm>
          <a:prstGeom prst="line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200400" y="3543305"/>
            <a:ext cx="4728632" cy="1330990"/>
          </a:xfrm>
          <a:prstGeom prst="line">
            <a:avLst/>
          </a:prstGeom>
          <a:ln w="381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6096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Transducer= detector= eyeball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233205" y="3197895"/>
            <a:ext cx="191079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“I did this first ! Da!  Da !”</a:t>
            </a:r>
            <a:endParaRPr lang="en-US" sz="20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609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Here, the ether/hexane mix is the `</a:t>
            </a:r>
            <a:r>
              <a:rPr lang="en-US" b="1" dirty="0" smtClean="0">
                <a:solidFill>
                  <a:srgbClr val="00B050"/>
                </a:solidFill>
              </a:rPr>
              <a:t>mobile phase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07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8915400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Schematic of Typical Modern </a:t>
            </a:r>
            <a:r>
              <a:rPr lang="en-US" sz="3000" b="1" dirty="0" err="1" smtClean="0"/>
              <a:t>Gas“Chromatograph</a:t>
            </a:r>
            <a:r>
              <a:rPr lang="en-US" sz="3000" b="1" dirty="0" smtClean="0"/>
              <a:t>” (GC)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590800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Proportionating</a:t>
            </a:r>
            <a:r>
              <a:rPr lang="en-US" dirty="0" smtClean="0"/>
              <a:t> valve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733800"/>
            <a:ext cx="1295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Flow controller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905000"/>
            <a:ext cx="1143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Sample injection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267200"/>
            <a:ext cx="1828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GC column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181600"/>
            <a:ext cx="1219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Helium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505200"/>
            <a:ext cx="1524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4800600"/>
            <a:ext cx="198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Column oven</a:t>
            </a:r>
          </a:p>
          <a:p>
            <a:r>
              <a:rPr lang="en-US" dirty="0" smtClean="0"/>
              <a:t>(thermal ramp)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19812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2971800"/>
            <a:ext cx="1676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Data system and instrument control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94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365207"/>
            <a:ext cx="6445624" cy="5492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381000"/>
            <a:ext cx="697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HP 5890A GC with FID detector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514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use single port injector, not auto samplers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</a:t>
            </a:r>
            <a:r>
              <a:rPr lang="en-US" sz="2400" b="1" dirty="0" smtClean="0"/>
              <a:t>HP 6890N GC</a:t>
            </a:r>
            <a:endParaRPr lang="en-US" sz="2400" b="1" dirty="0" smtClean="0"/>
          </a:p>
          <a:p>
            <a:r>
              <a:rPr lang="en-US" sz="2400" b="1" dirty="0" smtClean="0"/>
              <a:t>(ASC): computer controls all flow and </a:t>
            </a:r>
            <a:r>
              <a:rPr lang="en-US" sz="2400" b="1" dirty="0" smtClean="0"/>
              <a:t>pressure via “</a:t>
            </a:r>
            <a:r>
              <a:rPr lang="en-US" sz="2400" b="1" dirty="0" err="1" smtClean="0"/>
              <a:t>Chemstation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3094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</a:rPr>
              <a:t>Main Components of a ’GC’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 smtClean="0"/>
              <a:t>Plumbing to handle gases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 smtClean="0"/>
              <a:t>Column (heart of GC =&gt; separation)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 smtClean="0"/>
              <a:t>Oven (thermal ramp to aid </a:t>
            </a:r>
          </a:p>
          <a:p>
            <a:pPr marL="457200" indent="-457200"/>
            <a:r>
              <a:rPr lang="en-US" sz="4400" b="1" dirty="0" smtClean="0"/>
              <a:t>                separation)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 smtClean="0"/>
              <a:t>Detectors (to see components once they are separated)</a:t>
            </a:r>
            <a:endParaRPr 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12467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Two-stage-regulator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99" y="533400"/>
            <a:ext cx="4953000" cy="542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.directindustry.com/images_di/photo-m2/0-125-psig-35-125-540-20592-349407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312609"/>
            <a:ext cx="4464843" cy="4286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6500" y="426720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Very strong spring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259080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weaker spring</a:t>
            </a:r>
            <a:endParaRPr lang="en-US" sz="28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181600" y="1981200"/>
            <a:ext cx="867567" cy="685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94862" y="263845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Compensating springs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029200"/>
            <a:ext cx="2286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Primary tank</a:t>
            </a:r>
          </a:p>
          <a:p>
            <a:r>
              <a:rPr lang="en-US" sz="3200" dirty="0" smtClean="0"/>
              <a:t>Valve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68" y="304800"/>
            <a:ext cx="24384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secondary tank Valve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209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21394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048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Plumbing:Tank</a:t>
            </a:r>
            <a:r>
              <a:rPr lang="en-US" sz="3200" b="1" dirty="0" smtClean="0"/>
              <a:t> Valves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7117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lestores.com/stores/images/images_747/CMA15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3600450" cy="3514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of Pipe Stem, 1/4&quot; Male NPT to 5/16&quot; Hose Barb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"/>
            <a:ext cx="3514726" cy="3514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4/4a/Brass_NPT_threaded_Pipe_Plug_in_a_Calip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16" y="3429000"/>
            <a:ext cx="4200525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Plumbing: </a:t>
            </a:r>
            <a:r>
              <a:rPr lang="en-US" sz="2800" b="1" dirty="0" smtClean="0"/>
              <a:t>National Pipe Thread (NPT) fittings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39966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tixtl.com/images/products/detail/sstubeadap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172200" cy="4506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2286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Swagelok-NPT adapter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962400" y="1066800"/>
            <a:ext cx="457200" cy="609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62400" y="381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ferrule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57838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Back cap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6892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/>
              <a:t>Plumbing</a:t>
            </a:r>
            <a:r>
              <a:rPr lang="en-US" sz="3200" b="1" dirty="0" err="1" smtClean="0">
                <a:solidFill>
                  <a:srgbClr val="FF0000"/>
                </a:solidFill>
              </a:rPr>
              <a:t>:Swagelok</a:t>
            </a:r>
            <a:r>
              <a:rPr lang="en-US" sz="3200" b="1" dirty="0" smtClean="0">
                <a:solidFill>
                  <a:srgbClr val="FF0000"/>
                </a:solidFill>
              </a:rPr>
              <a:t> fittings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00400" y="2286000"/>
            <a:ext cx="152400" cy="58477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5105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FYI..ASC  GC, MS and HPLC plumbing is all 3/16” OD…and use 7/16” nut wrench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066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Nut</a:t>
            </a:r>
            <a:endParaRPr lang="en-US" sz="3200" b="1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1447800" y="1359188"/>
            <a:ext cx="990600" cy="469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872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655</Words>
  <Application>Microsoft Office PowerPoint</Application>
  <PresentationFormat>On-screen Show (4:3)</PresentationFormat>
  <Paragraphs>124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Alfred State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</cp:lastModifiedBy>
  <cp:revision>25</cp:revision>
  <dcterms:created xsi:type="dcterms:W3CDTF">2013-03-08T21:18:16Z</dcterms:created>
  <dcterms:modified xsi:type="dcterms:W3CDTF">2014-02-27T02:31:53Z</dcterms:modified>
</cp:coreProperties>
</file>