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822AD-9AFA-4F17-BEB1-C23CD0C73728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8A1BF-583D-4493-9C3F-6DCB5C01B6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8A1BF-583D-4493-9C3F-6DCB5C01B62E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D89F-970D-450D-A1B4-A6E725049397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9CB8-A514-4A78-9ED6-F2D85DCB4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D89F-970D-450D-A1B4-A6E725049397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9CB8-A514-4A78-9ED6-F2D85DCB4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D89F-970D-450D-A1B4-A6E725049397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9CB8-A514-4A78-9ED6-F2D85DCB4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D89F-970D-450D-A1B4-A6E725049397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9CB8-A514-4A78-9ED6-F2D85DCB4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D89F-970D-450D-A1B4-A6E725049397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9CB8-A514-4A78-9ED6-F2D85DCB4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D89F-970D-450D-A1B4-A6E725049397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9CB8-A514-4A78-9ED6-F2D85DCB4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D89F-970D-450D-A1B4-A6E725049397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9CB8-A514-4A78-9ED6-F2D85DCB4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D89F-970D-450D-A1B4-A6E725049397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9CB8-A514-4A78-9ED6-F2D85DCB4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D89F-970D-450D-A1B4-A6E725049397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9CB8-A514-4A78-9ED6-F2D85DCB4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D89F-970D-450D-A1B4-A6E725049397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9CB8-A514-4A78-9ED6-F2D85DCB4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D89F-970D-450D-A1B4-A6E725049397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29CB8-A514-4A78-9ED6-F2D85DCB48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9D89F-970D-450D-A1B4-A6E725049397}" type="datetimeFigureOut">
              <a:rPr lang="en-US" smtClean="0"/>
              <a:t>4/28/2014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29CB8-A514-4A78-9ED6-F2D85DCB48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uact=8&amp;docid=Fx8kQGiKm9fBAM&amp;tbnid=JdFxnyybwPO5JM:&amp;ved=0CAUQjRw&amp;url=http%3A%2F%2Fvariable-resistors.com%2Fwhat-is-a-variable-resistor%2F&amp;ei=9_teU4_VNablyQGOhoCoDw&amp;psig=AFQjCNHXUkEPhF6uroAr_5yhmIBGhUNw1g&amp;ust=1398820147598934" TargetMode="External"/><Relationship Id="rId13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4.jpeg"/><Relationship Id="rId12" Type="http://schemas.openxmlformats.org/officeDocument/2006/relationships/hyperlink" Target="http://www.google.com/url?sa=i&amp;rct=j&amp;q=&amp;esrc=s&amp;frm=1&amp;source=images&amp;cd=&amp;cad=rja&amp;uact=8&amp;docid=MfI0JatsDbSiDM&amp;tbnid=Ncpebn6MvWypRM:&amp;ved=0CAUQjRw&amp;url=http%3A%2F%2Fwww.electronicplus.com%2Fcontent%2FProductPage.asp%3Fmaincat%3Dind%26subcat%3Dind&amp;ei=sPxeU_3iBPDeyAGW1IDYAw&amp;psig=AFQjCNEVNCE3UGy77F-Jr7DkBxCQ-LHhBQ&amp;ust=139882029691744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com/url?sa=i&amp;rct=j&amp;q=&amp;esrc=s&amp;frm=1&amp;source=images&amp;cd=&amp;cad=rja&amp;uact=8&amp;docid=b27Kzho3_EVC0M&amp;tbnid=0dUP3Kgf_G-LeM:&amp;ved=0CAUQjRw&amp;url=http%3A%2F%2Fwww.westfloridacomponents.com%2FCeramicDiscCapacitors.html&amp;ei=T_teU8-1GKHJygH_mYDADA&amp;bvm=bv.65397613,d.aWc&amp;psig=AFQjCNGr8GG6KGZe78E13YXuYMHXl0qXdQ&amp;ust=1398820013021028" TargetMode="External"/><Relationship Id="rId11" Type="http://schemas.openxmlformats.org/officeDocument/2006/relationships/image" Target="../media/image6.jpeg"/><Relationship Id="rId5" Type="http://schemas.openxmlformats.org/officeDocument/2006/relationships/image" Target="../media/image3.gif"/><Relationship Id="rId10" Type="http://schemas.openxmlformats.org/officeDocument/2006/relationships/hyperlink" Target="http://www.google.com/url?sa=i&amp;rct=j&amp;q=&amp;esrc=s&amp;frm=1&amp;source=images&amp;cd=&amp;cad=rja&amp;uact=8&amp;docid=778HuICHWBExkM&amp;tbnid=HyxGu6LyFQrvbM:&amp;ved=0CAUQjRw&amp;url=http%3A%2F%2Fwww.google.com%2Furl%3Fsa%3Di%26rct%3Dj%26q%3D%26esrc%3Ds%26frm%3D1%26source%3Dimages%26cd%3D%26cad%3Drja%26uact%3D8%26docid%3D778HuICHWBExkM%26tbnid%3DHyxGu6LyFQrvbM%3A%26ved%3D%26url%3Dhttp%253A%252F%252Fcommons.wikimedia.org%252Fwiki%252FFile%253A1_megaohm_5%252525_axial_resistor.jpg%26ei%3DF_xeU7_iO-GCyAHhooHwBw%26psig%3DAFQjCNFGyHWqLV5al7Ox2WzscxEK0yf-jA%26ust%3D1398820248296576&amp;ei=I_xeU862M8WGyQGFi4G4Dg&amp;psig=AFQjCNFGyHWqLV5al7Ox2WzscxEK0yf-jA&amp;ust=1398820248296576" TargetMode="External"/><Relationship Id="rId4" Type="http://schemas.openxmlformats.org/officeDocument/2006/relationships/hyperlink" Target="http://www.google.com/url?sa=i&amp;rct=j&amp;q=&amp;esrc=s&amp;frm=1&amp;source=images&amp;cd=&amp;cad=rja&amp;uact=8&amp;docid=aU7xi4PLraG3rM&amp;tbnid=1gAAhUpbqAg11M:&amp;ved=0CAUQjRw&amp;url=http%3A%2F%2F9circuits.com%2Fblog%2F2011%2F09%2F19%2Felectronics-101-basic-circuit-design%2F&amp;ei=BPteU_CMCOSNygHGmIDYBQ&amp;bvm=bv.65397613,d.aWc&amp;psig=AFQjCNFbMqR6y12ADn94ZIOeRHweEA-sEQ&amp;ust=1398819878320108" TargetMode="External"/><Relationship Id="rId9" Type="http://schemas.openxmlformats.org/officeDocument/2006/relationships/image" Target="../media/image5.jpeg"/><Relationship Id="rId1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9.jpeg"/><Relationship Id="rId7" Type="http://schemas.openxmlformats.org/officeDocument/2006/relationships/hyperlink" Target="http://www.google.com/url?sa=i&amp;rct=j&amp;q=&amp;esrc=s&amp;frm=1&amp;source=images&amp;cd=&amp;cad=rja&amp;uact=8&amp;docid=Qr1CQeyEy84mtM&amp;tbnid=7ah8PHKRgaFjpM:&amp;ved=0CAUQjRw&amp;url=%2Furl%3Fsa%3Di%26rct%3Dj%26q%3D%26esrc%3Ds%26frm%3D1%26source%3Dimages%26cd%3D%26cad%3Drja%26uact%3D8%26docid%3DQr1CQeyEy84mtM%26tbnid%3D7ah8PHKRgaFjpM%3A%26ved%3D%26url%3Dhttps%253A%252F%252Fsolarbotics.com%252Fproduct%252F28504%252F%26ei%3DaP9eU9eONK38yAHRpIDQBA%26bvm%3Dbv.65397613%2Cd.aWc%26psig%3DAFQjCNHPhszP-kkmO_zJxvfH5_DER0l2kg%26ust%3D1398821097302978&amp;ei=fv9eU9OLLoabygGk54CgDQ&amp;bvm=bv.65397613,d.aWc&amp;psig=AFQjCNHPhszP-kkmO_zJxvfH5_DER0l2kg&amp;ust=1398821097302978" TargetMode="External"/><Relationship Id="rId2" Type="http://schemas.openxmlformats.org/officeDocument/2006/relationships/hyperlink" Target="http://www.google.com/url?sa=i&amp;rct=j&amp;q=&amp;esrc=s&amp;frm=1&amp;source=images&amp;cd=&amp;cad=rja&amp;uact=8&amp;docid=v4rjL-ZN8rdJXM&amp;tbnid=cxudXJK2GF5lrM:&amp;ved=0CAUQjRw&amp;url=http%3A%2F%2Fwww.techbusy.org%2Fchoosing-a-serial-attached-scsi-drive%2F&amp;ei=lP1eU7ioKK_8yAG4z4DYAg&amp;psig=AFQjCNGfD_JqYeFdRZ_WaftMVkRBrPhW6w&amp;ust=1398820567924704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hyperlink" Target="http://www.google.com/url?sa=i&amp;rct=j&amp;q=&amp;esrc=s&amp;frm=1&amp;source=images&amp;cd=&amp;cad=rja&amp;uact=8&amp;docid=gzZi6Kl9OsdzZM&amp;tbnid=AlY83IE7oawfHM:&amp;ved=0CAUQjRw&amp;url=http%3A%2F%2Fhawkeyegeo.blogspot.com%2F&amp;ei=IP9eU6LcDYPuyQG1hoGICw&amp;bvm=bv.65397613,d.aWc&amp;psig=AFQjCNGgCO5YI5WWMIkn87d42BmNMPoujQ&amp;ust=1398820994378860" TargetMode="Externa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18.png"/><Relationship Id="rId3" Type="http://schemas.openxmlformats.org/officeDocument/2006/relationships/hyperlink" Target="http://www.google.com/url?sa=i&amp;rct=j&amp;q=&amp;esrc=s&amp;frm=1&amp;source=images&amp;cd=&amp;cad=rja&amp;uact=8&amp;docid=DysKZYaiHpqcdM&amp;tbnid=OvjWgg5TJObHzM:&amp;ved=0CAUQjRw&amp;url=http%3A%2F%2Fwww.google.com%2Furl%3Fsa%3Di%26rct%3Dj%26q%3D%26esrc%3Ds%26frm%3D1%26source%3Dimages%26cd%3D%26cad%3Drja%26uact%3D8%26docid%3DDysKZYaiHpqcdM%26tbnid%3DOvjWgg5TJObHzM%3A%26ved%3D%26url%3Dhttp%253A%252F%252Fwww.clipartbest.com%252Fsymbol-for-transistor%26ei%3DTfleU9X-OaemygHR_YGQCw%26bvm%3Dbv.65397613%2Cd.aWc%26psig%3DAFQjCNGBqVow4esDPqkzviOynoO_GkU0Tw%26ust%3D1398819534141503&amp;ei=pPleU-_mD8buyAG2n4G4Bg&amp;bvm=bv.65397613,d.aWc&amp;psig=AFQjCNGBqVow4esDPqkzviOynoO_GkU0Tw&amp;ust=1398819534141503" TargetMode="External"/><Relationship Id="rId7" Type="http://schemas.openxmlformats.org/officeDocument/2006/relationships/hyperlink" Target="http://www.google.com/url?sa=i&amp;rct=j&amp;q=&amp;esrc=s&amp;frm=1&amp;source=images&amp;cd=&amp;cad=rja&amp;uact=8&amp;docid=cPiJsjdgyR0GNM&amp;tbnid=oZvN1h3RfokOFM:&amp;ved=0CAUQjRw&amp;url=http%3A%2F%2Felectronics4dummies.tripod.com%2Fweb_pages%2Felectronic_symbols.htm&amp;ei=pgFfU5CKDePkyAGNpIGYDg&amp;bvm=bv.65397613,d.aWc&amp;psig=AFQjCNEoE63hTp_X-78k7aVvzcWta6u0Dg&amp;ust=1398821620313474" TargetMode="External"/><Relationship Id="rId12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11" Type="http://schemas.openxmlformats.org/officeDocument/2006/relationships/hyperlink" Target="http://www.google.com/url?sa=i&amp;rct=j&amp;q=&amp;esrc=s&amp;frm=1&amp;source=images&amp;cd=&amp;cad=rja&amp;uact=8&amp;docid=W_Zfg7Ly_lNJ1M&amp;tbnid=f4O-l3VGKCWddM:&amp;ved=0CAUQjRw&amp;url=http%3A%2F%2Fwww.google.com%2Furl%3Fsa%3Di%26rct%3Dj%26q%3D%26esrc%3Ds%26frm%3D1%26source%3Dimages%26cd%3D%26cad%3Drja%26uact%3D8%26docid%3DW_Zfg7Ly_lNJ1M%26tbnid%3Df4O-l3VGKCWddM%3A%26ved%3D%26url%3Dhttp%253A%252F%252Fwww.freeasestudyguides.com%252Fa7-heating-air-conditioning-test-3.html%26ei%3DAANfU_eUHOemygHo6oDwAw%26psig%3DAFQjCNFBQ-PTwZ5Be6HlKsDe2G0VA4Ih9w%26ust%3D1398822016846698&amp;ei=awNfU8qeMKigyAGhvoD4Bw&amp;psig=AFQjCNFBQ-PTwZ5Be6HlKsDe2G0VA4Ih9w&amp;ust=1398822016846698" TargetMode="External"/><Relationship Id="rId5" Type="http://schemas.openxmlformats.org/officeDocument/2006/relationships/hyperlink" Target="http://www.google.com/url?sa=i&amp;rct=j&amp;q=&amp;esrc=s&amp;frm=1&amp;source=images&amp;cd=&amp;cad=rja&amp;uact=8&amp;docid=U3wfj-23mFo4HM&amp;tbnid=tNmTV9d3YraTTM:&amp;ved=0CAUQjRw&amp;url=http%3A%2F%2Fwww.google.com%2Furl%3Fsa%3Di%26rct%3Dj%26q%3D%26esrc%3Ds%26frm%3D1%26source%3Dimages%26cd%3D%26cad%3Drja%26uact%3D8%26docid%3DU3wfj-23mFo4HM%26tbnid%3DtNmTV9d3YraTTM%3A%26ved%3D%26url%3Dhttp%253A%252F%252Fphys.org%252Fnews8170.html%26ei%3DLPpeU9q7LaOMygG_zIC4BA%26bvm%3Dbv.65397613%2Cd.aWc%26psig%3DAFQjCNHCItENRJ_opvri-gw9GGLsBdretQ%26ust%3D1398819757132247&amp;ei=N_peU-3PIeHOyQGFmIDwCQ&amp;bvm=bv.65397613,d.aWc&amp;psig=AFQjCNHCItENRJ_opvri-gw9GGLsBdretQ&amp;ust=1398819757132247" TargetMode="External"/><Relationship Id="rId10" Type="http://schemas.openxmlformats.org/officeDocument/2006/relationships/image" Target="../media/image16.gif"/><Relationship Id="rId4" Type="http://schemas.openxmlformats.org/officeDocument/2006/relationships/image" Target="../media/image13.jpeg"/><Relationship Id="rId9" Type="http://schemas.openxmlformats.org/officeDocument/2006/relationships/hyperlink" Target="http://www.google.com/url?sa=i&amp;rct=j&amp;q=&amp;esrc=s&amp;frm=1&amp;source=images&amp;cd=&amp;cad=rja&amp;uact=8&amp;docid=G7lO7MINB5qRwM&amp;tbnid=_aNpgI800L_KqM:&amp;ved=0CAUQjRw&amp;url=http%3A%2F%2Flateblt.tripod.com%2Felectron.htm&amp;ei=sgJfU4qOHKrwyAH6joCABA&amp;bvm=bv.65397613,d.aWc&amp;psig=AFQjCNGSCuijMkgeKMms_dcl9OmmqxNUbQ&amp;ust=1398821926666027" TargetMode="External"/><Relationship Id="rId1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20.jpeg"/><Relationship Id="rId7" Type="http://schemas.openxmlformats.org/officeDocument/2006/relationships/hyperlink" Target="http://www.google.com/url?sa=i&amp;rct=j&amp;q=&amp;esrc=s&amp;frm=1&amp;source=images&amp;cd=&amp;cad=rja&amp;uact=8&amp;docid=lDOCh79UNvueGM&amp;tbnid=2j_zDG2qNqxzNM:&amp;ved=0CAUQjRw&amp;url=http%3A%2F%2Fwww.google.com%2Furl%3Fsa%3Di%26rct%3Dj%26q%3D%26esrc%3Ds%26frm%3D1%26source%3Dimages%26cd%3D%26cad%3Drja%26uact%3D8%26docid%3DlDOCh79UNvueGM%26tbnid%3D2j_zDG2qNqxzNM%3A%26ved%3D%26url%3Dhttp%253A%252F%252Fwww.circuitstoday.com%252Felectronic-circuit-symbols%26ei%3DVQJfU678L8K0yAG22ICoBQ%26bvm%3Dbv.65397613%2Cd.aWc%26psig%3DAFQjCNE-LALGDqehGiUf4wmGpZpvzCDSrQ%26ust%3D1398821846323000&amp;ei=hwJfU__8I_LCyAHB9IGoDA&amp;bvm=bv.65397613,d.aWc&amp;psig=AFQjCNE-LALGDqehGiUf4wmGpZpvzCDSrQ&amp;ust=1398821846323000" TargetMode="External"/><Relationship Id="rId2" Type="http://schemas.openxmlformats.org/officeDocument/2006/relationships/hyperlink" Target="http://www.google.com/url?sa=i&amp;rct=j&amp;q=&amp;esrc=s&amp;frm=1&amp;source=images&amp;cd=&amp;cad=rja&amp;uact=8&amp;docid=EZa5ohbDC3K0hM&amp;tbnid=1_4BuAvaIaD9PM:&amp;ved=0CAUQjRw&amp;url=http%3A%2F%2Fwww.google.com%2Furl%3Fsa%3Di%26rct%3Dj%26q%3D%26esrc%3Ds%26frm%3D1%26source%3Dimages%26cd%3D%26cad%3Drja%26uact%3D8%26docid%3DEZa5ohbDC3K0hM%26tbnid%3D1_4BuAvaIaD9PM%3A%26ved%3D%26url%3Dhttp%253A%252F%252Fwww.audiokarma.org%252Fforums%252Fshowthread.php%253Ft%253D420638%26ei%3D6_9eU9bWK-aMyAGoooDAAQ%26bvm%3Dbv.65397613%2Cd.aWc%26psig%3DAFQjCNFOEPREQ_fjHeN7O_ULPAV_HxLyoQ%26ust%3D1398821228218954&amp;ei=FABfU522OJGCyAGB1oDgDQ&amp;bvm=bv.65397613,d.aWc&amp;psig=AFQjCNFOEPREQ_fjHeN7O_ULPAV_HxLyoQ&amp;ust=1398821228218954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hyperlink" Target="http://www.google.com/url?sa=i&amp;rct=j&amp;q=&amp;esrc=s&amp;frm=1&amp;source=images&amp;cd=&amp;cad=rja&amp;uact=8&amp;docid=BpbcTsVcXyNBpM&amp;tbnid=vn7YuBVZMNFCTM:&amp;ved=0CAUQjRw&amp;url=http%3A%2F%2Fwww.clipartbest.com%2Fpower-supply-schematic-symbol&amp;ei=kARfU9TYOoGwyQHY3ICoDA&amp;psig=AFQjCNGUrMtd--YRU78gdKr04Qb9Hmlfkg&amp;ust=1398822378982170" TargetMode="Externa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Picture 5" descr="C:\Users\fong\Desktop\diod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228600"/>
            <a:ext cx="2764702" cy="2242851"/>
          </a:xfrm>
          <a:prstGeom prst="rect">
            <a:avLst/>
          </a:prstGeom>
          <a:noFill/>
        </p:spPr>
      </p:pic>
      <p:pic>
        <p:nvPicPr>
          <p:cNvPr id="11270" name="Picture 6" descr="C:\Users\fong\Desktop\transistgor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533400"/>
            <a:ext cx="2143125" cy="2143125"/>
          </a:xfrm>
          <a:prstGeom prst="rect">
            <a:avLst/>
          </a:prstGeom>
          <a:noFill/>
        </p:spPr>
      </p:pic>
      <p:pic>
        <p:nvPicPr>
          <p:cNvPr id="11274" name="Picture 10" descr="http://www.custobots.com/sites/default/files/imagecache/product_full/products/Solarbotics-redLED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" y="4495800"/>
            <a:ext cx="1853327" cy="1701770"/>
          </a:xfrm>
          <a:prstGeom prst="rect">
            <a:avLst/>
          </a:prstGeom>
          <a:noFill/>
        </p:spPr>
      </p:pic>
      <p:pic>
        <p:nvPicPr>
          <p:cNvPr id="11276" name="Picture 12" descr="http://www.westfloridacomponents.com/mm5/graphics/00000001/470pf-6000v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" y="2209800"/>
            <a:ext cx="1390650" cy="1752220"/>
          </a:xfrm>
          <a:prstGeom prst="rect">
            <a:avLst/>
          </a:prstGeom>
          <a:noFill/>
        </p:spPr>
      </p:pic>
      <p:pic>
        <p:nvPicPr>
          <p:cNvPr id="11278" name="Picture 14" descr="https://encrypted-tbn1.gstatic.com/images?q=tbn:ANd9GcQT95JLUjcOaHMS2ST_Z1g_AAtVA0IK8BCmBfZ_tvhz3hgtsWQeJw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72200" y="2590800"/>
            <a:ext cx="2743200" cy="1813302"/>
          </a:xfrm>
          <a:prstGeom prst="rect">
            <a:avLst/>
          </a:prstGeom>
          <a:noFill/>
        </p:spPr>
      </p:pic>
      <p:pic>
        <p:nvPicPr>
          <p:cNvPr id="11280" name="Picture 16" descr="https://encrypted-tbn2.gstatic.com/images?q=tbn:ANd9GcQ_ZZL8rCUJFNb4yLlwPSTlQBwWcYFVRneJ7oOHC4lihWU9g1A2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1000" y="381000"/>
            <a:ext cx="2152650" cy="1436434"/>
          </a:xfrm>
          <a:prstGeom prst="rect">
            <a:avLst/>
          </a:prstGeom>
          <a:noFill/>
        </p:spPr>
      </p:pic>
      <p:pic>
        <p:nvPicPr>
          <p:cNvPr id="11282" name="Picture 18" descr="https://encrypted-tbn2.gstatic.com/images?q=tbn:ANd9GcSN_EGawYeoL5wAE7dQnVlNrqmhJsoLJPOuOKkZGineXd0HpshmRQ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33800" y="3581400"/>
            <a:ext cx="1875657" cy="1931314"/>
          </a:xfrm>
          <a:prstGeom prst="rect">
            <a:avLst/>
          </a:prstGeom>
          <a:noFill/>
        </p:spPr>
      </p:pic>
      <p:pic>
        <p:nvPicPr>
          <p:cNvPr id="11283" name="Picture 1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943600" y="4840224"/>
            <a:ext cx="2752725" cy="1541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304800" y="1676400"/>
            <a:ext cx="3048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Fixed resistor</a:t>
            </a:r>
            <a:endParaRPr lang="en-US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505200" y="2590800"/>
            <a:ext cx="2209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transistor</a:t>
            </a:r>
            <a:endParaRPr lang="en-US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086600" y="1828800"/>
            <a:ext cx="1676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diode</a:t>
            </a:r>
            <a:endParaRPr lang="en-US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3886200"/>
            <a:ext cx="3048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Fixed capacitor</a:t>
            </a:r>
            <a:endParaRPr lang="en-US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733800" y="5638800"/>
            <a:ext cx="2057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inductor</a:t>
            </a:r>
            <a:endParaRPr lang="en-US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943600" y="4419600"/>
            <a:ext cx="3048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Variable resistor</a:t>
            </a:r>
            <a:endParaRPr lang="en-US" sz="3200" b="1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7010400" y="2971800"/>
            <a:ext cx="533400" cy="1676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6858000" y="4038600"/>
            <a:ext cx="1143000" cy="609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800" y="6273225"/>
            <a:ext cx="5181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LED (light emitting diode</a:t>
            </a:r>
            <a:endParaRPr lang="en-US" sz="3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248400" y="6172200"/>
            <a:ext cx="28956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Variable capacitor</a:t>
            </a:r>
            <a:endParaRPr lang="en-US" sz="2800" b="1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6781800" y="5638800"/>
            <a:ext cx="106680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6553200" y="5638800"/>
            <a:ext cx="144780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914400" y="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Electronic parts ID exercise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s://encrypted-tbn1.gstatic.com/images?q=tbn:ANd9GcQUpXekW0j6HF2GJnzTUR0OrAtwW4nam1PFSRxCfgN5YDMhLBeH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57200"/>
            <a:ext cx="2857500" cy="2857500"/>
          </a:xfrm>
          <a:prstGeom prst="rect">
            <a:avLst/>
          </a:prstGeom>
          <a:noFill/>
        </p:spPr>
      </p:pic>
      <p:pic>
        <p:nvPicPr>
          <p:cNvPr id="15365" name="Picture 5" descr="C:\Users\fong\Desktop\motherboar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3810000"/>
            <a:ext cx="3505200" cy="2157046"/>
          </a:xfrm>
          <a:prstGeom prst="rect">
            <a:avLst/>
          </a:prstGeom>
          <a:noFill/>
        </p:spPr>
      </p:pic>
      <p:pic>
        <p:nvPicPr>
          <p:cNvPr id="15367" name="Picture 7" descr="https://encrypted-tbn3.gstatic.com/images?q=tbn:ANd9GcQ44WF8q070c6ktX9Tydj5yNSkO4M8uinT_n-e28suP5-5cw_-2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57800" y="3810000"/>
            <a:ext cx="2409825" cy="1571626"/>
          </a:xfrm>
          <a:prstGeom prst="rect">
            <a:avLst/>
          </a:prstGeom>
          <a:noFill/>
        </p:spPr>
      </p:pic>
      <p:pic>
        <p:nvPicPr>
          <p:cNvPr id="15369" name="Picture 9" descr="https://encrypted-tbn0.gstatic.com/images?q=tbn:ANd9GcR-j0iowc5BaRBZ3AneO7ZVwHLI-7SVMKIEbSShlvmLgFwKwwMB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000" y="990600"/>
            <a:ext cx="2844800" cy="21336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914400" y="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Electronic parts ID exercise (cont.)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1447800" y="2819400"/>
            <a:ext cx="2057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IC `CHIP’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267200" y="2667000"/>
            <a:ext cx="44196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`</a:t>
            </a:r>
            <a:r>
              <a:rPr lang="en-US" sz="2800" b="1" dirty="0" smtClean="0">
                <a:solidFill>
                  <a:srgbClr val="FF0000"/>
                </a:solidFill>
              </a:rPr>
              <a:t>SCSI</a:t>
            </a:r>
            <a:r>
              <a:rPr lang="en-US" sz="2800" b="1" dirty="0" smtClean="0"/>
              <a:t>’ (</a:t>
            </a:r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r>
              <a:rPr lang="en-US" sz="2800" b="1" dirty="0" smtClean="0"/>
              <a:t>mall </a:t>
            </a:r>
            <a:r>
              <a:rPr lang="en-US" sz="2800" b="1" dirty="0" smtClean="0">
                <a:solidFill>
                  <a:srgbClr val="FF0000"/>
                </a:solidFill>
              </a:rPr>
              <a:t>C</a:t>
            </a:r>
            <a:r>
              <a:rPr lang="en-US" sz="2800" b="1" dirty="0" smtClean="0"/>
              <a:t>omputer </a:t>
            </a:r>
            <a:r>
              <a:rPr lang="en-US" sz="2800" b="1" dirty="0" smtClean="0">
                <a:solidFill>
                  <a:srgbClr val="FF0000"/>
                </a:solidFill>
              </a:rPr>
              <a:t>S</a:t>
            </a:r>
            <a:r>
              <a:rPr lang="en-US" sz="2800" b="1" dirty="0" smtClean="0"/>
              <a:t>ystem </a:t>
            </a:r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r>
              <a:rPr lang="en-US" sz="2800" b="1" dirty="0" smtClean="0"/>
              <a:t>nterface) hard drive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447800" y="5867400"/>
            <a:ext cx="3505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Mother Board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562600" y="5638800"/>
            <a:ext cx="35814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`</a:t>
            </a:r>
            <a:r>
              <a:rPr lang="en-US" sz="2800" b="1" dirty="0" smtClean="0"/>
              <a:t>op amp’ chip (741 style is very common)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s://encrypted-tbn2.gstatic.com/images?q=tbn:ANd9GcSzQktPncrGOo91W5YJYTW-a7JlC56eunz0uRe5gmUnUyMEnCq5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685800"/>
            <a:ext cx="1752600" cy="1789018"/>
          </a:xfrm>
          <a:prstGeom prst="rect">
            <a:avLst/>
          </a:prstGeom>
          <a:noFill/>
        </p:spPr>
      </p:pic>
      <p:pic>
        <p:nvPicPr>
          <p:cNvPr id="3" name="Picture 8" descr="https://encrypted-tbn3.gstatic.com/images?q=tbn:ANd9GcSQZm1X0VzA3tebZS-piMBkG1Qm7H50boUXTzgelBOsYWaRZgOAQA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1800" y="609600"/>
            <a:ext cx="1771650" cy="1771650"/>
          </a:xfrm>
          <a:prstGeom prst="rect">
            <a:avLst/>
          </a:prstGeom>
          <a:noFill/>
        </p:spPr>
      </p:pic>
      <p:pic>
        <p:nvPicPr>
          <p:cNvPr id="14340" name="Picture 4" descr="https://encrypted-tbn1.gstatic.com/images?q=tbn:ANd9GcR1lLjdqVBbsmLUas4GNc45m-wbgZSq5739q2en58Y7P5g_HdgB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248400" y="2895600"/>
            <a:ext cx="1219200" cy="1828800"/>
          </a:xfrm>
          <a:prstGeom prst="rect">
            <a:avLst/>
          </a:prstGeom>
          <a:noFill/>
        </p:spPr>
      </p:pic>
      <p:pic>
        <p:nvPicPr>
          <p:cNvPr id="14344" name="Picture 8" descr="http://lateblt.tripod.com/resistor.gif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733800" y="990600"/>
            <a:ext cx="1704975" cy="809626"/>
          </a:xfrm>
          <a:prstGeom prst="rect">
            <a:avLst/>
          </a:prstGeom>
          <a:noFill/>
        </p:spPr>
      </p:pic>
      <p:pic>
        <p:nvPicPr>
          <p:cNvPr id="14347" name="Picture 11" descr="https://encrypted-tbn2.gstatic.com/images?q=tbn:ANd9GcTNVU238idgOASHRLDXxwVnpCpbvNekM5DQA5XlR8fFpn_Loepo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57199" y="5257800"/>
            <a:ext cx="2198077" cy="1143000"/>
          </a:xfrm>
          <a:prstGeom prst="rect">
            <a:avLst/>
          </a:prstGeom>
          <a:noFill/>
        </p:spPr>
      </p:pic>
      <p:pic>
        <p:nvPicPr>
          <p:cNvPr id="14348" name="Picture 12" descr="C:\Users\fong\Desktop\inductor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943600" y="5410200"/>
            <a:ext cx="2926080" cy="609600"/>
          </a:xfrm>
          <a:prstGeom prst="rect">
            <a:avLst/>
          </a:prstGeom>
          <a:noFill/>
        </p:spPr>
      </p:pic>
      <p:pic>
        <p:nvPicPr>
          <p:cNvPr id="14353" name="Picture 17" descr="C:\Users\fong\Desktop\ground-symbols.bm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33399" y="3352800"/>
            <a:ext cx="4032143" cy="10668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0" y="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Electronic Symbols ID Exercise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0" y="2209800"/>
            <a:ext cx="2590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transistor</a:t>
            </a:r>
            <a:endParaRPr lang="en-US" sz="2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429000" y="1828800"/>
            <a:ext cx="1981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resistor</a:t>
            </a:r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010400" y="1981200"/>
            <a:ext cx="1219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diode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33400" y="4495800"/>
            <a:ext cx="3505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Various ground types</a:t>
            </a:r>
            <a:endParaRPr lang="en-US" sz="2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066800" y="6172200"/>
            <a:ext cx="2971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Variable resistor</a:t>
            </a:r>
            <a:endParaRPr lang="en-US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029200" y="4724400"/>
            <a:ext cx="2971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Variable capacitor</a:t>
            </a:r>
            <a:endParaRPr lang="en-US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410200" y="6096000"/>
            <a:ext cx="2971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inductor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9" grpId="0" animBg="1"/>
      <p:bldP spid="20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encrypted-tbn1.gstatic.com/images?q=tbn:ANd9GcQabkudL2vHIblyfKlRlUujH33BbcKPeDUS_Fs7guwo77kx0oMoc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4191000"/>
            <a:ext cx="1905000" cy="1885950"/>
          </a:xfrm>
          <a:prstGeom prst="rect">
            <a:avLst/>
          </a:prstGeom>
          <a:noFill/>
        </p:spPr>
      </p:pic>
      <p:pic>
        <p:nvPicPr>
          <p:cNvPr id="14345" name="Picture 9" descr="C:\Users\fong\Desktop\op am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3505200"/>
            <a:ext cx="2430217" cy="2057400"/>
          </a:xfrm>
          <a:prstGeom prst="rect">
            <a:avLst/>
          </a:prstGeom>
          <a:noFill/>
        </p:spPr>
      </p:pic>
      <p:pic>
        <p:nvPicPr>
          <p:cNvPr id="14352" name="Picture 16" descr="http://www.clipartbest.com/cliparts/biy/LyB/biyLyB4iL.jpe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14517" y="838200"/>
            <a:ext cx="4951157" cy="19050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0" y="0"/>
            <a:ext cx="533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Electronic Symbols ID Exercise (cont.)</a:t>
            </a:r>
            <a:endParaRPr lang="en-US" sz="2800" b="1" dirty="0"/>
          </a:p>
        </p:txBody>
      </p:sp>
      <p:pic>
        <p:nvPicPr>
          <p:cNvPr id="15" name="Picture 6" descr="https://encrypted-tbn3.gstatic.com/images?q=tbn:ANd9GcRocljt9OWhKadFb7p-bq2DUUJj0iT_Z58PoMuYeo6QyAL_DadJ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" y="1066800"/>
            <a:ext cx="3016248" cy="952501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381000" y="2057400"/>
            <a:ext cx="2971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LED (light emitting diode)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" y="5473005"/>
            <a:ext cx="5029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`op amp’ (operational amplifier) </a:t>
            </a:r>
            <a:endParaRPr lang="en-US" sz="2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581400" y="1143000"/>
            <a:ext cx="1143000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1219200"/>
            <a:ext cx="1143000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867400" y="990600"/>
            <a:ext cx="1143000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315200" y="990600"/>
            <a:ext cx="1143000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505200" y="3048000"/>
            <a:ext cx="144780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5 VDC (rectified)</a:t>
            </a:r>
          </a:p>
          <a:p>
            <a:r>
              <a:rPr lang="en-US" sz="2000" b="1" dirty="0" smtClean="0"/>
              <a:t>supply</a:t>
            </a:r>
            <a:endParaRPr lang="en-US" sz="2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953000" y="3124200"/>
            <a:ext cx="99060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DC </a:t>
            </a:r>
          </a:p>
          <a:p>
            <a:r>
              <a:rPr lang="en-US" sz="2000" b="1" dirty="0" smtClean="0"/>
              <a:t>Battery</a:t>
            </a:r>
          </a:p>
          <a:p>
            <a:r>
              <a:rPr lang="en-US" sz="2000" b="1" dirty="0" smtClean="0"/>
              <a:t>supply</a:t>
            </a:r>
            <a:endParaRPr lang="en-US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943600" y="3124200"/>
            <a:ext cx="10668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DC </a:t>
            </a:r>
          </a:p>
          <a:p>
            <a:r>
              <a:rPr lang="en-US" sz="2400" b="1" dirty="0" smtClean="0"/>
              <a:t>source</a:t>
            </a:r>
            <a:endParaRPr lang="en-US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086600" y="3048000"/>
            <a:ext cx="14478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AC </a:t>
            </a:r>
          </a:p>
          <a:p>
            <a:r>
              <a:rPr lang="en-US" sz="2400" b="1" dirty="0" smtClean="0"/>
              <a:t>source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019800" y="6172200"/>
            <a:ext cx="2895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Voltage transformer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108</Words>
  <Application>Microsoft Office PowerPoint</Application>
  <PresentationFormat>On-screen Show (4:3)</PresentationFormat>
  <Paragraphs>52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8</cp:revision>
  <dcterms:created xsi:type="dcterms:W3CDTF">2014-04-29T00:56:52Z</dcterms:created>
  <dcterms:modified xsi:type="dcterms:W3CDTF">2014-04-29T02:16:29Z</dcterms:modified>
</cp:coreProperties>
</file>