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64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CC99"/>
    <a:srgbClr val="3399FF"/>
    <a:srgbClr val="33CC33"/>
    <a:srgbClr val="66FF99"/>
    <a:srgbClr val="CC0000"/>
    <a:srgbClr val="FF3300"/>
    <a:srgbClr val="5E5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3414" autoAdjust="0"/>
  </p:normalViewPr>
  <p:slideViewPr>
    <p:cSldViewPr>
      <p:cViewPr varScale="1">
        <p:scale>
          <a:sx n="69" d="100"/>
          <a:sy n="69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D65D-988B-4347-9310-7A84B2DF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FB6F-7E7F-461D-AF94-7129A54B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329B-0E62-47FC-9265-6353FF77E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9B2C1-81FE-472E-9E8D-48E4CB0F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44D7-B023-4AF6-BD43-D4ED5835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B798-9E18-4136-BEAA-CDF19E27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8CAC-3174-4DE2-A558-DE15F8641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8AE6-8EF9-487A-8610-7A2BC3E50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5164-C166-411F-87DA-229B8488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F864-B686-4387-8387-1379641B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B324-D86F-4357-A8C1-9AF697079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075C38-5E63-47BC-A989-209D8278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3300"/>
                </a:solidFill>
              </a:rPr>
              <a:t>Tour of the Modern Magnetic Sector Instrument</a:t>
            </a:r>
          </a:p>
        </p:txBody>
      </p:sp>
      <p:pic>
        <p:nvPicPr>
          <p:cNvPr id="9225" name="Picture 9" descr="MS uNIV w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3657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4038600" y="46482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Sector MS-University of Wisconsin Department of Chemistry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295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14400" y="55626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Inlet plumbing +</a:t>
            </a:r>
            <a:r>
              <a:rPr lang="en-US" i="1"/>
              <a:t> </a:t>
            </a:r>
            <a:r>
              <a:rPr lang="en-US" b="1" i="1"/>
              <a:t>source (North Carolina State instrument)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943600" y="2286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student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3886200" y="2971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/>
      <p:bldP spid="92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MS components continued</a:t>
            </a:r>
            <a:r>
              <a:rPr lang="en-US" sz="2400" smtClean="0"/>
              <a:t>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400" b="1" smtClean="0">
                <a:solidFill>
                  <a:srgbClr val="FF3300"/>
                </a:solidFill>
              </a:rPr>
              <a:t>other pump types (continued)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Ion pumps</a:t>
            </a:r>
          </a:p>
        </p:txBody>
      </p:sp>
      <p:pic>
        <p:nvPicPr>
          <p:cNvPr id="33800" name="Picture 8" descr="ion pump 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84300"/>
            <a:ext cx="36115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9600" y="2362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1)Best choice for UHV work: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69342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667000" y="4191000"/>
            <a:ext cx="1676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2667000" y="41910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543800" y="14478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Ion trap collector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(+)</a:t>
            </a: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2514600" y="1524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438400" y="1524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4)   10</a:t>
            </a:r>
            <a:r>
              <a:rPr lang="en-US" b="1" baseline="30000"/>
              <a:t>-10</a:t>
            </a:r>
            <a:r>
              <a:rPr lang="en-US" b="1"/>
              <a:t> </a:t>
            </a:r>
            <a:r>
              <a:rPr lang="en-US" b="1">
                <a:sym typeface="Wingdings" pitchFamily="2" charset="2"/>
              </a:rPr>
              <a:t> 10</a:t>
            </a:r>
            <a:r>
              <a:rPr lang="en-US" b="1" baseline="30000">
                <a:sym typeface="Wingdings" pitchFamily="2" charset="2"/>
              </a:rPr>
              <a:t>-12 </a:t>
            </a:r>
            <a:r>
              <a:rPr lang="en-US" b="1">
                <a:sym typeface="Wingdings" pitchFamily="2" charset="2"/>
              </a:rPr>
              <a:t>atm</a:t>
            </a:r>
          </a:p>
          <a:p>
            <a:r>
              <a:rPr lang="en-US" b="1">
                <a:sym typeface="Wingdings" pitchFamily="2" charset="2"/>
              </a:rPr>
              <a:t>     (0.01 -0.0001 </a:t>
            </a:r>
            <a:r>
              <a:rPr lang="en-US" b="1">
                <a:sym typeface="Symbol" pitchFamily="18" charset="2"/>
              </a:rPr>
              <a:t>)</a:t>
            </a:r>
            <a:endParaRPr lang="en-US" b="1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143000" y="3276600"/>
            <a:ext cx="205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2)Ions formed from impact of electrons which are </a:t>
            </a:r>
            <a:r>
              <a:rPr lang="en-US" b="1">
                <a:solidFill>
                  <a:srgbClr val="FF3300"/>
                </a:solidFill>
              </a:rPr>
              <a:t>gettered</a:t>
            </a:r>
            <a:r>
              <a:rPr lang="en-US"/>
              <a:t> 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162800" y="25908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3)or </a:t>
            </a:r>
            <a:r>
              <a:rPr lang="en-US" b="1">
                <a:solidFill>
                  <a:schemeClr val="accent2"/>
                </a:solidFill>
              </a:rPr>
              <a:t>collected at anode trap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2" grpId="0"/>
      <p:bldP spid="33803" grpId="0" animBg="1"/>
      <p:bldP spid="33805" grpId="0" animBg="1"/>
      <p:bldP spid="33806" grpId="0" animBg="1"/>
      <p:bldP spid="33807" grpId="0"/>
      <p:bldP spid="33809" grpId="0"/>
      <p:bldP spid="33809" grpId="1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MS components continued</a:t>
            </a:r>
            <a:r>
              <a:rPr lang="en-US" sz="2800" smtClean="0"/>
              <a:t>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400" smtClean="0">
                <a:solidFill>
                  <a:srgbClr val="FF3300"/>
                </a:solidFill>
              </a:rPr>
              <a:t>vacuum gauges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Thermocouple gauge</a:t>
            </a:r>
          </a:p>
        </p:txBody>
      </p:sp>
      <p:pic>
        <p:nvPicPr>
          <p:cNvPr id="35847" name="Picture 7" descr="HastingsTC_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1611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1600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3352800" y="2133600"/>
            <a:ext cx="16002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066800" y="2819400"/>
            <a:ext cx="281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Thermocouple junction measures variation of temperature created by residual gases and converts to volts measured at (M)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867400" y="50292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Poor chemist’ universal P gauge… $ 50 (without electronic amplifier) 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200400" y="4876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Produces constant T at reference side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4267200" y="4572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57200" y="2133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Good from 1 atm-10 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2" grpId="0" animBg="1"/>
      <p:bldP spid="35853" grpId="0"/>
      <p:bldP spid="35854" grpId="0"/>
      <p:bldP spid="35855" grpId="0"/>
      <p:bldP spid="35856" grpId="0" animBg="1"/>
      <p:bldP spid="358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MS components continued</a:t>
            </a:r>
            <a:r>
              <a:rPr lang="en-US" sz="2800" smtClean="0"/>
              <a:t>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400" smtClean="0">
                <a:solidFill>
                  <a:srgbClr val="FF3300"/>
                </a:solidFill>
              </a:rPr>
              <a:t>vacuum gauges</a:t>
            </a:r>
          </a:p>
        </p:txBody>
      </p:sp>
      <p:pic>
        <p:nvPicPr>
          <p:cNvPr id="37892" name="Picture 4" descr="phillips-granville ga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3434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Phillips-Granville high vacuum gauge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0" y="31242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1)Works by sending a current across space between </a:t>
            </a:r>
            <a:r>
              <a:rPr lang="en-US" b="1">
                <a:solidFill>
                  <a:srgbClr val="0099CC"/>
                </a:solidFill>
              </a:rPr>
              <a:t>anode </a:t>
            </a:r>
            <a:r>
              <a:rPr lang="en-US" b="1">
                <a:solidFill>
                  <a:schemeClr val="accent2"/>
                </a:solidFill>
              </a:rPr>
              <a:t>wire and </a:t>
            </a:r>
            <a:r>
              <a:rPr lang="en-US" b="1">
                <a:solidFill>
                  <a:srgbClr val="FF3300"/>
                </a:solidFill>
              </a:rPr>
              <a:t>cathode</a:t>
            </a:r>
            <a:r>
              <a:rPr lang="en-US" b="1">
                <a:solidFill>
                  <a:schemeClr val="accent2"/>
                </a:solidFill>
              </a:rPr>
              <a:t> loop</a:t>
            </a:r>
            <a:endParaRPr lang="en-US" b="1">
              <a:solidFill>
                <a:srgbClr val="33CC33"/>
              </a:solidFill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4267200" y="2971800"/>
            <a:ext cx="3810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191000" y="21336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505200" y="1676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cathode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114800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CC"/>
                </a:solidFill>
              </a:rPr>
              <a:t>anode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371600" y="48006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…and at fixed (high) voltage measuring </a:t>
            </a:r>
            <a:r>
              <a:rPr lang="en-US" b="1">
                <a:solidFill>
                  <a:srgbClr val="33CC33"/>
                </a:solidFill>
              </a:rPr>
              <a:t>conductance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7338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7338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1600200" y="2590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447800" y="2362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CC33"/>
                </a:solidFill>
              </a:rPr>
              <a:t>Conductance measured here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724400" y="5334000"/>
            <a:ext cx="3200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Measures down 10</a:t>
            </a:r>
            <a:r>
              <a:rPr lang="en-US" b="1" baseline="30000">
                <a:solidFill>
                  <a:srgbClr val="FF3300"/>
                </a:solidFill>
              </a:rPr>
              <a:t>-6 </a:t>
            </a:r>
            <a:r>
              <a:rPr lang="en-US" b="1">
                <a:solidFill>
                  <a:srgbClr val="FF3300"/>
                </a:solidFill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b="1"/>
              <a:t>(also called simply: </a:t>
            </a:r>
            <a:r>
              <a:rPr lang="en-US" sz="2000" b="1" i="1">
                <a:solidFill>
                  <a:srgbClr val="CC0000"/>
                </a:solidFill>
              </a:rPr>
              <a:t>ion gauge</a:t>
            </a:r>
            <a:r>
              <a:rPr lang="en-US" b="1"/>
              <a:t> …$1000/tube)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 animBg="1"/>
      <p:bldP spid="37896" grpId="0" animBg="1"/>
      <p:bldP spid="37899" grpId="0"/>
      <p:bldP spid="37900" grpId="0"/>
      <p:bldP spid="37901" grpId="0"/>
      <p:bldP spid="37902" grpId="0" animBg="1"/>
      <p:bldP spid="37903" grpId="0" animBg="1"/>
      <p:bldP spid="37907" grpId="0"/>
      <p:bldP spid="379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MS components continued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b="1" smtClean="0">
                <a:solidFill>
                  <a:srgbClr val="FF3300"/>
                </a:solidFill>
              </a:rPr>
              <a:t>Electron impact (EI) source</a:t>
            </a:r>
          </a:p>
        </p:txBody>
      </p:sp>
      <p:pic>
        <p:nvPicPr>
          <p:cNvPr id="39941" name="Picture 5" descr="ion impact source 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317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ei source hardwa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8956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thermo ei 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1228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Various designs from HP, Thermoelectron and Perkin-Elmer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MS components continued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b="1" smtClean="0">
                <a:solidFill>
                  <a:srgbClr val="FF3300"/>
                </a:solidFill>
              </a:rPr>
              <a:t>Electron impact (EI) source (cont.)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562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Magnets used </a:t>
            </a:r>
            <a:r>
              <a:rPr lang="en-US" sz="2000" b="1" u="sng" dirty="0">
                <a:solidFill>
                  <a:srgbClr val="FF3300"/>
                </a:solidFill>
              </a:rPr>
              <a:t>to focus</a:t>
            </a:r>
            <a:r>
              <a:rPr lang="en-US" b="1" dirty="0">
                <a:solidFill>
                  <a:srgbClr val="FF3300"/>
                </a:solidFill>
              </a:rPr>
              <a:t> beam and inject into ion  accelerator*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286000" y="5181600"/>
            <a:ext cx="1905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2133600" y="3124200"/>
            <a:ext cx="2209800" cy="114300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CC"/>
                </a:solidFill>
              </a:rPr>
              <a:t>…otherwise ions will wander like sheep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9624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SOURCE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 animBg="1"/>
      <p:bldP spid="41994" grpId="0" animBg="1"/>
      <p:bldP spid="419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MS components continued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b="1" smtClean="0">
                <a:solidFill>
                  <a:srgbClr val="FF3300"/>
                </a:solidFill>
              </a:rPr>
              <a:t>Electron impact (EI) source (cont.)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60198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289964" y="3458368"/>
            <a:ext cx="2514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Ions created and focused out of source block slit are accelerated through a series of +/- plates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6172200" y="4191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5410200" y="4191000"/>
            <a:ext cx="9144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5275263"/>
            <a:ext cx="2937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Addendum:	</a:t>
            </a:r>
          </a:p>
          <a:p>
            <a:r>
              <a:rPr lang="en-US" dirty="0" smtClean="0"/>
              <a:t>`</a:t>
            </a:r>
            <a:r>
              <a:rPr lang="en-US" b="1" dirty="0" smtClean="0"/>
              <a:t>accelerator’ to produce fixed velocities….tied to net voltage V  across +/- plates (~”</a:t>
            </a:r>
            <a:r>
              <a:rPr lang="en-US" b="1" dirty="0" err="1" smtClean="0"/>
              <a:t>variac</a:t>
            </a:r>
            <a:r>
              <a:rPr lang="en-US" b="1" dirty="0" smtClean="0"/>
              <a:t> control”)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1905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piece </a:t>
            </a:r>
            <a:r>
              <a:rPr lang="en-US" dirty="0" err="1" smtClean="0"/>
              <a:t>caled</a:t>
            </a:r>
            <a:r>
              <a:rPr lang="en-US" dirty="0" smtClean="0"/>
              <a:t> the  </a:t>
            </a:r>
            <a:r>
              <a:rPr lang="en-US" dirty="0" smtClean="0">
                <a:solidFill>
                  <a:srgbClr val="FF0000"/>
                </a:solidFill>
              </a:rPr>
              <a:t>ION or MASS ACCELERATOR</a:t>
            </a:r>
            <a:r>
              <a:rPr lang="en-US" dirty="0" smtClean="0"/>
              <a:t> or `</a:t>
            </a:r>
            <a:r>
              <a:rPr lang="en-US" b="1" dirty="0" smtClean="0">
                <a:solidFill>
                  <a:srgbClr val="002060"/>
                </a:solidFill>
              </a:rPr>
              <a:t>ION OPTICS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 animBg="1"/>
      <p:bldP spid="4404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MS Body parts game</a:t>
            </a:r>
          </a:p>
        </p:txBody>
      </p:sp>
      <p:pic>
        <p:nvPicPr>
          <p:cNvPr id="28674" name="Picture 6" descr="side4_a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851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286000" y="2362200"/>
            <a:ext cx="10668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First ion source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… a stick shape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705600" y="2971800"/>
            <a:ext cx="2133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CC"/>
                </a:solidFill>
              </a:rPr>
              <a:t>1</a:t>
            </a:r>
            <a:r>
              <a:rPr lang="en-US" b="1" baseline="30000">
                <a:solidFill>
                  <a:srgbClr val="0099CC"/>
                </a:solidFill>
              </a:rPr>
              <a:t>st</a:t>
            </a:r>
            <a:r>
              <a:rPr lang="en-US" b="1">
                <a:solidFill>
                  <a:srgbClr val="0099CC"/>
                </a:solidFill>
              </a:rPr>
              <a:t> detector: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99CC"/>
                </a:solidFill>
              </a:rPr>
              <a:t> Kodak 35 mm film records   spectrum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 flipV="1">
            <a:off x="5486400" y="3276600"/>
            <a:ext cx="1066800" cy="762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600200" y="44196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4800" y="4038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Mechanical pump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28600" y="12954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99CC"/>
                </a:solidFill>
              </a:rPr>
              <a:t>Where is the `detector ?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3048000" y="12954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Where is the vacuum pump</a:t>
            </a:r>
            <a:r>
              <a:rPr lang="en-US" sz="1600" b="1" dirty="0"/>
              <a:t>?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6553200" y="1371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Where is ion source?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8" grpId="0"/>
      <p:bldP spid="46089" grpId="0"/>
      <p:bldP spid="46090" grpId="0" animBg="1"/>
      <p:bldP spid="46091" grpId="0" animBg="1"/>
      <p:bldP spid="46092" grpId="0"/>
      <p:bldP spid="28681" grpId="0"/>
      <p:bldP spid="28682" grpId="0"/>
      <p:bldP spid="28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source game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819400" y="1600200"/>
            <a:ext cx="12954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White ceramic back cap is a hint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48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 parts game (cont.)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943600" y="4267200"/>
            <a:ext cx="1752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2895600" y="4572000"/>
            <a:ext cx="4800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620000" y="41910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CC"/>
                </a:solidFill>
              </a:rPr>
              <a:t>Diffusion pumps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371600" y="1600200"/>
            <a:ext cx="381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81000" y="129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CC33"/>
                </a:solidFill>
              </a:rPr>
              <a:t>magnet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 flipV="1">
            <a:off x="4343400" y="2362200"/>
            <a:ext cx="2514600" cy="533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858000" y="23622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</a:t>
            </a:r>
            <a:r>
              <a:rPr lang="en-US" b="1"/>
              <a:t>probably) </a:t>
            </a:r>
            <a:r>
              <a:rPr lang="en-US" b="1">
                <a:solidFill>
                  <a:srgbClr val="FF3300"/>
                </a:solidFill>
              </a:rPr>
              <a:t>source</a:t>
            </a:r>
            <a:r>
              <a:rPr lang="en-US" b="1"/>
              <a:t> (or TC gauge ?)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819400" y="1219200"/>
            <a:ext cx="2819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ion acceleration (optics</a:t>
            </a:r>
            <a:r>
              <a:rPr lang="en-US" b="1"/>
              <a:t>)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2895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28956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4267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6553200" y="1143000"/>
            <a:ext cx="2057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1)Find </a:t>
            </a:r>
            <a:r>
              <a:rPr lang="en-US" b="1">
                <a:solidFill>
                  <a:srgbClr val="0099CC"/>
                </a:solidFill>
              </a:rPr>
              <a:t>pumps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6553200" y="1600200"/>
            <a:ext cx="1981200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2)</a:t>
            </a:r>
            <a:r>
              <a:rPr lang="en-US"/>
              <a:t> </a:t>
            </a:r>
            <a:r>
              <a:rPr lang="en-US" b="1"/>
              <a:t>Find </a:t>
            </a:r>
            <a:r>
              <a:rPr lang="en-US" b="1">
                <a:solidFill>
                  <a:srgbClr val="33CC33"/>
                </a:solidFill>
              </a:rPr>
              <a:t>magnet</a:t>
            </a:r>
          </a:p>
        </p:txBody>
      </p:sp>
      <p:sp>
        <p:nvSpPr>
          <p:cNvPr id="30736" name="Text Box 21"/>
          <p:cNvSpPr txBox="1">
            <a:spLocks noChangeArrowheads="1"/>
          </p:cNvSpPr>
          <p:nvPr/>
        </p:nvSpPr>
        <p:spPr bwMode="auto">
          <a:xfrm>
            <a:off x="6553200" y="2057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6477000" y="5105400"/>
            <a:ext cx="2209800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3) </a:t>
            </a:r>
            <a:r>
              <a:rPr lang="en-US" sz="1600" b="1">
                <a:solidFill>
                  <a:schemeClr val="accent2"/>
                </a:solidFill>
              </a:rPr>
              <a:t>Find ion optics (accelerator)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6629400" y="3352800"/>
            <a:ext cx="2133600" cy="3460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4) Find ion </a:t>
            </a:r>
            <a:r>
              <a:rPr lang="en-US" sz="1600" b="1">
                <a:solidFill>
                  <a:srgbClr val="FF3300"/>
                </a:solidFill>
              </a:rPr>
              <a:t>source</a:t>
            </a: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H="1" flipV="1">
            <a:off x="5638800" y="2133600"/>
            <a:ext cx="1219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5562600" y="2286000"/>
            <a:ext cx="457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4" grpId="0" animBg="1"/>
      <p:bldP spid="50185" grpId="0"/>
      <p:bldP spid="50186" grpId="0" animBg="1"/>
      <p:bldP spid="50187" grpId="0"/>
      <p:bldP spid="50189" grpId="0" animBg="1"/>
      <p:bldP spid="50190" grpId="0"/>
      <p:bldP spid="50191" grpId="0" animBg="1"/>
      <p:bldP spid="50192" grpId="0" animBg="1"/>
      <p:bldP spid="50193" grpId="0" animBg="1"/>
      <p:bldP spid="50194" grpId="0" animBg="1"/>
      <p:bldP spid="50195" grpId="0" animBg="1"/>
      <p:bldP spid="50196" grpId="0" animBg="1"/>
      <p:bldP spid="50198" grpId="0" animBg="1"/>
      <p:bldP spid="50199" grpId="0" animBg="1"/>
      <p:bldP spid="50200" grpId="0" animBg="1"/>
      <p:bldP spid="50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MS components continued:</a:t>
            </a:r>
            <a:br>
              <a:rPr lang="en-US" sz="2800" b="1" smtClean="0"/>
            </a:br>
            <a:r>
              <a:rPr lang="en-US" sz="2800" b="1" smtClean="0">
                <a:solidFill>
                  <a:srgbClr val="FF3300"/>
                </a:solidFill>
              </a:rPr>
              <a:t>dynode detector design</a:t>
            </a:r>
          </a:p>
        </p:txBody>
      </p:sp>
      <p:pic>
        <p:nvPicPr>
          <p:cNvPr id="52229" name="Picture 5" descr="dynode 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3200400"/>
            <a:ext cx="35433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953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4038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334000" y="19812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Original electron dynode multiplier design: </a:t>
            </a:r>
            <a:r>
              <a:rPr lang="en-US" b="1">
                <a:solidFill>
                  <a:srgbClr val="FF3300"/>
                </a:solidFill>
              </a:rPr>
              <a:t>emissive plates at angles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33400" y="3657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Compact version of dynode multiplier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3733800" y="4800600"/>
            <a:ext cx="1905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953000" y="5791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Gain factor is 10</a:t>
            </a:r>
            <a:r>
              <a:rPr lang="en-US" b="1" baseline="30000">
                <a:solidFill>
                  <a:srgbClr val="FF3300"/>
                </a:solidFill>
              </a:rPr>
              <a:t>6 –</a:t>
            </a:r>
            <a:r>
              <a:rPr lang="en-US" b="1">
                <a:solidFill>
                  <a:srgbClr val="FF3300"/>
                </a:solidFill>
              </a:rPr>
              <a:t>10</a:t>
            </a:r>
            <a:r>
              <a:rPr lang="en-US" b="1" baseline="30000">
                <a:solidFill>
                  <a:srgbClr val="FF3300"/>
                </a:solidFill>
              </a:rPr>
              <a:t>12</a:t>
            </a:r>
            <a:endParaRPr lang="en-US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5" grpId="0" animBg="1"/>
      <p:bldP spid="52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Typical modern ms labs-au’ natural</a:t>
            </a:r>
          </a:p>
        </p:txBody>
      </p:sp>
      <p:pic>
        <p:nvPicPr>
          <p:cNvPr id="27653" name="Picture 5" descr="MS mag s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ncsu 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36576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SIMS_640x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madsc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23812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524000" y="3429000"/>
            <a:ext cx="25146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 of Wisconsin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934200" y="3429000"/>
            <a:ext cx="1905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NC State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667000" y="6324600"/>
            <a:ext cx="20574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Johns Hopkins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477000" y="41910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Average ms scientist after a few years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400800" y="52578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MS…an extremely hardware-bound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3" grpId="0" animBg="1"/>
      <p:bldP spid="276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bits and pieces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Pump types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*Mechanical        1 atm -10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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*Turbomolecular 10-0.0001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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85800" y="2895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Diffusion            1000-0.001  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62000" y="2590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Cryopumps      10-0.01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85800" y="3657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 sublimation  10 -0.01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838200" y="4038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Ion pump         1-0.00001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4419600" y="1752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Gauge types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419600" y="220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*Thermocouple</a:t>
            </a:r>
            <a:r>
              <a:rPr lang="en-US">
                <a:solidFill>
                  <a:srgbClr val="CC0000"/>
                </a:solidFill>
              </a:rPr>
              <a:t>  </a:t>
            </a:r>
            <a:r>
              <a:rPr lang="en-US" b="1">
                <a:solidFill>
                  <a:srgbClr val="CC0000"/>
                </a:solidFill>
              </a:rPr>
              <a:t> 1 atm-10 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</a:t>
            </a:r>
            <a:r>
              <a:rPr lang="en-US"/>
              <a:t> 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572000" y="3048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Phillips ion gauge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10 u ---0.00001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495800" y="2590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Pirani gauge       100-0.1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495800" y="3733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Most common source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572000" y="4191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*EI = Electron Impact</a:t>
            </a:r>
          </a:p>
        </p:txBody>
      </p:sp>
      <p:sp>
        <p:nvSpPr>
          <p:cNvPr id="32783" name="Text Box 19"/>
          <p:cNvSpPr txBox="1">
            <a:spLocks noChangeArrowheads="1"/>
          </p:cNvSpPr>
          <p:nvPr/>
        </p:nvSpPr>
        <p:spPr bwMode="auto">
          <a:xfrm>
            <a:off x="4572000" y="4724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Most common detector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495800" y="5257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*Dynode multiplier (Rheodyne)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228600" y="4800600"/>
            <a:ext cx="2971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*Red colored components</a:t>
            </a:r>
            <a:r>
              <a:rPr lang="en-US"/>
              <a:t> </a:t>
            </a:r>
            <a:r>
              <a:rPr lang="en-US" b="1"/>
              <a:t>in Alfred instruments</a:t>
            </a:r>
          </a:p>
          <a:p>
            <a:pPr>
              <a:spcBef>
                <a:spcPct val="50000"/>
              </a:spcBef>
            </a:pPr>
            <a:r>
              <a:rPr lang="en-US" b="1"/>
              <a:t>(HP has </a:t>
            </a:r>
            <a:r>
              <a:rPr lang="en-US" b="1">
                <a:solidFill>
                  <a:srgbClr val="FF3300"/>
                </a:solidFill>
              </a:rPr>
              <a:t>diffusion pump</a:t>
            </a:r>
            <a:r>
              <a:rPr lang="en-US" b="1"/>
              <a:t>;</a:t>
            </a:r>
          </a:p>
          <a:p>
            <a:pPr>
              <a:spcBef>
                <a:spcPct val="50000"/>
              </a:spcBef>
            </a:pPr>
            <a:r>
              <a:rPr lang="en-US" b="1"/>
              <a:t>INCOS has </a:t>
            </a:r>
            <a:r>
              <a:rPr lang="en-US" b="1">
                <a:solidFill>
                  <a:srgbClr val="FF3300"/>
                </a:solidFill>
              </a:rPr>
              <a:t>turbo pump</a:t>
            </a:r>
            <a:r>
              <a:rPr lang="en-US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1" grpId="0"/>
      <p:bldP spid="54282" grpId="0"/>
      <p:bldP spid="54283" grpId="0"/>
      <p:bldP spid="54284" grpId="0"/>
      <p:bldP spid="54286" grpId="0"/>
      <p:bldP spid="54287" grpId="0"/>
      <p:bldP spid="54289" grpId="0"/>
      <p:bldP spid="54290" grpId="0"/>
      <p:bldP spid="54292" grpId="0"/>
      <p:bldP spid="542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</a:rPr>
              <a:t>A few more MS bits &amp; pieces: other designs and approaches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743200" y="1371600"/>
            <a:ext cx="37338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Alternative to dynode detector </a:t>
            </a:r>
            <a:r>
              <a:rPr lang="en-US" b="1">
                <a:solidFill>
                  <a:srgbClr val="FF0066"/>
                </a:solidFill>
              </a:rPr>
              <a:t>FARADAY CUP</a:t>
            </a:r>
          </a:p>
        </p:txBody>
      </p:sp>
      <p:pic>
        <p:nvPicPr>
          <p:cNvPr id="56324" name="Picture 4" descr="faradaycu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 flipH="1" flipV="1">
            <a:off x="2743200" y="5257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76600" y="5562600"/>
            <a:ext cx="2590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Faraday cage</a:t>
            </a:r>
          </a:p>
          <a:p>
            <a:pPr>
              <a:spcBef>
                <a:spcPct val="50000"/>
              </a:spcBef>
            </a:pPr>
            <a:r>
              <a:rPr lang="en-US"/>
              <a:t>(keeps all charges inside)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3581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29000" y="2438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also be voltage amplifier (op amp)</a:t>
            </a:r>
          </a:p>
        </p:txBody>
      </p:sp>
      <p:pic>
        <p:nvPicPr>
          <p:cNvPr id="56329" name="Picture 9" descr="faradaycage det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42418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934200" y="487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Detector pod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7543800" y="4724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5" grpId="0" animBg="1"/>
      <p:bldP spid="56326" grpId="0"/>
      <p:bldP spid="56327" grpId="0" animBg="1"/>
      <p:bldP spid="56328" grpId="0"/>
      <p:bldP spid="56330" grpId="0"/>
      <p:bldP spid="563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</a:rPr>
              <a:t>A few more MS bits &amp; pieces (continued)</a:t>
            </a:r>
          </a:p>
        </p:txBody>
      </p:sp>
      <p:pic>
        <p:nvPicPr>
          <p:cNvPr id="57347" name="Picture 3" descr="qu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188"/>
            <a:ext cx="41148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39624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Alternative to magnetic sector: </a:t>
            </a:r>
            <a:r>
              <a:rPr lang="en-US" b="1">
                <a:solidFill>
                  <a:srgbClr val="FF0066"/>
                </a:solidFill>
              </a:rPr>
              <a:t>quadrupole design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648200" y="1447800"/>
            <a:ext cx="1295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chemeClr val="accent2"/>
                </a:solidFill>
              </a:rPr>
              <a:t>Pros</a:t>
            </a:r>
            <a:r>
              <a:rPr lang="en-US"/>
              <a:t>	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Smaller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Cheaper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Stable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Rugged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324600" y="1524000"/>
            <a:ext cx="1981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0066"/>
                </a:solidFill>
              </a:rPr>
              <a:t>Cons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Tuning is tricky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Resolution </a:t>
            </a:r>
            <a:r>
              <a:rPr lang="en-US">
                <a:sym typeface="Wingdings" pitchFamily="2" charset="2"/>
              </a:rPr>
              <a:t></a:t>
            </a:r>
          </a:p>
          <a:p>
            <a:pPr>
              <a:buFont typeface="Wingdings" pitchFamily="2" charset="2"/>
              <a:buNone/>
            </a:pPr>
            <a:endParaRPr lang="en-US">
              <a:sym typeface="Wingdings" pitchFamily="2" charset="2"/>
            </a:endParaRPr>
          </a:p>
          <a:p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638800" y="4191000"/>
            <a:ext cx="2971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Alfred MS is quadrupole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See text for description of control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/>
      <p:bldP spid="57350" grpId="0"/>
      <p:bldP spid="573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</a:rPr>
              <a:t>A few more MS bits &amp; pieces (continued)</a:t>
            </a:r>
          </a:p>
        </p:txBody>
      </p:sp>
      <p:pic>
        <p:nvPicPr>
          <p:cNvPr id="58371" name="Picture 3" descr="tof 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276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3124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Even cheaper alternative:</a:t>
            </a:r>
          </a:p>
          <a:p>
            <a:r>
              <a:rPr lang="en-US" b="1">
                <a:solidFill>
                  <a:srgbClr val="FF0066"/>
                </a:solidFill>
              </a:rPr>
              <a:t>Time-of-Flight (TOF)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86200" y="1295400"/>
            <a:ext cx="2667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Pros (vs quadrupole</a:t>
            </a:r>
            <a:r>
              <a:rPr lang="en-US" b="1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Even smaller than quadrupole (no magnets at all !)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2514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66"/>
                </a:solidFill>
              </a:rPr>
              <a:t>Con (vs quadrupole)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Resolution only 1 amu (lousy)</a:t>
            </a:r>
          </a:p>
        </p:txBody>
      </p:sp>
      <p:pic>
        <p:nvPicPr>
          <p:cNvPr id="58375" name="Picture 7" descr="tof r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43200"/>
            <a:ext cx="304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tof re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20574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7010400" y="2667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162800" y="2209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~ 1 foot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876800" y="57150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1 </a:t>
            </a:r>
            <a:r>
              <a:rPr lang="en-US">
                <a:solidFill>
                  <a:srgbClr val="FF0066"/>
                </a:solidFill>
              </a:rPr>
              <a:t>even smaller than original Aston MS </a:t>
            </a:r>
            <a:endParaRPr lang="en-US" baseline="300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/>
      <p:bldP spid="58374" grpId="0"/>
      <p:bldP spid="58377" grpId="0" animBg="1"/>
      <p:bldP spid="583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</a:rPr>
              <a:t>A few more MS bits &amp; pieces (continued)</a:t>
            </a:r>
          </a:p>
        </p:txBody>
      </p:sp>
      <p:pic>
        <p:nvPicPr>
          <p:cNvPr id="59395" name="Picture 3" descr="inlet indirter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38200" y="5181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Indirect gas inlet</a:t>
            </a:r>
          </a:p>
        </p:txBody>
      </p:sp>
      <p:pic>
        <p:nvPicPr>
          <p:cNvPr id="59397" name="Picture 5" descr="prob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886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181600" y="5181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Direct probe</a:t>
            </a:r>
            <a:r>
              <a:rPr lang="en-US"/>
              <a:t> 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895600" y="1295400"/>
            <a:ext cx="3352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Traditional MS inlet designs</a:t>
            </a:r>
            <a:r>
              <a:rPr lang="en-US"/>
              <a:t> 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2438400" y="3810000"/>
            <a:ext cx="5334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8" grpId="0"/>
      <p:bldP spid="594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GC-MS inlet system</a:t>
            </a:r>
          </a:p>
        </p:txBody>
      </p:sp>
      <p:sp>
        <p:nvSpPr>
          <p:cNvPr id="37890" name="Oval 6"/>
          <p:cNvSpPr>
            <a:spLocks noChangeArrowheads="1"/>
          </p:cNvSpPr>
          <p:nvPr/>
        </p:nvSpPr>
        <p:spPr bwMode="auto">
          <a:xfrm>
            <a:off x="3352800" y="2971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Oval 7"/>
          <p:cNvSpPr>
            <a:spLocks noChangeArrowheads="1"/>
          </p:cNvSpPr>
          <p:nvPr/>
        </p:nvSpPr>
        <p:spPr bwMode="auto">
          <a:xfrm>
            <a:off x="3505200" y="3124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Oval 8"/>
          <p:cNvSpPr>
            <a:spLocks noChangeArrowheads="1"/>
          </p:cNvSpPr>
          <p:nvPr/>
        </p:nvSpPr>
        <p:spPr bwMode="auto">
          <a:xfrm>
            <a:off x="3657600" y="3276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9"/>
          <p:cNvSpPr>
            <a:spLocks noChangeArrowheads="1"/>
          </p:cNvSpPr>
          <p:nvPr/>
        </p:nvSpPr>
        <p:spPr bwMode="auto">
          <a:xfrm>
            <a:off x="3810000" y="3429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 flipH="1">
            <a:off x="2057400" y="2971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762000" y="2667000"/>
            <a:ext cx="533400" cy="2514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2362200" y="2286000"/>
            <a:ext cx="2971800" cy="3505200"/>
          </a:xfrm>
          <a:prstGeom prst="rect">
            <a:avLst/>
          </a:prstGeom>
          <a:solidFill>
            <a:srgbClr val="FFCC99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1295400" y="2895600"/>
            <a:ext cx="83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2133600" y="2895600"/>
            <a:ext cx="76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1524000" y="28194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1447800" y="27432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990600" y="2514600"/>
            <a:ext cx="76200" cy="152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9"/>
          <p:cNvSpPr>
            <a:spLocks noChangeArrowheads="1"/>
          </p:cNvSpPr>
          <p:nvPr/>
        </p:nvSpPr>
        <p:spPr bwMode="auto">
          <a:xfrm>
            <a:off x="685800" y="23622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20"/>
          <p:cNvSpPr txBox="1">
            <a:spLocks noChangeArrowheads="1"/>
          </p:cNvSpPr>
          <p:nvPr/>
        </p:nvSpPr>
        <p:spPr bwMode="auto">
          <a:xfrm>
            <a:off x="685800" y="3581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</a:t>
            </a:r>
          </a:p>
        </p:txBody>
      </p:sp>
      <p:sp>
        <p:nvSpPr>
          <p:cNvPr id="37904" name="Line 21"/>
          <p:cNvSpPr>
            <a:spLocks noChangeShapeType="1"/>
          </p:cNvSpPr>
          <p:nvPr/>
        </p:nvSpPr>
        <p:spPr bwMode="auto">
          <a:xfrm>
            <a:off x="4419600" y="4343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Text Box 22"/>
          <p:cNvSpPr txBox="1">
            <a:spLocks noChangeArrowheads="1"/>
          </p:cNvSpPr>
          <p:nvPr/>
        </p:nvSpPr>
        <p:spPr bwMode="auto">
          <a:xfrm>
            <a:off x="31242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GC oven</a:t>
            </a:r>
          </a:p>
        </p:txBody>
      </p:sp>
      <p:sp>
        <p:nvSpPr>
          <p:cNvPr id="37906" name="Line 23"/>
          <p:cNvSpPr>
            <a:spLocks noChangeShapeType="1"/>
          </p:cNvSpPr>
          <p:nvPr/>
        </p:nvSpPr>
        <p:spPr bwMode="auto">
          <a:xfrm flipV="1">
            <a:off x="3276600" y="4419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Text Box 24"/>
          <p:cNvSpPr txBox="1">
            <a:spLocks noChangeArrowheads="1"/>
          </p:cNvSpPr>
          <p:nvPr/>
        </p:nvSpPr>
        <p:spPr bwMode="auto">
          <a:xfrm>
            <a:off x="2819400" y="4800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Capillary column</a:t>
            </a:r>
          </a:p>
        </p:txBody>
      </p:sp>
      <p:sp>
        <p:nvSpPr>
          <p:cNvPr id="37908" name="Rectangle 25"/>
          <p:cNvSpPr>
            <a:spLocks noChangeArrowheads="1"/>
          </p:cNvSpPr>
          <p:nvPr/>
        </p:nvSpPr>
        <p:spPr bwMode="auto">
          <a:xfrm>
            <a:off x="5181600" y="4191000"/>
            <a:ext cx="1600200" cy="228600"/>
          </a:xfrm>
          <a:prstGeom prst="rect">
            <a:avLst/>
          </a:prstGeom>
          <a:gradFill rotWithShape="1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26"/>
          <p:cNvSpPr>
            <a:spLocks noChangeShapeType="1"/>
          </p:cNvSpPr>
          <p:nvPr/>
        </p:nvSpPr>
        <p:spPr bwMode="auto">
          <a:xfrm>
            <a:off x="6781800" y="4343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Oval 27"/>
          <p:cNvSpPr>
            <a:spLocks noChangeArrowheads="1"/>
          </p:cNvSpPr>
          <p:nvPr/>
        </p:nvSpPr>
        <p:spPr bwMode="auto">
          <a:xfrm>
            <a:off x="6858000" y="4114800"/>
            <a:ext cx="76200" cy="381000"/>
          </a:xfrm>
          <a:prstGeom prst="ellipse">
            <a:avLst/>
          </a:prstGeom>
          <a:gradFill rotWithShape="1">
            <a:gsLst>
              <a:gs pos="0">
                <a:srgbClr val="767647"/>
              </a:gs>
              <a:gs pos="100000">
                <a:srgbClr val="FFFF99"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Rectangle 28"/>
          <p:cNvSpPr>
            <a:spLocks noChangeArrowheads="1"/>
          </p:cNvSpPr>
          <p:nvPr/>
        </p:nvSpPr>
        <p:spPr bwMode="auto">
          <a:xfrm>
            <a:off x="6934200" y="4038600"/>
            <a:ext cx="533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Rectangle 29" descr="Dark vertical"/>
          <p:cNvSpPr>
            <a:spLocks noChangeArrowheads="1"/>
          </p:cNvSpPr>
          <p:nvPr/>
        </p:nvSpPr>
        <p:spPr bwMode="auto">
          <a:xfrm>
            <a:off x="6705600" y="2819400"/>
            <a:ext cx="1600200" cy="3657600"/>
          </a:xfrm>
          <a:prstGeom prst="rect">
            <a:avLst/>
          </a:prstGeom>
          <a:pattFill prst="dkVert">
            <a:fgClr>
              <a:srgbClr val="FFFF00">
                <a:alpha val="12941"/>
              </a:srgbClr>
            </a:fgClr>
            <a:bgClr>
              <a:schemeClr val="bg1">
                <a:alpha val="12941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13" name="Rectangle 32"/>
          <p:cNvSpPr>
            <a:spLocks noChangeArrowheads="1"/>
          </p:cNvSpPr>
          <p:nvPr/>
        </p:nvSpPr>
        <p:spPr bwMode="auto">
          <a:xfrm>
            <a:off x="7086600" y="4724400"/>
            <a:ext cx="762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33"/>
          <p:cNvSpPr>
            <a:spLocks noChangeArrowheads="1"/>
          </p:cNvSpPr>
          <p:nvPr/>
        </p:nvSpPr>
        <p:spPr bwMode="auto">
          <a:xfrm>
            <a:off x="7315200" y="4724400"/>
            <a:ext cx="762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Rectangle 34"/>
          <p:cNvSpPr>
            <a:spLocks noChangeArrowheads="1"/>
          </p:cNvSpPr>
          <p:nvPr/>
        </p:nvSpPr>
        <p:spPr bwMode="auto">
          <a:xfrm>
            <a:off x="7162800" y="4648200"/>
            <a:ext cx="76200" cy="914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35"/>
          <p:cNvSpPr>
            <a:spLocks noChangeArrowheads="1"/>
          </p:cNvSpPr>
          <p:nvPr/>
        </p:nvSpPr>
        <p:spPr bwMode="auto">
          <a:xfrm>
            <a:off x="7391400" y="4572000"/>
            <a:ext cx="762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7239000" y="57150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Line 37"/>
          <p:cNvSpPr>
            <a:spLocks noChangeShapeType="1"/>
          </p:cNvSpPr>
          <p:nvPr/>
        </p:nvSpPr>
        <p:spPr bwMode="auto">
          <a:xfrm>
            <a:off x="7162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Text Box 38"/>
          <p:cNvSpPr txBox="1">
            <a:spLocks noChangeArrowheads="1"/>
          </p:cNvSpPr>
          <p:nvPr/>
        </p:nvSpPr>
        <p:spPr bwMode="auto">
          <a:xfrm>
            <a:off x="6781800" y="2819400"/>
            <a:ext cx="1600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Quad head</a:t>
            </a:r>
          </a:p>
          <a:p>
            <a:pPr>
              <a:spcBef>
                <a:spcPct val="50000"/>
              </a:spcBef>
            </a:pPr>
            <a:r>
              <a:rPr lang="en-US"/>
              <a:t>(w/ion optics)</a:t>
            </a:r>
          </a:p>
        </p:txBody>
      </p:sp>
      <p:sp>
        <p:nvSpPr>
          <p:cNvPr id="37920" name="Text Box 39"/>
          <p:cNvSpPr txBox="1">
            <a:spLocks noChangeArrowheads="1"/>
          </p:cNvSpPr>
          <p:nvPr/>
        </p:nvSpPr>
        <p:spPr bwMode="auto">
          <a:xfrm>
            <a:off x="6858000" y="2438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MS chamber</a:t>
            </a:r>
          </a:p>
        </p:txBody>
      </p:sp>
      <p:sp>
        <p:nvSpPr>
          <p:cNvPr id="37921" name="Text Box 41"/>
          <p:cNvSpPr txBox="1">
            <a:spLocks noChangeArrowheads="1"/>
          </p:cNvSpPr>
          <p:nvPr/>
        </p:nvSpPr>
        <p:spPr bwMode="auto">
          <a:xfrm>
            <a:off x="5257800" y="35814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Transfer line (heated)</a:t>
            </a:r>
          </a:p>
        </p:txBody>
      </p:sp>
      <p:sp>
        <p:nvSpPr>
          <p:cNvPr id="37922" name="Text Box 42"/>
          <p:cNvSpPr txBox="1">
            <a:spLocks noChangeArrowheads="1"/>
          </p:cNvSpPr>
          <p:nvPr/>
        </p:nvSpPr>
        <p:spPr bwMode="auto">
          <a:xfrm>
            <a:off x="7391400" y="51816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Quad rods</a:t>
            </a:r>
          </a:p>
        </p:txBody>
      </p:sp>
      <p:sp>
        <p:nvSpPr>
          <p:cNvPr id="37923" name="Rectangle 44"/>
          <p:cNvSpPr>
            <a:spLocks noChangeArrowheads="1"/>
          </p:cNvSpPr>
          <p:nvPr/>
        </p:nvSpPr>
        <p:spPr bwMode="auto">
          <a:xfrm>
            <a:off x="6781800" y="4267200"/>
            <a:ext cx="76200" cy="152400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Oval 45"/>
          <p:cNvSpPr>
            <a:spLocks noChangeArrowheads="1"/>
          </p:cNvSpPr>
          <p:nvPr/>
        </p:nvSpPr>
        <p:spPr bwMode="auto">
          <a:xfrm>
            <a:off x="6477000" y="4038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6705600" y="1447800"/>
            <a:ext cx="914400" cy="6096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5638800" y="1676400"/>
            <a:ext cx="2362200" cy="762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9" name="Rectangle 49"/>
          <p:cNvSpPr>
            <a:spLocks noChangeArrowheads="1"/>
          </p:cNvSpPr>
          <p:nvPr/>
        </p:nvSpPr>
        <p:spPr bwMode="auto">
          <a:xfrm>
            <a:off x="5562600" y="1143000"/>
            <a:ext cx="1143000" cy="1066800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>
                  <a:alpha val="70000"/>
                </a:srgbClr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0" name="Oval 50"/>
          <p:cNvSpPr>
            <a:spLocks noChangeArrowheads="1"/>
          </p:cNvSpPr>
          <p:nvPr/>
        </p:nvSpPr>
        <p:spPr bwMode="auto">
          <a:xfrm>
            <a:off x="7772400" y="1066800"/>
            <a:ext cx="152400" cy="1371600"/>
          </a:xfrm>
          <a:prstGeom prst="ellipse">
            <a:avLst/>
          </a:prstGeom>
          <a:solidFill>
            <a:srgbClr val="FFFF99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1" name="Line 51"/>
          <p:cNvSpPr>
            <a:spLocks noChangeShapeType="1"/>
          </p:cNvSpPr>
          <p:nvPr/>
        </p:nvSpPr>
        <p:spPr bwMode="auto">
          <a:xfrm flipV="1">
            <a:off x="8153400" y="1524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>
            <a:off x="8153400" y="1752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>
            <a:off x="8153400" y="190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 flipH="1" flipV="1">
            <a:off x="6096000" y="2362200"/>
            <a:ext cx="6096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3" name="Rectangle 63"/>
          <p:cNvSpPr>
            <a:spLocks noChangeArrowheads="1"/>
          </p:cNvSpPr>
          <p:nvPr/>
        </p:nvSpPr>
        <p:spPr bwMode="auto">
          <a:xfrm>
            <a:off x="8153400" y="685800"/>
            <a:ext cx="152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>
            <a:off x="8229600" y="1219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5" name="Text Box 65"/>
          <p:cNvSpPr txBox="1">
            <a:spLocks noChangeArrowheads="1"/>
          </p:cNvSpPr>
          <p:nvPr/>
        </p:nvSpPr>
        <p:spPr bwMode="auto">
          <a:xfrm>
            <a:off x="7924800" y="228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5E565C"/>
                </a:solidFill>
              </a:rPr>
              <a:t>EI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78486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Sample M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7467600" y="579120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M+ (</a:t>
            </a:r>
            <a:r>
              <a:rPr lang="en-US" sz="2400" b="1"/>
              <a:t>*</a:t>
            </a:r>
            <a:r>
              <a:rPr lang="en-US" b="1"/>
              <a:t>)</a:t>
            </a: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8153400" y="1371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8305800" y="1676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37942" name="Text Box 71"/>
          <p:cNvSpPr txBox="1">
            <a:spLocks noChangeArrowheads="1"/>
          </p:cNvSpPr>
          <p:nvPr/>
        </p:nvSpPr>
        <p:spPr bwMode="auto">
          <a:xfrm>
            <a:off x="5791200" y="5867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detector</a:t>
            </a:r>
          </a:p>
        </p:txBody>
      </p:sp>
      <p:sp>
        <p:nvSpPr>
          <p:cNvPr id="37943" name="Line 72"/>
          <p:cNvSpPr>
            <a:spLocks noChangeShapeType="1"/>
          </p:cNvSpPr>
          <p:nvPr/>
        </p:nvSpPr>
        <p:spPr bwMode="auto">
          <a:xfrm>
            <a:off x="6324600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Rectangle 74"/>
          <p:cNvSpPr>
            <a:spLocks noChangeArrowheads="1"/>
          </p:cNvSpPr>
          <p:nvPr/>
        </p:nvSpPr>
        <p:spPr bwMode="auto">
          <a:xfrm>
            <a:off x="2743200" y="1981200"/>
            <a:ext cx="152400" cy="1066800"/>
          </a:xfrm>
          <a:prstGeom prst="rect">
            <a:avLst/>
          </a:prstGeom>
          <a:solidFill>
            <a:srgbClr val="33CCC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5" name="Line 75"/>
          <p:cNvSpPr>
            <a:spLocks noChangeShapeType="1"/>
          </p:cNvSpPr>
          <p:nvPr/>
        </p:nvSpPr>
        <p:spPr bwMode="auto">
          <a:xfrm>
            <a:off x="2819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1828800" y="1143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Sample injection here</a:t>
            </a:r>
          </a:p>
        </p:txBody>
      </p:sp>
      <p:sp>
        <p:nvSpPr>
          <p:cNvPr id="61517" name="Line 77"/>
          <p:cNvSpPr>
            <a:spLocks noChangeShapeType="1"/>
          </p:cNvSpPr>
          <p:nvPr/>
        </p:nvSpPr>
        <p:spPr bwMode="auto">
          <a:xfrm>
            <a:off x="31242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Line 78"/>
          <p:cNvSpPr>
            <a:spLocks noChangeShapeType="1"/>
          </p:cNvSpPr>
          <p:nvPr/>
        </p:nvSpPr>
        <p:spPr bwMode="auto">
          <a:xfrm>
            <a:off x="2819400" y="1981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6" grpId="0" animBg="1"/>
      <p:bldP spid="61486" grpId="0" animBg="1"/>
      <p:bldP spid="61488" grpId="0" animBg="1"/>
      <p:bldP spid="61490" grpId="0" animBg="1"/>
      <p:bldP spid="61491" grpId="0" animBg="1"/>
      <p:bldP spid="61492" grpId="0" animBg="1"/>
      <p:bldP spid="61493" grpId="0" animBg="1"/>
      <p:bldP spid="61494" grpId="0" animBg="1"/>
      <p:bldP spid="61503" grpId="0" animBg="1"/>
      <p:bldP spid="61504" grpId="0" animBg="1"/>
      <p:bldP spid="61505" grpId="0"/>
      <p:bldP spid="61506" grpId="0"/>
      <p:bldP spid="61507" grpId="0"/>
      <p:bldP spid="61509" grpId="0"/>
      <p:bldP spid="61510" grpId="0"/>
      <p:bldP spid="61515" grpId="0" animBg="1"/>
      <p:bldP spid="61516" grpId="0"/>
      <p:bldP spid="615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66"/>
                </a:solidFill>
              </a:rPr>
              <a:t>MS Designs compared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Resolution = R= </a:t>
            </a:r>
            <a:r>
              <a:rPr lang="en-US" sz="2000" b="1">
                <a:solidFill>
                  <a:srgbClr val="FF0066"/>
                </a:solidFill>
              </a:rPr>
              <a:t>M</a:t>
            </a:r>
            <a:r>
              <a:rPr lang="en-US" sz="2000" b="1">
                <a:solidFill>
                  <a:schemeClr val="accent2"/>
                </a:solidFill>
              </a:rPr>
              <a:t>/</a:t>
            </a:r>
            <a:r>
              <a:rPr lang="en-US" sz="2000" b="1">
                <a:solidFill>
                  <a:schemeClr val="accent2"/>
                </a:solidFill>
                <a:sym typeface="Symbol" pitchFamily="18" charset="2"/>
              </a:rPr>
              <a:t>M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>
                <a:solidFill>
                  <a:schemeClr val="hlink"/>
                </a:solidFill>
              </a:rPr>
              <a:t>Example</a:t>
            </a:r>
          </a:p>
          <a:p>
            <a:pPr algn="ctr"/>
            <a:r>
              <a:rPr lang="en-US" b="1"/>
              <a:t>for</a:t>
            </a:r>
            <a:r>
              <a:rPr lang="en-US"/>
              <a:t> </a:t>
            </a:r>
            <a:r>
              <a:rPr lang="en-US" b="1">
                <a:solidFill>
                  <a:srgbClr val="FF0066"/>
                </a:solidFill>
              </a:rPr>
              <a:t>M=32 amu</a:t>
            </a:r>
            <a:r>
              <a:rPr lang="en-US" b="1"/>
              <a:t> </a:t>
            </a:r>
            <a:r>
              <a:rPr lang="en-US"/>
              <a:t>  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M=0.1  amu=&gt;</a:t>
            </a:r>
          </a:p>
          <a:p>
            <a:pPr algn="ctr"/>
            <a:endParaRPr lang="en-US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1066800" cy="1768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$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Size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use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209800" y="3352800"/>
            <a:ext cx="2133600" cy="2017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Magnetic sector</a:t>
            </a:r>
          </a:p>
          <a:p>
            <a:pPr>
              <a:spcBef>
                <a:spcPct val="50000"/>
              </a:spcBef>
            </a:pPr>
            <a:r>
              <a:rPr lang="en-US"/>
              <a:t>Max 20,000</a:t>
            </a:r>
          </a:p>
          <a:p>
            <a:pPr>
              <a:spcBef>
                <a:spcPct val="50000"/>
              </a:spcBef>
            </a:pPr>
            <a:r>
              <a:rPr lang="en-US"/>
              <a:t>300-500 k$</a:t>
            </a:r>
          </a:p>
          <a:p>
            <a:pPr>
              <a:spcBef>
                <a:spcPct val="50000"/>
              </a:spcBef>
            </a:pPr>
            <a:r>
              <a:rPr lang="en-US"/>
              <a:t>Need whole room</a:t>
            </a:r>
          </a:p>
          <a:p>
            <a:pPr>
              <a:spcBef>
                <a:spcPct val="50000"/>
              </a:spcBef>
            </a:pPr>
            <a:r>
              <a:rPr lang="en-US"/>
              <a:t>research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495800" y="3352800"/>
            <a:ext cx="1828800" cy="28416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Quadrupole</a:t>
            </a:r>
          </a:p>
          <a:p>
            <a:pPr>
              <a:spcBef>
                <a:spcPct val="50000"/>
              </a:spcBef>
            </a:pPr>
            <a:r>
              <a:rPr lang="en-US"/>
              <a:t>Max 2000</a:t>
            </a:r>
          </a:p>
          <a:p>
            <a:pPr>
              <a:spcBef>
                <a:spcPct val="50000"/>
              </a:spcBef>
            </a:pPr>
            <a:r>
              <a:rPr lang="en-US"/>
              <a:t>75-100 k$</a:t>
            </a:r>
          </a:p>
          <a:p>
            <a:pPr>
              <a:spcBef>
                <a:spcPct val="50000"/>
              </a:spcBef>
            </a:pPr>
            <a:r>
              <a:rPr lang="en-US"/>
              <a:t>1-2 bench tops</a:t>
            </a:r>
          </a:p>
          <a:p>
            <a:pPr>
              <a:spcBef>
                <a:spcPct val="50000"/>
              </a:spcBef>
            </a:pPr>
            <a:r>
              <a:rPr lang="en-US"/>
              <a:t>Forensics, analytical chem, environment, education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629400" y="3352800"/>
            <a:ext cx="1905000" cy="2292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TOF</a:t>
            </a:r>
          </a:p>
          <a:p>
            <a:pPr>
              <a:spcBef>
                <a:spcPct val="50000"/>
              </a:spcBef>
            </a:pPr>
            <a:r>
              <a:rPr lang="en-US"/>
              <a:t>Max &lt;500</a:t>
            </a:r>
          </a:p>
          <a:p>
            <a:pPr>
              <a:spcBef>
                <a:spcPct val="50000"/>
              </a:spcBef>
            </a:pPr>
            <a:r>
              <a:rPr lang="en-US"/>
              <a:t>20-30 k$</a:t>
            </a:r>
          </a:p>
          <a:p>
            <a:pPr>
              <a:spcBef>
                <a:spcPct val="50000"/>
              </a:spcBef>
            </a:pPr>
            <a:r>
              <a:rPr lang="en-US"/>
              <a:t>½ bench top</a:t>
            </a:r>
          </a:p>
          <a:p>
            <a:pPr>
              <a:spcBef>
                <a:spcPct val="50000"/>
              </a:spcBef>
            </a:pPr>
            <a:r>
              <a:rPr lang="en-US"/>
              <a:t>Industry, limited species 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38200" y="2971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Design feature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953000" y="1676400"/>
            <a:ext cx="22860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R=      </a:t>
            </a:r>
            <a:r>
              <a:rPr lang="en-US" b="1" u="sng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b="1" u="sng">
                <a:solidFill>
                  <a:srgbClr val="FF0066"/>
                </a:solidFill>
                <a:sym typeface="Symbol" pitchFamily="18" charset="2"/>
              </a:rPr>
              <a:t>32   </a:t>
            </a:r>
            <a:r>
              <a:rPr lang="en-US" b="1">
                <a:solidFill>
                  <a:srgbClr val="FF0066"/>
                </a:solidFill>
                <a:sym typeface="Symbol" pitchFamily="18" charset="2"/>
              </a:rPr>
              <a:t>   </a:t>
            </a:r>
            <a:r>
              <a:rPr lang="en-US" b="1">
                <a:sym typeface="Symbol" pitchFamily="18" charset="2"/>
              </a:rPr>
              <a:t>= 320</a:t>
            </a:r>
          </a:p>
          <a:p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            0.1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4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 build="allAtOnce" animBg="1"/>
      <p:bldP spid="60422" grpId="0" animBg="1"/>
      <p:bldP spid="60423" grpId="0" animBg="1"/>
      <p:bldP spid="60424" grpId="0" animBg="1"/>
      <p:bldP spid="60425" grpId="0"/>
      <p:bldP spid="604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Tour of common major ms components: </a:t>
            </a:r>
            <a:br>
              <a:rPr lang="en-US" sz="2400" b="1" smtClean="0"/>
            </a:br>
            <a:r>
              <a:rPr lang="en-US" sz="2400" b="1" smtClean="0">
                <a:solidFill>
                  <a:srgbClr val="FF3300"/>
                </a:solidFill>
              </a:rPr>
              <a:t>magnets and “Conflat” UHV* Stainless steel plumbing</a:t>
            </a:r>
          </a:p>
        </p:txBody>
      </p:sp>
      <p:pic>
        <p:nvPicPr>
          <p:cNvPr id="29701" name="Picture 5" descr="magnetic sector 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*UHV=Ultra High Vacuum</a:t>
            </a:r>
          </a:p>
        </p:txBody>
      </p:sp>
      <p:pic>
        <p:nvPicPr>
          <p:cNvPr id="29703" name="Picture 7" descr="zab_mag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3528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0" y="5257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Close-up of magnet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9600" y="5181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Typical plumbing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Tour of major ms components: </a:t>
            </a:r>
            <a:r>
              <a:rPr lang="en-US" sz="2400" b="1" smtClean="0">
                <a:solidFill>
                  <a:srgbClr val="FF3300"/>
                </a:solidFill>
              </a:rPr>
              <a:t>vacuum pumps</a:t>
            </a:r>
          </a:p>
        </p:txBody>
      </p:sp>
      <p:pic>
        <p:nvPicPr>
          <p:cNvPr id="17413" name="Picture 5" descr="mech pump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2861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mech pump act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419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Roughing (mechanical) pump</a:t>
            </a:r>
            <a:r>
              <a:rPr lang="en-US"/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05400" y="5029200"/>
            <a:ext cx="4038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Rough pump moves pressure from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 atm-</a:t>
            </a: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 0.00001 atm ~ 10 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</a:t>
            </a: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181600" y="4343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Schematic of rough pump rotor assembly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239000" y="3276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Oil in here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67818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620000" y="22098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Gas out here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7620000" y="2438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04800" y="4876800"/>
            <a:ext cx="4419600" cy="164306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Note on units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 mm Hg =1000 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</a:t>
            </a:r>
          </a:p>
          <a:p>
            <a:pPr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1 mtorr= 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1 </a:t>
            </a:r>
            <a:r>
              <a:rPr lang="en-US" b="1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-6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 atm</a:t>
            </a:r>
            <a:r>
              <a:rPr lang="en-US" b="1">
                <a:sym typeface="Symbol" pitchFamily="18" charset="2"/>
              </a:rPr>
              <a:t> =0.76 mtorr ~ 1mtorr =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1 </a:t>
            </a:r>
            <a:r>
              <a:rPr lang="en-US" b="1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8" grpId="0"/>
      <p:bldP spid="17419" grpId="0"/>
      <p:bldP spid="17420" grpId="0" animBg="1"/>
      <p:bldP spid="17421" grpId="0"/>
      <p:bldP spid="17422" grpId="0" animBg="1"/>
      <p:bldP spid="174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MS components continued: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800" b="1" smtClean="0">
                <a:solidFill>
                  <a:srgbClr val="FF3300"/>
                </a:solidFill>
              </a:rPr>
              <a:t>diffusion pumps</a:t>
            </a:r>
          </a:p>
        </p:txBody>
      </p:sp>
      <p:pic>
        <p:nvPicPr>
          <p:cNvPr id="19461" name="Picture 5" descr="diffusion_p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625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oil diffusion p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3910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7"/>
          <p:cNvSpPr>
            <a:spLocks noChangeShapeType="1"/>
          </p:cNvSpPr>
          <p:nvPr/>
        </p:nvSpPr>
        <p:spPr bwMode="auto">
          <a:xfrm flipV="1">
            <a:off x="7924800" y="26670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86600" y="2286000"/>
            <a:ext cx="1905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Out to rough pump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09600" y="5486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1000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/>
              <a:t> </a:t>
            </a:r>
            <a:r>
              <a:rPr lang="en-US" b="1">
                <a:sym typeface="Wingdings" pitchFamily="2" charset="2"/>
              </a:rPr>
              <a:t> 0.001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3657600" y="5562600"/>
            <a:ext cx="4953000" cy="106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Specially made` diffusion’ pump oil (a stable silicone, e.g. Dow-Corning 701) is heated, misted and rained down through nozzles to entrain gas from ms manifold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5181600" y="1371600"/>
            <a:ext cx="220980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From ms manifold</a:t>
            </a:r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6553200" y="2667000"/>
            <a:ext cx="228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H="1">
            <a:off x="5791200" y="25908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 flipH="1">
            <a:off x="6096000" y="1905000"/>
            <a:ext cx="0" cy="457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 flipH="1">
            <a:off x="6553200" y="1905000"/>
            <a:ext cx="0" cy="457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Freeform 16"/>
          <p:cNvSpPr>
            <a:spLocks/>
          </p:cNvSpPr>
          <p:nvPr/>
        </p:nvSpPr>
        <p:spPr bwMode="auto">
          <a:xfrm>
            <a:off x="6850063" y="4316413"/>
            <a:ext cx="344487" cy="177800"/>
          </a:xfrm>
          <a:custGeom>
            <a:avLst/>
            <a:gdLst>
              <a:gd name="T0" fmla="*/ 2147483647 w 217"/>
              <a:gd name="T1" fmla="*/ 0 h 112"/>
              <a:gd name="T2" fmla="*/ 2147483647 w 217"/>
              <a:gd name="T3" fmla="*/ 2147483647 h 112"/>
              <a:gd name="T4" fmla="*/ 2147483647 w 217"/>
              <a:gd name="T5" fmla="*/ 2147483647 h 112"/>
              <a:gd name="T6" fmla="*/ 0 60000 65536"/>
              <a:gd name="T7" fmla="*/ 0 60000 65536"/>
              <a:gd name="T8" fmla="*/ 0 60000 65536"/>
              <a:gd name="T9" fmla="*/ 0 w 217"/>
              <a:gd name="T10" fmla="*/ 0 h 112"/>
              <a:gd name="T11" fmla="*/ 217 w 217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" h="112">
                <a:moveTo>
                  <a:pt x="5" y="0"/>
                </a:moveTo>
                <a:cubicBezTo>
                  <a:pt x="19" y="61"/>
                  <a:pt x="0" y="13"/>
                  <a:pt x="39" y="51"/>
                </a:cubicBezTo>
                <a:cubicBezTo>
                  <a:pt x="102" y="112"/>
                  <a:pt x="76" y="85"/>
                  <a:pt x="217" y="85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 flipV="1">
            <a:off x="7620000" y="3657600"/>
            <a:ext cx="228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946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MS components continued: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400" smtClean="0"/>
              <a:t>alternative to diffusion </a:t>
            </a:r>
            <a:r>
              <a:rPr lang="en-US" sz="2800" smtClean="0">
                <a:solidFill>
                  <a:srgbClr val="FF3300"/>
                </a:solidFill>
              </a:rPr>
              <a:t>..</a:t>
            </a:r>
            <a:r>
              <a:rPr lang="en-US" sz="2800" b="1" smtClean="0">
                <a:solidFill>
                  <a:srgbClr val="FF3300"/>
                </a:solidFill>
              </a:rPr>
              <a:t>turbomolecular</a:t>
            </a:r>
            <a:r>
              <a:rPr lang="en-US" sz="4000" b="1" smtClean="0"/>
              <a:t> </a:t>
            </a:r>
            <a:r>
              <a:rPr lang="en-US" sz="2800" b="1" smtClean="0">
                <a:solidFill>
                  <a:srgbClr val="FF3300"/>
                </a:solidFill>
              </a:rPr>
              <a:t>pumps</a:t>
            </a:r>
          </a:p>
        </p:txBody>
      </p:sp>
      <p:pic>
        <p:nvPicPr>
          <p:cNvPr id="21510" name="Picture 6" descr="Turbomolekularpum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044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62000" y="5715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Cutaway of turbo pump</a:t>
            </a:r>
          </a:p>
        </p:txBody>
      </p:sp>
      <p:pic>
        <p:nvPicPr>
          <p:cNvPr id="18436" name="Picture 11" descr="turbo pump schematic modifi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724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105400" y="1600200"/>
            <a:ext cx="25146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From ms manifold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315200" y="2438400"/>
            <a:ext cx="1447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Louvered vanes scoop up gas and guide them out to rough pump  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419600" y="5410200"/>
            <a:ext cx="426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Turbo pumps are now the dominant choice…not greasy and no outgassing problems…but $$$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62600" y="4876800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Shaft turns at 10</a:t>
            </a:r>
            <a:r>
              <a:rPr lang="en-US" sz="1400" b="1" baseline="30000">
                <a:solidFill>
                  <a:schemeClr val="accent2"/>
                </a:solidFill>
              </a:rPr>
              <a:t>4 </a:t>
            </a:r>
            <a:r>
              <a:rPr lang="en-US" sz="1400" b="1">
                <a:solidFill>
                  <a:schemeClr val="accent2"/>
                </a:solidFill>
              </a:rPr>
              <a:t>/s</a:t>
            </a:r>
          </a:p>
          <a:p>
            <a:r>
              <a:rPr lang="en-US" sz="1400" b="1">
                <a:solidFill>
                  <a:schemeClr val="accent2"/>
                </a:solidFill>
              </a:rPr>
              <a:t>Nearly supersonic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6" grpId="0" animBg="1"/>
      <p:bldP spid="21517" grpId="0"/>
      <p:bldP spid="21518" grpId="0"/>
      <p:bldP spid="215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MS components continued</a:t>
            </a:r>
            <a:r>
              <a:rPr lang="en-US" sz="2400" smtClean="0"/>
              <a:t>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400" b="1" smtClean="0">
                <a:solidFill>
                  <a:srgbClr val="FF3300"/>
                </a:solidFill>
              </a:rPr>
              <a:t>turbomolecular Pumping speed vs pressure</a:t>
            </a:r>
          </a:p>
        </p:txBody>
      </p:sp>
      <p:pic>
        <p:nvPicPr>
          <p:cNvPr id="19458" name="Picture 5" descr="pumping speed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566737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267200" y="5715000"/>
            <a:ext cx="127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858000" y="586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1000 </a:t>
            </a:r>
            <a:r>
              <a:rPr lang="en-US" b="1">
                <a:sym typeface="Symbol" pitchFamily="18" charset="2"/>
              </a:rPr>
              <a:t>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5029200" y="1905000"/>
            <a:ext cx="0" cy="4343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5181600" y="17526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Oil diffusion  begins to lose it here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5105400" y="198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 flipV="1">
            <a:off x="26670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1676400" y="6019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Start of UHV (ultra high vacuum range: 10</a:t>
            </a:r>
            <a:r>
              <a:rPr lang="en-US" b="1" baseline="30000"/>
              <a:t>-8 </a:t>
            </a:r>
            <a:r>
              <a:rPr lang="en-US" b="1"/>
              <a:t>atm)</a:t>
            </a: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304800" y="2971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Turbos rated down to10</a:t>
            </a:r>
            <a:r>
              <a:rPr lang="en-US" b="1" baseline="30000">
                <a:solidFill>
                  <a:srgbClr val="CC0000"/>
                </a:solidFill>
              </a:rPr>
              <a:t>-6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MS components continued</a:t>
            </a:r>
            <a:r>
              <a:rPr lang="en-US" sz="2400" smtClean="0"/>
              <a:t>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400" b="1" smtClean="0">
                <a:solidFill>
                  <a:srgbClr val="FF3300"/>
                </a:solidFill>
              </a:rPr>
              <a:t>other pump types</a:t>
            </a:r>
            <a:endParaRPr lang="en-US" sz="4000" smtClean="0"/>
          </a:p>
        </p:txBody>
      </p:sp>
      <p:pic>
        <p:nvPicPr>
          <p:cNvPr id="25606" name="Picture 6" descr="cryo p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3806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Cryopump</a:t>
            </a:r>
            <a:endParaRPr lang="en-US" b="1">
              <a:sym typeface="Symbol" pitchFamily="18" charset="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25146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Fill cooling loop with refrigerant (liq. N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200400" y="2057400"/>
            <a:ext cx="2971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2743200" y="2895600"/>
            <a:ext cx="32766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895600" y="41148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To rough pump (takes out air)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029200" y="5791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Achieves ~ 0.01-0.001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 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038600" y="48006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33400" y="3429000"/>
            <a:ext cx="2514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and freeze out condensable gases on outside of loops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 animBg="1"/>
      <p:bldP spid="25610" grpId="0" animBg="1"/>
      <p:bldP spid="25611" grpId="0"/>
      <p:bldP spid="25612" grpId="0"/>
      <p:bldP spid="25613" grpId="0" animBg="1"/>
      <p:bldP spid="256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MS components continued</a:t>
            </a:r>
            <a:r>
              <a:rPr lang="en-US" sz="2400" smtClean="0"/>
              <a:t>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400" b="1" smtClean="0">
                <a:solidFill>
                  <a:srgbClr val="FF3300"/>
                </a:solidFill>
              </a:rPr>
              <a:t>other pump types (continued)</a:t>
            </a:r>
          </a:p>
        </p:txBody>
      </p:sp>
      <p:pic>
        <p:nvPicPr>
          <p:cNvPr id="31749" name="Picture 5" descr="titaniumsublimation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018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358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Titanium sublimation pump</a:t>
            </a:r>
          </a:p>
          <a:p>
            <a:r>
              <a:rPr lang="en-US" b="1" i="1">
                <a:solidFill>
                  <a:schemeClr val="accent2"/>
                </a:solidFill>
              </a:rPr>
              <a:t>(also called a getter pump) …two </a:t>
            </a:r>
            <a:r>
              <a:rPr lang="en-US" b="1" i="1">
                <a:solidFill>
                  <a:schemeClr val="hlink"/>
                </a:solidFill>
              </a:rPr>
              <a:t>basic parts</a:t>
            </a:r>
            <a:r>
              <a:rPr lang="en-US" b="1" i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" y="52578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1) Ti is sputtered from three hair pin loops of Ti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2590800" y="4495800"/>
            <a:ext cx="2819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3505200" y="2514600"/>
            <a:ext cx="2057400" cy="9906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1000" y="2895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3) Achieves 0.001 u ?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62000" y="34290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2)Reactive residual gases not pumped away by rough pump are reacted on baffle surface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791200" y="4648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A) Ti sublimation source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010400" y="3429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B) Getter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4" grpId="0" animBg="1"/>
      <p:bldP spid="31755" grpId="0" animBg="1"/>
      <p:bldP spid="31756" grpId="0"/>
      <p:bldP spid="317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1028</Words>
  <Application>Microsoft Office PowerPoint</Application>
  <PresentationFormat>On-screen Show (4:3)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Tour of the Modern Magnetic Sector Instrument</vt:lpstr>
      <vt:lpstr>Typical modern ms labs-au’ natural</vt:lpstr>
      <vt:lpstr>Tour of common major ms components:  magnets and “Conflat” UHV* Stainless steel plumbing</vt:lpstr>
      <vt:lpstr>Tour of major ms components: vacuum pumps</vt:lpstr>
      <vt:lpstr>MS components continued:  diffusion pumps</vt:lpstr>
      <vt:lpstr>MS components continued:  alternative to diffusion ..turbomolecular pumps</vt:lpstr>
      <vt:lpstr>MS components continued:  turbomolecular Pumping speed vs pressure</vt:lpstr>
      <vt:lpstr>MS components continued:  other pump types</vt:lpstr>
      <vt:lpstr>MS components continued:  other pump types (continued)</vt:lpstr>
      <vt:lpstr>MS components continued:  other pump types (continued)</vt:lpstr>
      <vt:lpstr>MS components continued:  vacuum gauges</vt:lpstr>
      <vt:lpstr>MS components continued:  vacuum gauges</vt:lpstr>
      <vt:lpstr>MS components continued: Electron impact (EI) source</vt:lpstr>
      <vt:lpstr>MS components continued: Electron impact (EI) source (cont.)</vt:lpstr>
      <vt:lpstr>MS components continued: Electron impact (EI) source (cont.)</vt:lpstr>
      <vt:lpstr>The MS Body parts game</vt:lpstr>
      <vt:lpstr>Find the source game</vt:lpstr>
      <vt:lpstr>MS parts game (cont.)</vt:lpstr>
      <vt:lpstr>MS components continued: dynode detector design</vt:lpstr>
      <vt:lpstr>Summary of bits and pieces</vt:lpstr>
      <vt:lpstr>A few more MS bits &amp; pieces: other designs and approaches</vt:lpstr>
      <vt:lpstr>A few more MS bits &amp; pieces (continued)</vt:lpstr>
      <vt:lpstr>A few more MS bits &amp; pieces (continued)</vt:lpstr>
      <vt:lpstr>A few more MS bits &amp; pieces (continued)</vt:lpstr>
      <vt:lpstr>GC-MS inlet system</vt:lpstr>
      <vt:lpstr>MS Designs compared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Mass Spectroscopy (MS)</dc:title>
  <dc:creator>Help Desk</dc:creator>
  <cp:lastModifiedBy>Fong, Jerry</cp:lastModifiedBy>
  <cp:revision>35</cp:revision>
  <dcterms:created xsi:type="dcterms:W3CDTF">2007-03-07T16:53:52Z</dcterms:created>
  <dcterms:modified xsi:type="dcterms:W3CDTF">2013-04-05T13:48:51Z</dcterms:modified>
</cp:coreProperties>
</file>