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83" autoAdjust="0"/>
  </p:normalViewPr>
  <p:slideViewPr>
    <p:cSldViewPr>
      <p:cViewPr varScale="1">
        <p:scale>
          <a:sx n="69" d="100"/>
          <a:sy n="69" d="100"/>
        </p:scale>
        <p:origin x="-63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1CC028-197E-469D-ABA3-DC32BCD41980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431EDA-A149-4D96-B94A-CE3DA18854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867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7401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A431EDA-A149-4D96-B94A-CE3DA18854FE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21365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7065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50330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235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7009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653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531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5037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4573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7447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08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4B231-D5E2-44A6-8EC7-665F864C7ABF}" type="datetimeFigureOut">
              <a:rPr lang="en-US" smtClean="0"/>
              <a:t>2/11/2013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5D8E01-9EF3-4A4C-B925-93CC97B6D94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979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2400" y="482025"/>
            <a:ext cx="7391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transducer in a standard AAS 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493818" y="111319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PMT=photomultiplier tube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52400" y="1905000"/>
            <a:ext cx="8763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reference path in a double beam flame  AAS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600200" y="2605444"/>
            <a:ext cx="6705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The same optical path as sample but not including flame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18" y="3826555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light source of an AAS ? 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52600" y="4412586"/>
            <a:ext cx="5562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HCL = Hollow Cathode Lamp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12618" y="5334000"/>
            <a:ext cx="840278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 sample `cell’ for a flame AAS ? </a:t>
            </a:r>
            <a:endParaRPr lang="en-US" sz="32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1752600" y="5918775"/>
            <a:ext cx="563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flame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9842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820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is the `Achilles heel’ of the AAS method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143000" y="1256252"/>
            <a:ext cx="571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Slotted burner/nebulizer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873" y="1902583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Name some problems with the above.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2452722"/>
            <a:ext cx="88392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Discards &gt;90% of sample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 clogging (sulfates, carbonates, phosphates)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Hard to reproduce identical atomization patterns</a:t>
            </a:r>
          </a:p>
          <a:p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95299" y="4648200"/>
            <a:ext cx="833697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are the two </a:t>
            </a:r>
            <a:r>
              <a:rPr lang="en-US" sz="3200" b="1" dirty="0" err="1" smtClean="0"/>
              <a:t>monochromator</a:t>
            </a:r>
            <a:r>
              <a:rPr lang="en-US" sz="3200" b="1" dirty="0" smtClean="0"/>
              <a:t> designs common to AAS ?</a:t>
            </a:r>
            <a:endParaRPr lang="en-US" sz="32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969818" y="5657671"/>
            <a:ext cx="76962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Ebert (single beam)</a:t>
            </a:r>
          </a:p>
          <a:p>
            <a:pPr marL="571500" indent="-571500">
              <a:buFont typeface="Arial" pitchFamily="34" charset="0"/>
              <a:buChar char="•"/>
            </a:pPr>
            <a:r>
              <a:rPr lang="en-US" sz="3600" b="1" dirty="0" smtClean="0">
                <a:solidFill>
                  <a:srgbClr val="FF0000"/>
                </a:solidFill>
              </a:rPr>
              <a:t>Czerny-Turner (double beam)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5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762000"/>
            <a:ext cx="7924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kind of light does an HCL produce ????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835727" y="1319066"/>
            <a:ext cx="5029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Discrete atomic lines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38200" y="1917696"/>
            <a:ext cx="73914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special treatment does Hg get during an AAS analysis ??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2920425"/>
            <a:ext cx="853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Must be reduced to </a:t>
            </a:r>
            <a:r>
              <a:rPr lang="en-US" sz="3200" b="1" dirty="0" err="1" smtClean="0">
                <a:solidFill>
                  <a:srgbClr val="FF0000"/>
                </a:solidFill>
              </a:rPr>
              <a:t>Hg</a:t>
            </a:r>
            <a:r>
              <a:rPr lang="en-US" sz="3200" b="1" baseline="30000" dirty="0" err="1" smtClean="0">
                <a:solidFill>
                  <a:srgbClr val="FF0000"/>
                </a:solidFill>
              </a:rPr>
              <a:t>o</a:t>
            </a:r>
            <a:r>
              <a:rPr lang="en-US" sz="3200" b="1" dirty="0" smtClean="0">
                <a:solidFill>
                  <a:srgbClr val="FF0000"/>
                </a:solidFill>
              </a:rPr>
              <a:t> and cold vaporized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81000" y="3657600"/>
            <a:ext cx="876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can be added to samples to free metals of carbonates and other precipitate-forming compounds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10491" y="5192624"/>
            <a:ext cx="67818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Releasing agents (lanthanum nitrate)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Chelates (EDTA)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885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914400"/>
            <a:ext cx="9144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What modification can be made so small, microliter sample volumes can be achieved in AAS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2400" y="2118303"/>
            <a:ext cx="8458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HGA= graphite furnace = </a:t>
            </a:r>
            <a:r>
              <a:rPr lang="en-US" sz="3200" b="1" dirty="0" err="1" smtClean="0">
                <a:solidFill>
                  <a:srgbClr val="FF0000"/>
                </a:solidFill>
              </a:rPr>
              <a:t>electrothermal</a:t>
            </a:r>
            <a:r>
              <a:rPr lang="en-US" sz="3200" b="1" dirty="0" smtClean="0">
                <a:solidFill>
                  <a:srgbClr val="FF0000"/>
                </a:solidFill>
              </a:rPr>
              <a:t> method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265863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above method requires the use of a __________________ platform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14400" y="3151073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Lvov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7145" y="3708139"/>
            <a:ext cx="8610600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sequence of events for HGA producing an atomized sample within a second is commonly called: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4729233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Dry-ash-flash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-31173" y="5293188"/>
            <a:ext cx="88253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above sequence is achieved by apply a high, 	quick burst of electrical____________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029200" y="5715000"/>
            <a:ext cx="37649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Current (10-20 A)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821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5800" y="609600"/>
            <a:ext cx="8229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HGA method is more sensitive than flame AAS but less:___________________ 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21182" y="1102043"/>
            <a:ext cx="3429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Reproducible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1903749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 stands for: _____________________ 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3657600" y="1889894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Inductively Coupled Plasma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838200" y="2819400"/>
            <a:ext cx="807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source of an ICP is the: ________________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5562600" y="262706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Plasma torch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85800" y="3505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The coupling of the </a:t>
            </a:r>
            <a:r>
              <a:rPr lang="en-US" sz="2800" b="1" dirty="0" err="1" smtClean="0"/>
              <a:t>rf</a:t>
            </a:r>
            <a:r>
              <a:rPr lang="en-US" sz="2800" b="1" dirty="0" smtClean="0"/>
              <a:t>/microwave field to a coil creates </a:t>
            </a:r>
            <a:r>
              <a:rPr lang="en-US" sz="2800" b="1" dirty="0" err="1" smtClean="0"/>
              <a:t>Ar</a:t>
            </a:r>
            <a:r>
              <a:rPr lang="en-US" sz="2800" b="1" dirty="0" smtClean="0"/>
              <a:t>+ which collide to heat the gas via ________heating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6286500" y="3874532"/>
            <a:ext cx="144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ohmic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47738" y="4724400"/>
            <a:ext cx="68961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usual sampling fluorescence from the torch is : (U pick)	</a:t>
            </a:r>
            <a:r>
              <a:rPr lang="en-US" dirty="0" smtClean="0"/>
              <a:t>  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923925" y="5801618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r</a:t>
            </a:r>
            <a:r>
              <a:rPr lang="en-US" sz="4000" b="1" dirty="0" smtClean="0"/>
              <a:t>adial </a:t>
            </a:r>
            <a:endParaRPr lang="en-US" sz="4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3168196" y="5819293"/>
            <a:ext cx="152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axial </a:t>
            </a:r>
            <a:endParaRPr lang="en-US" sz="4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062538" y="5801618"/>
            <a:ext cx="207471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circular </a:t>
            </a:r>
            <a:endParaRPr lang="en-US" sz="40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7103918" y="5819293"/>
            <a:ext cx="19638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circadian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4605860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6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3" grpId="1"/>
      <p:bldP spid="15" grpId="0"/>
      <p:bldP spid="16" grpId="0"/>
      <p:bldP spid="1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2400" y="469611"/>
            <a:ext cx="693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hottest temperature of the torch is: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913418" y="469611"/>
            <a:ext cx="2286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~</a:t>
            </a:r>
            <a:r>
              <a:rPr lang="en-US" sz="2800" b="1" dirty="0" smtClean="0">
                <a:solidFill>
                  <a:srgbClr val="FF0000"/>
                </a:solidFill>
              </a:rPr>
              <a:t>12,000 K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1055" y="1047459"/>
            <a:ext cx="78486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temperature sampling of atoms is done is typically: </a:t>
            </a:r>
            <a:r>
              <a:rPr lang="en-US" sz="3200" dirty="0" smtClean="0"/>
              <a:t>_________________ 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2590800" y="153990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6300-6500 C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6473" y="2164798"/>
            <a:ext cx="7772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Old school transducer arrangement for ICP 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41418" y="2667000"/>
            <a:ext cx="533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Rowland circle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331333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“</a:t>
            </a:r>
            <a:r>
              <a:rPr lang="en-US" sz="3200" b="1" dirty="0" smtClean="0"/>
              <a:t>New” school  transducer arrangement for ICP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142999" y="3922239"/>
            <a:ext cx="715587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2D array Charge Coupled Device (CCD) 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28600" y="4500087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What combo of grating and prism is required for ICP ?</a:t>
            </a:r>
            <a:endParaRPr lang="en-US" sz="28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81000" y="4998422"/>
            <a:ext cx="8839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 smtClean="0">
                <a:solidFill>
                  <a:srgbClr val="FF0000"/>
                </a:solidFill>
              </a:rPr>
              <a:t>Echelle</a:t>
            </a:r>
            <a:r>
              <a:rPr lang="en-US" sz="3200" b="1" dirty="0" smtClean="0">
                <a:solidFill>
                  <a:srgbClr val="FF0000"/>
                </a:solidFill>
              </a:rPr>
              <a:t> grating and dispersing prism (need to make 2D spread of wavelengths)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08500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762000"/>
            <a:ext cx="632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Name two disadvantages of AAS ?</a:t>
            </a:r>
            <a:endParaRPr lang="en-US" sz="28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00200" y="1524000"/>
            <a:ext cx="6553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Only does 1 element at a time</a:t>
            </a:r>
          </a:p>
          <a:p>
            <a:pPr marL="342900" indent="-342900">
              <a:buFont typeface="Arial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Chemical interferences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66800" y="2601218"/>
            <a:ext cx="80772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How does ICP allow you to simultaneously analyze many elements at once ??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879764" y="3678436"/>
            <a:ext cx="79248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Source plasma causes all sample elements to fluoresce and the 2D optics of ICP allows their simultaneous recording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79764" y="5162551"/>
            <a:ext cx="82642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Which method(s) still require a nebulizer ?</a:t>
            </a:r>
            <a:endParaRPr lang="en-US" sz="32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09600" y="568949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AAS</a:t>
            </a:r>
            <a:endParaRPr lang="en-US" sz="36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944091" y="5689489"/>
            <a:ext cx="30618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err="1" smtClean="0"/>
              <a:t>Electrothermal</a:t>
            </a:r>
            <a:endParaRPr lang="en-US" sz="36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6934200" y="5775035"/>
            <a:ext cx="2209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ICP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164841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8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8" presetClass="emph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4000"/>
                                  </p:iterate>
                                  <p:childTnLst>
                                    <p:set>
                                      <p:cBhvr override="childStyl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7" grpId="1"/>
      <p:bldP spid="8" grpId="0"/>
      <p:bldP spid="9" grpId="0"/>
      <p:bldP spid="9" grpId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450</Words>
  <Application>Microsoft Office PowerPoint</Application>
  <PresentationFormat>On-screen Show (4:3)</PresentationFormat>
  <Paragraphs>66</Paragraphs>
  <Slides>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7</cp:revision>
  <dcterms:created xsi:type="dcterms:W3CDTF">2013-02-11T20:36:59Z</dcterms:created>
  <dcterms:modified xsi:type="dcterms:W3CDTF">2013-02-11T21:33:01Z</dcterms:modified>
</cp:coreProperties>
</file>