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9" r:id="rId4"/>
    <p:sldId id="257" r:id="rId5"/>
    <p:sldId id="260" r:id="rId6"/>
    <p:sldId id="261" r:id="rId7"/>
    <p:sldId id="258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3D2BA0-49E7-4025-AA3A-EC547EC544A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5EA8F77-35DF-49F1-99B6-CAF50C073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7391400" cy="41629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28600"/>
            <a:ext cx="2895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Single piston HPLC pump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$3000-6000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724400"/>
            <a:ext cx="464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Must achieve maximum of 60-120 </a:t>
            </a:r>
            <a:r>
              <a:rPr lang="en-US" sz="2800" dirty="0" err="1"/>
              <a:t>M</a:t>
            </a:r>
            <a:r>
              <a:rPr lang="en-US" sz="2800" dirty="0" err="1" smtClean="0"/>
              <a:t>Pa</a:t>
            </a:r>
            <a:r>
              <a:rPr lang="en-US" sz="2800" dirty="0" smtClean="0"/>
              <a:t> pressures without leaking or seal failure  (600-1200 </a:t>
            </a:r>
            <a:r>
              <a:rPr lang="en-US" sz="2800" dirty="0" err="1" smtClean="0"/>
              <a:t>atm</a:t>
            </a:r>
            <a:r>
              <a:rPr lang="en-US" sz="2800" dirty="0" smtClean="0"/>
              <a:t>=9000-18,000 psi)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38200" y="1371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5029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Push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(upper seal opens and mobile phase pushed into column; bottom seal closes)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057400"/>
            <a:ext cx="5486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Pull, </a:t>
            </a:r>
          </a:p>
          <a:p>
            <a:r>
              <a:rPr lang="en-US" dirty="0" smtClean="0"/>
              <a:t>upper seal closes so that fluid starts to slow down in column; bottom seal opens and re-fills piston with more fluid</a:t>
            </a:r>
            <a:endParaRPr lang="en-US" dirty="0"/>
          </a:p>
        </p:txBody>
      </p:sp>
      <p:pic>
        <p:nvPicPr>
          <p:cNvPr id="5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76600"/>
            <a:ext cx="5562600" cy="31329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38894" y="16375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2209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627052" cy="26258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609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Pulse damper for 1 piston HPLC system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733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Smooths</a:t>
            </a:r>
            <a:r>
              <a:rPr lang="en-US" sz="3200" dirty="0" smtClean="0"/>
              <a:t> out sinusoidal pulsing of 1 piston motion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1066800" y="4419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14400" y="5791200"/>
            <a:ext cx="6942746" cy="70503"/>
          </a:xfrm>
          <a:custGeom>
            <a:avLst/>
            <a:gdLst>
              <a:gd name="connsiteX0" fmla="*/ 0 w 6390830"/>
              <a:gd name="connsiteY0" fmla="*/ 56972 h 219342"/>
              <a:gd name="connsiteX1" fmla="*/ 470019 w 6390830"/>
              <a:gd name="connsiteY1" fmla="*/ 14243 h 219342"/>
              <a:gd name="connsiteX2" fmla="*/ 1264777 w 6390830"/>
              <a:gd name="connsiteY2" fmla="*/ 142430 h 219342"/>
              <a:gd name="connsiteX3" fmla="*/ 1948441 w 6390830"/>
              <a:gd name="connsiteY3" fmla="*/ 99701 h 219342"/>
              <a:gd name="connsiteX4" fmla="*/ 2931207 w 6390830"/>
              <a:gd name="connsiteY4" fmla="*/ 168067 h 219342"/>
              <a:gd name="connsiteX5" fmla="*/ 3580688 w 6390830"/>
              <a:gd name="connsiteY5" fmla="*/ 168067 h 219342"/>
              <a:gd name="connsiteX6" fmla="*/ 4529271 w 6390830"/>
              <a:gd name="connsiteY6" fmla="*/ 202250 h 219342"/>
              <a:gd name="connsiteX7" fmla="*/ 5212934 w 6390830"/>
              <a:gd name="connsiteY7" fmla="*/ 185159 h 219342"/>
              <a:gd name="connsiteX8" fmla="*/ 6221338 w 6390830"/>
              <a:gd name="connsiteY8" fmla="*/ 202250 h 219342"/>
              <a:gd name="connsiteX9" fmla="*/ 6229884 w 6390830"/>
              <a:gd name="connsiteY9" fmla="*/ 219342 h 21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0830" h="219342">
                <a:moveTo>
                  <a:pt x="0" y="56972"/>
                </a:moveTo>
                <a:cubicBezTo>
                  <a:pt x="129611" y="28486"/>
                  <a:pt x="259223" y="0"/>
                  <a:pt x="470019" y="14243"/>
                </a:cubicBezTo>
                <a:cubicBezTo>
                  <a:pt x="680815" y="28486"/>
                  <a:pt x="1018373" y="128187"/>
                  <a:pt x="1264777" y="142430"/>
                </a:cubicBezTo>
                <a:cubicBezTo>
                  <a:pt x="1511181" y="156673"/>
                  <a:pt x="1670703" y="95428"/>
                  <a:pt x="1948441" y="99701"/>
                </a:cubicBezTo>
                <a:cubicBezTo>
                  <a:pt x="2226179" y="103974"/>
                  <a:pt x="2659166" y="156673"/>
                  <a:pt x="2931207" y="168067"/>
                </a:cubicBezTo>
                <a:cubicBezTo>
                  <a:pt x="3203248" y="179461"/>
                  <a:pt x="3314344" y="162370"/>
                  <a:pt x="3580688" y="168067"/>
                </a:cubicBezTo>
                <a:cubicBezTo>
                  <a:pt x="3847032" y="173764"/>
                  <a:pt x="4257230" y="199401"/>
                  <a:pt x="4529271" y="202250"/>
                </a:cubicBezTo>
                <a:cubicBezTo>
                  <a:pt x="4801312" y="205099"/>
                  <a:pt x="4930923" y="185159"/>
                  <a:pt x="5212934" y="185159"/>
                </a:cubicBezTo>
                <a:cubicBezTo>
                  <a:pt x="5494945" y="185159"/>
                  <a:pt x="6051846" y="196553"/>
                  <a:pt x="6221338" y="202250"/>
                </a:cubicBezTo>
                <a:cubicBezTo>
                  <a:pt x="6390830" y="207947"/>
                  <a:pt x="6310357" y="213644"/>
                  <a:pt x="6229884" y="21934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DAMPER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541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DAMPER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8894" y="46093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181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4191000" cy="5507307"/>
          </a:xfrm>
          <a:prstGeom prst="rect">
            <a:avLst/>
          </a:prstGeom>
          <a:noFill/>
        </p:spPr>
      </p:pic>
      <p:pic>
        <p:nvPicPr>
          <p:cNvPr id="5" name="Picture 4" descr="valve_an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1371600"/>
            <a:ext cx="3314700" cy="29335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2800" y="152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Injector Port ($750-1750)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743200" y="4191000"/>
            <a:ext cx="1295400" cy="152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05200" y="46482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Teflon gasket allows arm to turn …can be torn with poor injection technique and create port leaks. </a:t>
            </a:r>
          </a:p>
          <a:p>
            <a:r>
              <a:rPr lang="en-US" dirty="0" smtClean="0"/>
              <a:t>(Why blunt micro syringe is mandatory)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cnwtech.eu/HPLC-CN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76400"/>
            <a:ext cx="9144000" cy="653142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590800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Analytical HPLC columns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4.6 mm x 250 mm , C-18,    5 u ,   300 Ǻ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962400"/>
            <a:ext cx="1676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ID x Length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038600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chain length bonded to silica packing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819400"/>
            <a:ext cx="1295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Packing size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2819400"/>
            <a:ext cx="1371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Porosity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4762500" y="38481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43000" y="48006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4400" dirty="0" smtClean="0"/>
              <a:t>$500-$2500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62000"/>
            <a:ext cx="2072607" cy="16097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23622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Guard Column</a:t>
            </a:r>
          </a:p>
          <a:p>
            <a:r>
              <a:rPr lang="en-US" sz="3600" dirty="0" smtClean="0"/>
              <a:t>(2.5 cm ~ 1 inch); usually C-18, </a:t>
            </a:r>
            <a:r>
              <a:rPr lang="en-US" sz="3600" dirty="0"/>
              <a:t>5</a:t>
            </a:r>
            <a:r>
              <a:rPr lang="en-US" sz="3600" dirty="0" smtClean="0"/>
              <a:t>u, 300 A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33400" y="45720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Guard column= protective, packed column that filters unwanted components out to protect actual column from degrading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~ $150-250/5 pack = $30-50 each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7772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Isocratic</a:t>
            </a:r>
            <a:r>
              <a:rPr lang="en-US" b="1" dirty="0" smtClean="0"/>
              <a:t>= constant composition of mobile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Isobaric</a:t>
            </a:r>
            <a:r>
              <a:rPr lang="en-US" b="1" dirty="0" smtClean="0"/>
              <a:t>= constant pressure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Reverse phase column=&gt; </a:t>
            </a:r>
            <a:r>
              <a:rPr lang="en-US" b="1" dirty="0" smtClean="0"/>
              <a:t>polar mobile phase eluting non-polar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  </a:t>
            </a:r>
            <a:r>
              <a:rPr lang="en-US" b="1" dirty="0" err="1" smtClean="0"/>
              <a:t>methanol:water</a:t>
            </a:r>
            <a:r>
              <a:rPr lang="en-US" b="1" dirty="0" smtClean="0"/>
              <a:t>  separating  toluene/benzene mix in methanol); a reverse phase column has a non-polar stationary phase.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Normal phase column=&gt; </a:t>
            </a:r>
            <a:r>
              <a:rPr lang="en-US" b="1" dirty="0" smtClean="0"/>
              <a:t>non-polar mobile phase eluting 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(example: octane/cyclohexane separating </a:t>
            </a:r>
            <a:r>
              <a:rPr lang="en-US" b="1" dirty="0" err="1" smtClean="0"/>
              <a:t>hexanol</a:t>
            </a:r>
            <a:r>
              <a:rPr lang="en-US" b="1" dirty="0" smtClean="0"/>
              <a:t>/methyl ethyl ketone mix in hexane) ; a normal phase column has a polar stationary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Size Exclusion LC- </a:t>
            </a:r>
            <a:r>
              <a:rPr lang="en-US" b="1" dirty="0" smtClean="0"/>
              <a:t>a method to separate based on molecular size (shape)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Ion LC-</a:t>
            </a:r>
            <a:r>
              <a:rPr lang="en-US" b="1" dirty="0" smtClean="0"/>
              <a:t>uses ion exchange columns which `retain’ + or – ions for a time (by swapping stationary phase ions on column); usually aqueous systems 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33400"/>
            <a:ext cx="7391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Some HPLC = High Performance (Pressure) Liquid Chromatography terms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323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cp:lastPrinted>2013-03-11T19:07:20Z</cp:lastPrinted>
  <dcterms:created xsi:type="dcterms:W3CDTF">2011-03-26T02:06:14Z</dcterms:created>
  <dcterms:modified xsi:type="dcterms:W3CDTF">2013-03-11T19:08:33Z</dcterms:modified>
</cp:coreProperties>
</file>