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2.jpg" ContentType="image/gif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88" r:id="rId2"/>
    <p:sldId id="299" r:id="rId3"/>
    <p:sldId id="298" r:id="rId4"/>
    <p:sldId id="297" r:id="rId5"/>
    <p:sldId id="296" r:id="rId6"/>
    <p:sldId id="294" r:id="rId7"/>
    <p:sldId id="293" r:id="rId8"/>
    <p:sldId id="295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64" r:id="rId17"/>
    <p:sldId id="262" r:id="rId18"/>
    <p:sldId id="263" r:id="rId19"/>
    <p:sldId id="280" r:id="rId20"/>
    <p:sldId id="266" r:id="rId21"/>
    <p:sldId id="267" r:id="rId22"/>
    <p:sldId id="268" r:id="rId23"/>
    <p:sldId id="269" r:id="rId24"/>
    <p:sldId id="279" r:id="rId25"/>
    <p:sldId id="292" r:id="rId26"/>
    <p:sldId id="310" r:id="rId27"/>
    <p:sldId id="301" r:id="rId28"/>
    <p:sldId id="270" r:id="rId29"/>
    <p:sldId id="289" r:id="rId30"/>
    <p:sldId id="290" r:id="rId31"/>
    <p:sldId id="282" r:id="rId32"/>
    <p:sldId id="283" r:id="rId33"/>
    <p:sldId id="284" r:id="rId34"/>
    <p:sldId id="313" r:id="rId35"/>
    <p:sldId id="291" r:id="rId36"/>
    <p:sldId id="312" r:id="rId37"/>
    <p:sldId id="271" r:id="rId38"/>
    <p:sldId id="307" r:id="rId39"/>
    <p:sldId id="311" r:id="rId40"/>
    <p:sldId id="309" r:id="rId41"/>
    <p:sldId id="302" r:id="rId42"/>
    <p:sldId id="303" r:id="rId43"/>
    <p:sldId id="304" r:id="rId44"/>
    <p:sldId id="305" r:id="rId45"/>
    <p:sldId id="306" r:id="rId46"/>
    <p:sldId id="286" r:id="rId47"/>
    <p:sldId id="287" r:id="rId48"/>
    <p:sldId id="314" r:id="rId49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C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55" autoAdjust="0"/>
  </p:normalViewPr>
  <p:slideViewPr>
    <p:cSldViewPr>
      <p:cViewPr varScale="1">
        <p:scale>
          <a:sx n="66" d="100"/>
          <a:sy n="66" d="100"/>
        </p:scale>
        <p:origin x="16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9788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F80EB80-DE53-45EE-9FDC-774DF26967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517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0EB80-DE53-45EE-9FDC-774DF269670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03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0EB80-DE53-45EE-9FDC-774DF269670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42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764428-1EDE-43BD-8C49-2C6B489EECDD}" type="slidenum">
              <a:rPr lang="en-US"/>
              <a:pPr/>
              <a:t>9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0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0EB80-DE53-45EE-9FDC-774DF269670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50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0EB80-DE53-45EE-9FDC-774DF269670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79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0EB80-DE53-45EE-9FDC-774DF269670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84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87575-F4A3-479E-9EE1-33D371671E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45FEBF-EDD6-4505-A3B3-2CB832E8ED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14477-ED60-435D-B0C1-E4B7CE3054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57958-6817-4DEA-98CB-6C3029E7F3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3EC387-AB50-485A-AE69-AA75E334AE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610BC0-5D54-4687-85CA-B03E8295B7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29510-1EDF-4457-8830-E9674CD2BD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CAAA6-6569-4025-A834-601DE3C6D6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97872A-17B4-4B7D-9DD3-1800001DE1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CA829-0081-45C9-8B99-55EDE2852D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5BE69-2CDB-4661-ACFD-6C174482B6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4B2970C-2ECF-4175-B41F-FD4F1C8D726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at and microsc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1156"/>
            <a:ext cx="5943600" cy="579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0"/>
            <a:ext cx="906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 BRIEF SURVEY OF OPTICAL MICROSCOPY: PRINCIPLES AND LIMITATIONS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4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229600" cy="1143000"/>
          </a:xfrm>
        </p:spPr>
        <p:txBody>
          <a:bodyPr/>
          <a:lstStyle/>
          <a:p>
            <a:r>
              <a:rPr lang="en-US" dirty="0"/>
              <a:t>Typical values of n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52400" y="1447800"/>
            <a:ext cx="914400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/>
              <a:t>									</a:t>
            </a:r>
            <a:endParaRPr lang="en-US" b="1" u="sng" dirty="0"/>
          </a:p>
          <a:p>
            <a:r>
              <a:rPr lang="en-US" sz="2400" b="1" u="sng" dirty="0" smtClean="0"/>
              <a:t>Material</a:t>
            </a:r>
            <a:r>
              <a:rPr lang="en-US" sz="2400" b="1" u="sng" dirty="0"/>
              <a:t>	</a:t>
            </a:r>
            <a:r>
              <a:rPr lang="en-US" sz="2400" b="1" u="sng" dirty="0" smtClean="0">
                <a:solidFill>
                  <a:srgbClr val="FF0000"/>
                </a:solidFill>
              </a:rPr>
              <a:t>n=refractive </a:t>
            </a:r>
            <a:r>
              <a:rPr lang="en-US" sz="2400" b="1" u="sng" dirty="0">
                <a:solidFill>
                  <a:srgbClr val="FF0000"/>
                </a:solidFill>
              </a:rPr>
              <a:t>index at 25 </a:t>
            </a:r>
            <a:r>
              <a:rPr lang="en-US" sz="2400" b="1" u="sng" baseline="30000" dirty="0" err="1">
                <a:solidFill>
                  <a:srgbClr val="FF0000"/>
                </a:solidFill>
              </a:rPr>
              <a:t>o</a:t>
            </a:r>
            <a:r>
              <a:rPr lang="en-US" sz="2400" b="1" u="sng" dirty="0" err="1">
                <a:solidFill>
                  <a:srgbClr val="FF0000"/>
                </a:solidFill>
              </a:rPr>
              <a:t>C</a:t>
            </a:r>
            <a:r>
              <a:rPr lang="en-US" sz="2400" b="1" u="sng" dirty="0"/>
              <a:t>        density (g/cm</a:t>
            </a:r>
            <a:r>
              <a:rPr lang="en-US" sz="2400" b="1" u="sng" baseline="30000" dirty="0"/>
              <a:t>3</a:t>
            </a:r>
            <a:r>
              <a:rPr lang="en-US" sz="2400" dirty="0" smtClean="0"/>
              <a:t>)</a:t>
            </a:r>
            <a:endParaRPr lang="en-US" sz="2400" dirty="0"/>
          </a:p>
          <a:p>
            <a:r>
              <a:rPr lang="en-US" sz="2400" b="1" dirty="0"/>
              <a:t>vacuum		</a:t>
            </a:r>
            <a:r>
              <a:rPr lang="en-US" sz="2400" b="1" dirty="0">
                <a:solidFill>
                  <a:srgbClr val="FF0000"/>
                </a:solidFill>
              </a:rPr>
              <a:t>1.0000</a:t>
            </a:r>
            <a:r>
              <a:rPr lang="en-US" sz="2400" b="1" dirty="0"/>
              <a:t>			0.0000	</a:t>
            </a:r>
          </a:p>
          <a:p>
            <a:r>
              <a:rPr lang="en-US" sz="2400" b="1" dirty="0" smtClean="0"/>
              <a:t>Air	</a:t>
            </a:r>
            <a:r>
              <a:rPr lang="en-US" sz="2400" b="1" dirty="0"/>
              <a:t>		</a:t>
            </a:r>
            <a:r>
              <a:rPr lang="en-US" sz="2400" b="1" dirty="0" smtClean="0">
                <a:solidFill>
                  <a:srgbClr val="FF0000"/>
                </a:solidFill>
              </a:rPr>
              <a:t>1.0003</a:t>
            </a:r>
            <a:r>
              <a:rPr lang="en-US" sz="2400" b="1" dirty="0"/>
              <a:t>			</a:t>
            </a:r>
            <a:r>
              <a:rPr lang="en-US" sz="2400" b="1" dirty="0" smtClean="0"/>
              <a:t>0.0013</a:t>
            </a:r>
            <a:r>
              <a:rPr lang="en-US" sz="2400" b="1" dirty="0"/>
              <a:t>	</a:t>
            </a:r>
            <a:r>
              <a:rPr lang="en-US" sz="2400" b="1" dirty="0" smtClean="0"/>
              <a:t>    </a:t>
            </a:r>
            <a:endParaRPr lang="en-US" sz="2400" b="1" dirty="0"/>
          </a:p>
          <a:p>
            <a:r>
              <a:rPr lang="en-US" sz="2400" b="1" dirty="0"/>
              <a:t>distilled water	</a:t>
            </a:r>
            <a:r>
              <a:rPr lang="en-US" sz="2400" b="1" dirty="0">
                <a:solidFill>
                  <a:srgbClr val="FF0000"/>
                </a:solidFill>
              </a:rPr>
              <a:t>1.3330	</a:t>
            </a:r>
            <a:r>
              <a:rPr lang="en-US" sz="2400" b="1" dirty="0"/>
              <a:t>		0.9997</a:t>
            </a:r>
          </a:p>
          <a:p>
            <a:r>
              <a:rPr lang="en-US" sz="2400" b="1" dirty="0"/>
              <a:t>window glass	</a:t>
            </a:r>
            <a:r>
              <a:rPr lang="en-US" sz="2400" b="1" dirty="0">
                <a:solidFill>
                  <a:srgbClr val="FF0000"/>
                </a:solidFill>
              </a:rPr>
              <a:t>1.510</a:t>
            </a:r>
            <a:r>
              <a:rPr lang="en-US" sz="2400" b="1" dirty="0"/>
              <a:t>				2.5		</a:t>
            </a:r>
          </a:p>
          <a:p>
            <a:r>
              <a:rPr lang="en-US" sz="2400" b="1" dirty="0"/>
              <a:t>lead glass	</a:t>
            </a:r>
            <a:r>
              <a:rPr lang="en-US" sz="2400" b="1" dirty="0" smtClean="0"/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1.615</a:t>
            </a:r>
            <a:r>
              <a:rPr lang="en-US" sz="2400" b="1" dirty="0"/>
              <a:t>			</a:t>
            </a:r>
            <a:r>
              <a:rPr lang="en-US" sz="2400" b="1" dirty="0" smtClean="0"/>
              <a:t>	2.9</a:t>
            </a:r>
            <a:r>
              <a:rPr lang="en-US" sz="2400" b="1" dirty="0"/>
              <a:t>	</a:t>
            </a:r>
            <a:endParaRPr lang="en-US" sz="2400" dirty="0"/>
          </a:p>
          <a:p>
            <a:r>
              <a:rPr lang="en-US" sz="2400" b="1" dirty="0" err="1"/>
              <a:t>HgS</a:t>
            </a:r>
            <a:r>
              <a:rPr lang="en-US" sz="2400" b="1" dirty="0"/>
              <a:t> (cinnabar)</a:t>
            </a:r>
            <a:r>
              <a:rPr lang="en-US" sz="2400" dirty="0"/>
              <a:t>	</a:t>
            </a:r>
            <a:r>
              <a:rPr lang="en-US" sz="2400" b="1" dirty="0">
                <a:solidFill>
                  <a:srgbClr val="FF0000"/>
                </a:solidFill>
              </a:rPr>
              <a:t>2.814</a:t>
            </a:r>
            <a:r>
              <a:rPr lang="en-US" sz="2400" dirty="0"/>
              <a:t> (</a:t>
            </a:r>
            <a:r>
              <a:rPr lang="en-US" sz="2400" dirty="0">
                <a:sym typeface="Symbol" pitchFamily="18" charset="2"/>
              </a:rPr>
              <a:t> axis</a:t>
            </a:r>
            <a:r>
              <a:rPr lang="en-US" sz="2400" dirty="0" smtClean="0">
                <a:sym typeface="Symbol" pitchFamily="18" charset="2"/>
              </a:rPr>
              <a:t>)</a:t>
            </a:r>
            <a:r>
              <a:rPr lang="en-US" sz="2400" dirty="0">
                <a:sym typeface="Symbol" pitchFamily="18" charset="2"/>
              </a:rPr>
              <a:t>		</a:t>
            </a:r>
            <a:r>
              <a:rPr lang="en-US" sz="2400" b="1" dirty="0">
                <a:sym typeface="Symbol" pitchFamily="18" charset="2"/>
              </a:rPr>
              <a:t>8.17</a:t>
            </a:r>
          </a:p>
          <a:p>
            <a:r>
              <a:rPr lang="en-US" sz="2400" b="1" dirty="0" err="1">
                <a:sym typeface="Symbol" pitchFamily="18" charset="2"/>
              </a:rPr>
              <a:t>PbS</a:t>
            </a:r>
            <a:r>
              <a:rPr lang="en-US" sz="2400" b="1" dirty="0">
                <a:sym typeface="Symbol" pitchFamily="18" charset="2"/>
              </a:rPr>
              <a:t> (galena)	</a:t>
            </a:r>
            <a:r>
              <a:rPr lang="en-US" sz="2400" b="1" dirty="0">
                <a:solidFill>
                  <a:srgbClr val="FF0000"/>
                </a:solidFill>
                <a:sym typeface="Symbol" pitchFamily="18" charset="2"/>
              </a:rPr>
              <a:t>3.91</a:t>
            </a:r>
            <a:r>
              <a:rPr lang="en-US" sz="2400" b="1" dirty="0">
                <a:sym typeface="Symbol" pitchFamily="18" charset="2"/>
              </a:rPr>
              <a:t> (</a:t>
            </a:r>
            <a:r>
              <a:rPr lang="en-US" sz="2400" dirty="0">
                <a:sym typeface="Symbol" pitchFamily="18" charset="2"/>
              </a:rPr>
              <a:t> axis )			</a:t>
            </a:r>
            <a:r>
              <a:rPr lang="en-US" sz="2400" b="1" dirty="0">
                <a:sym typeface="Symbol" pitchFamily="18" charset="2"/>
              </a:rPr>
              <a:t>7.60</a:t>
            </a:r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1735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447800" y="2590800"/>
            <a:ext cx="6477000" cy="167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4495800" y="914400"/>
            <a:ext cx="0" cy="4953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4495800" y="1219200"/>
            <a:ext cx="13716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4114800" y="2590800"/>
            <a:ext cx="381000" cy="1676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flipH="1">
            <a:off x="4114800" y="1752600"/>
            <a:ext cx="0" cy="403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2971800" y="4267200"/>
            <a:ext cx="114300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4876800" y="1066800"/>
            <a:ext cx="60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A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4267200" y="3581400"/>
            <a:ext cx="304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084" name="Freeform 12"/>
          <p:cNvSpPr>
            <a:spLocks/>
          </p:cNvSpPr>
          <p:nvPr/>
        </p:nvSpPr>
        <p:spPr bwMode="auto">
          <a:xfrm>
            <a:off x="4495800" y="1460500"/>
            <a:ext cx="609600" cy="444500"/>
          </a:xfrm>
          <a:custGeom>
            <a:avLst/>
            <a:gdLst>
              <a:gd name="T0" fmla="*/ 0 w 384"/>
              <a:gd name="T1" fmla="*/ 40 h 280"/>
              <a:gd name="T2" fmla="*/ 192 w 384"/>
              <a:gd name="T3" fmla="*/ 40 h 280"/>
              <a:gd name="T4" fmla="*/ 384 w 384"/>
              <a:gd name="T5" fmla="*/ 28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4" h="280">
                <a:moveTo>
                  <a:pt x="0" y="40"/>
                </a:moveTo>
                <a:cubicBezTo>
                  <a:pt x="64" y="20"/>
                  <a:pt x="128" y="0"/>
                  <a:pt x="192" y="40"/>
                </a:cubicBezTo>
                <a:cubicBezTo>
                  <a:pt x="256" y="80"/>
                  <a:pt x="352" y="240"/>
                  <a:pt x="384" y="28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5" name="Freeform 13"/>
          <p:cNvSpPr>
            <a:spLocks/>
          </p:cNvSpPr>
          <p:nvPr/>
        </p:nvSpPr>
        <p:spPr bwMode="auto">
          <a:xfrm>
            <a:off x="4191000" y="3962400"/>
            <a:ext cx="304800" cy="165100"/>
          </a:xfrm>
          <a:custGeom>
            <a:avLst/>
            <a:gdLst>
              <a:gd name="T0" fmla="*/ 0 w 192"/>
              <a:gd name="T1" fmla="*/ 0 h 104"/>
              <a:gd name="T2" fmla="*/ 48 w 192"/>
              <a:gd name="T3" fmla="*/ 96 h 104"/>
              <a:gd name="T4" fmla="*/ 192 w 192"/>
              <a:gd name="T5" fmla="*/ 48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104">
                <a:moveTo>
                  <a:pt x="0" y="0"/>
                </a:moveTo>
                <a:cubicBezTo>
                  <a:pt x="8" y="44"/>
                  <a:pt x="16" y="88"/>
                  <a:pt x="48" y="96"/>
                </a:cubicBezTo>
                <a:cubicBezTo>
                  <a:pt x="80" y="104"/>
                  <a:pt x="168" y="56"/>
                  <a:pt x="192" y="48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505200" y="525780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A</a:t>
            </a:r>
          </a:p>
        </p:txBody>
      </p:sp>
      <p:sp>
        <p:nvSpPr>
          <p:cNvPr id="3087" name="Freeform 15"/>
          <p:cNvSpPr>
            <a:spLocks/>
          </p:cNvSpPr>
          <p:nvPr/>
        </p:nvSpPr>
        <p:spPr bwMode="auto">
          <a:xfrm>
            <a:off x="3581400" y="5029200"/>
            <a:ext cx="533400" cy="228600"/>
          </a:xfrm>
          <a:custGeom>
            <a:avLst/>
            <a:gdLst>
              <a:gd name="T0" fmla="*/ 0 w 336"/>
              <a:gd name="T1" fmla="*/ 0 h 144"/>
              <a:gd name="T2" fmla="*/ 48 w 336"/>
              <a:gd name="T3" fmla="*/ 96 h 144"/>
              <a:gd name="T4" fmla="*/ 96 w 336"/>
              <a:gd name="T5" fmla="*/ 144 h 144"/>
              <a:gd name="T6" fmla="*/ 336 w 336"/>
              <a:gd name="T7" fmla="*/ 9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" h="144">
                <a:moveTo>
                  <a:pt x="0" y="0"/>
                </a:moveTo>
                <a:cubicBezTo>
                  <a:pt x="16" y="36"/>
                  <a:pt x="32" y="72"/>
                  <a:pt x="48" y="96"/>
                </a:cubicBezTo>
                <a:cubicBezTo>
                  <a:pt x="64" y="120"/>
                  <a:pt x="48" y="144"/>
                  <a:pt x="96" y="144"/>
                </a:cubicBezTo>
                <a:cubicBezTo>
                  <a:pt x="144" y="144"/>
                  <a:pt x="296" y="104"/>
                  <a:pt x="336" y="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533400" y="381000"/>
            <a:ext cx="6096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Acutely impinging light and </a:t>
            </a:r>
            <a:r>
              <a:rPr lang="en-US" sz="2400" b="1">
                <a:solidFill>
                  <a:srgbClr val="FF33CC"/>
                </a:solidFill>
              </a:rPr>
              <a:t>Snell’s Law</a:t>
            </a: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4800600" y="4648200"/>
            <a:ext cx="4343400" cy="40011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Quantitative behavior: </a:t>
            </a:r>
            <a:r>
              <a:rPr lang="en-US" sz="2000" b="1" dirty="0">
                <a:solidFill>
                  <a:srgbClr val="FF33CC"/>
                </a:solidFill>
              </a:rPr>
              <a:t>Snell’s law</a:t>
            </a:r>
            <a:r>
              <a:rPr lang="en-US" sz="2000" b="1" dirty="0"/>
              <a:t> </a:t>
            </a: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6324600" y="1828800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/>
              <a:t>n</a:t>
            </a:r>
            <a:r>
              <a:rPr lang="en-US" sz="2800" b="1" baseline="-25000" dirty="0" err="1"/>
              <a:t>a</a:t>
            </a:r>
            <a:endParaRPr lang="en-US" sz="2800" b="1" dirty="0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6324600" y="3276600"/>
            <a:ext cx="60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</a:rPr>
              <a:t>n</a:t>
            </a:r>
            <a:r>
              <a:rPr lang="en-US" sz="2800" b="1" baseline="-25000" dirty="0" err="1">
                <a:solidFill>
                  <a:srgbClr val="FF0000"/>
                </a:solidFill>
              </a:rPr>
              <a:t>b</a:t>
            </a:r>
            <a:r>
              <a:rPr lang="en-US" sz="2800" b="1" baseline="-25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1447800" y="1905000"/>
            <a:ext cx="2514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Air or vacuum</a:t>
            </a: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1600200" y="3276600"/>
            <a:ext cx="2057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Glass, water….</a:t>
            </a: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152400" y="5029200"/>
            <a:ext cx="32766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Light bends towards perpendicular in moving from lower to higher refraction medium</a:t>
            </a:r>
          </a:p>
          <a:p>
            <a:pPr>
              <a:spcBef>
                <a:spcPct val="50000"/>
              </a:spcBef>
            </a:pPr>
            <a:r>
              <a:rPr lang="en-US" sz="2000" b="1" dirty="0"/>
              <a:t>(and vice versa) </a:t>
            </a: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0" y="4572000"/>
            <a:ext cx="3352800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Qualitative behavior</a:t>
            </a: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4953000" y="5410200"/>
            <a:ext cx="35814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sin </a:t>
            </a:r>
            <a:r>
              <a:rPr lang="en-US" sz="2800" b="1" dirty="0"/>
              <a:t>A</a:t>
            </a:r>
            <a:r>
              <a:rPr lang="en-US" sz="2800" dirty="0"/>
              <a:t>/sin </a:t>
            </a:r>
            <a:r>
              <a:rPr lang="en-US" sz="2800" b="1" dirty="0">
                <a:solidFill>
                  <a:srgbClr val="FF0000"/>
                </a:solidFill>
              </a:rPr>
              <a:t>B</a:t>
            </a:r>
            <a:r>
              <a:rPr lang="en-US" sz="2800" dirty="0"/>
              <a:t>= </a:t>
            </a:r>
            <a:r>
              <a:rPr lang="en-US" sz="2800" b="1" dirty="0" err="1">
                <a:solidFill>
                  <a:srgbClr val="FF0000"/>
                </a:solidFill>
              </a:rPr>
              <a:t>n</a:t>
            </a:r>
            <a:r>
              <a:rPr lang="en-US" sz="2800" b="1" baseline="-25000" dirty="0" err="1">
                <a:solidFill>
                  <a:srgbClr val="FF0000"/>
                </a:solidFill>
              </a:rPr>
              <a:t>b</a:t>
            </a:r>
            <a:r>
              <a:rPr lang="en-US" sz="2800" dirty="0"/>
              <a:t>/ </a:t>
            </a:r>
            <a:r>
              <a:rPr lang="en-US" sz="2800" b="1" dirty="0" err="1"/>
              <a:t>n</a:t>
            </a:r>
            <a:r>
              <a:rPr lang="en-US" sz="2800" b="1" baseline="-25000" dirty="0" err="1"/>
              <a:t>a</a:t>
            </a:r>
            <a:endParaRPr lang="en-US" sz="2800" b="1" baseline="-25000" dirty="0"/>
          </a:p>
          <a:p>
            <a:pPr>
              <a:spcBef>
                <a:spcPct val="50000"/>
              </a:spcBef>
            </a:pPr>
            <a:endParaRPr lang="en-US" sz="2800" dirty="0"/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533400" y="1066800"/>
            <a:ext cx="3276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Plano-</a:t>
            </a:r>
            <a:r>
              <a:rPr lang="en-US" sz="2400" b="1" dirty="0" err="1"/>
              <a:t>plano</a:t>
            </a:r>
            <a:r>
              <a:rPr lang="en-US" sz="2400" b="1" dirty="0"/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4748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3078" grpId="0" animBg="1"/>
      <p:bldP spid="3079" grpId="0" animBg="1"/>
      <p:bldP spid="3079" grpId="1" animBg="1"/>
      <p:bldP spid="3079" grpId="2" animBg="1"/>
      <p:bldP spid="3080" grpId="0" animBg="1"/>
      <p:bldP spid="3081" grpId="0" animBg="1"/>
      <p:bldP spid="3082" grpId="0"/>
      <p:bldP spid="3083" grpId="0"/>
      <p:bldP spid="3083" grpId="1"/>
      <p:bldP spid="3084" grpId="0" animBg="1"/>
      <p:bldP spid="3085" grpId="0" animBg="1"/>
      <p:bldP spid="3085" grpId="1" animBg="1"/>
      <p:bldP spid="3086" grpId="0"/>
      <p:bldP spid="3087" grpId="0" animBg="1"/>
      <p:bldP spid="3089" grpId="0" animBg="1"/>
      <p:bldP spid="3094" grpId="0"/>
      <p:bldP spid="3095" grpId="0" animBg="1"/>
      <p:bldP spid="3096" grpId="0"/>
      <p:bldP spid="309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09600" y="762000"/>
            <a:ext cx="708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Parallel light through  plano convex and double convex lens</a:t>
            </a: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3276600" y="1600200"/>
            <a:ext cx="0" cy="403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Freeform 6"/>
          <p:cNvSpPr>
            <a:spLocks/>
          </p:cNvSpPr>
          <p:nvPr/>
        </p:nvSpPr>
        <p:spPr bwMode="auto">
          <a:xfrm>
            <a:off x="2514600" y="1600200"/>
            <a:ext cx="762000" cy="4114800"/>
          </a:xfrm>
          <a:custGeom>
            <a:avLst/>
            <a:gdLst>
              <a:gd name="T0" fmla="*/ 528 w 528"/>
              <a:gd name="T1" fmla="*/ 0 h 1152"/>
              <a:gd name="T2" fmla="*/ 0 w 528"/>
              <a:gd name="T3" fmla="*/ 480 h 1152"/>
              <a:gd name="T4" fmla="*/ 528 w 528"/>
              <a:gd name="T5" fmla="*/ 1152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8" h="1152">
                <a:moveTo>
                  <a:pt x="528" y="0"/>
                </a:moveTo>
                <a:cubicBezTo>
                  <a:pt x="264" y="144"/>
                  <a:pt x="0" y="288"/>
                  <a:pt x="0" y="480"/>
                </a:cubicBezTo>
                <a:cubicBezTo>
                  <a:pt x="0" y="672"/>
                  <a:pt x="440" y="1040"/>
                  <a:pt x="528" y="115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381000" y="3276600"/>
            <a:ext cx="5791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6553200" y="28956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Focal line</a:t>
            </a:r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457200" y="2286000"/>
            <a:ext cx="2362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2209800" y="1905000"/>
            <a:ext cx="121920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2819400" y="2286000"/>
            <a:ext cx="457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2438400" y="2438400"/>
            <a:ext cx="14478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3276600" y="2438400"/>
            <a:ext cx="1143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>
            <a:off x="533400" y="4724400"/>
            <a:ext cx="2362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 flipV="1">
            <a:off x="2895600" y="4572000"/>
            <a:ext cx="381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 flipV="1">
            <a:off x="3276600" y="3276600"/>
            <a:ext cx="11430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2057400" y="5867400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Plano-Convex lens</a:t>
            </a: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4114800" y="4114800"/>
            <a:ext cx="27432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f = focal distance</a:t>
            </a: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3352800" y="3429000"/>
            <a:ext cx="38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51769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 animBg="1"/>
      <p:bldP spid="4106" grpId="0" animBg="1"/>
      <p:bldP spid="4107" grpId="0" animBg="1"/>
      <p:bldP spid="4108" grpId="0" animBg="1"/>
      <p:bldP spid="4109" grpId="0" animBg="1"/>
      <p:bldP spid="4110" grpId="0" animBg="1"/>
      <p:bldP spid="4111" grpId="0" animBg="1"/>
      <p:bldP spid="4112" grpId="0" animBg="1"/>
      <p:bldP spid="4115" grpId="0" animBg="1"/>
      <p:bldP spid="41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2743200" y="4038600"/>
            <a:ext cx="1219200" cy="1905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14400"/>
            <a:ext cx="140017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3352800" y="4038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371600" y="16764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2971800" y="1676400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3352800" y="1752600"/>
            <a:ext cx="1371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>
            <a:off x="1219200" y="31242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 flipV="1">
            <a:off x="3048000" y="30480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 flipH="1">
            <a:off x="3352800" y="2362200"/>
            <a:ext cx="1371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>
            <a:off x="1219200" y="43434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>
            <a:off x="2895600" y="4343400"/>
            <a:ext cx="1066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>
            <a:off x="3962400" y="47244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Line 19"/>
          <p:cNvSpPr>
            <a:spLocks noChangeShapeType="1"/>
          </p:cNvSpPr>
          <p:nvPr/>
        </p:nvSpPr>
        <p:spPr bwMode="auto">
          <a:xfrm>
            <a:off x="1219200" y="55626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Line 20"/>
          <p:cNvSpPr>
            <a:spLocks noChangeShapeType="1"/>
          </p:cNvSpPr>
          <p:nvPr/>
        </p:nvSpPr>
        <p:spPr bwMode="auto">
          <a:xfrm flipV="1">
            <a:off x="2895600" y="52578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" name="Line 21"/>
          <p:cNvSpPr>
            <a:spLocks noChangeShapeType="1"/>
          </p:cNvSpPr>
          <p:nvPr/>
        </p:nvSpPr>
        <p:spPr bwMode="auto">
          <a:xfrm flipH="1">
            <a:off x="3962400" y="49530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1066800" y="4953000"/>
            <a:ext cx="4038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" name="Line 23"/>
          <p:cNvSpPr>
            <a:spLocks noChangeShapeType="1"/>
          </p:cNvSpPr>
          <p:nvPr/>
        </p:nvSpPr>
        <p:spPr bwMode="auto">
          <a:xfrm>
            <a:off x="1295400" y="2362200"/>
            <a:ext cx="42672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4572000" y="57150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Double convex lens</a:t>
            </a: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4572000" y="1295400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Plano-convex lens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762000" y="304800"/>
            <a:ext cx="678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Plano-convex versus double convex lenses</a:t>
            </a:r>
          </a:p>
        </p:txBody>
      </p:sp>
      <p:sp>
        <p:nvSpPr>
          <p:cNvPr id="5147" name="Text Box 27"/>
          <p:cNvSpPr txBox="1">
            <a:spLocks noChangeArrowheads="1"/>
          </p:cNvSpPr>
          <p:nvPr/>
        </p:nvSpPr>
        <p:spPr bwMode="auto">
          <a:xfrm>
            <a:off x="5257800" y="3429000"/>
            <a:ext cx="320040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f(double) &lt; f(plano-convex)</a:t>
            </a:r>
          </a:p>
        </p:txBody>
      </p:sp>
    </p:spTree>
    <p:extLst>
      <p:ext uri="{BB962C8B-B14F-4D97-AF65-F5344CB8AC3E}">
        <p14:creationId xmlns:p14="http://schemas.microsoft.com/office/powerpoint/2010/main" val="71768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animBg="1"/>
      <p:bldP spid="5129" grpId="0" animBg="1"/>
      <p:bldP spid="5136" grpId="0" animBg="1"/>
      <p:bldP spid="5137" grpId="0" animBg="1"/>
      <p:bldP spid="5138" grpId="0" animBg="1"/>
      <p:bldP spid="5139" grpId="0" animBg="1"/>
      <p:bldP spid="5140" grpId="0" animBg="1"/>
      <p:bldP spid="5141" grpId="0" animBg="1"/>
      <p:bldP spid="5142" grpId="0" animBg="1"/>
      <p:bldP spid="5144" grpId="0"/>
      <p:bldP spid="51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Large_convex_le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52673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oncave-lens-diverging-light-rays_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98888"/>
            <a:ext cx="5334000" cy="30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6400800" y="114300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Double convex lens in operation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6477000" y="50292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Double concave lens in operation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579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b="1"/>
              <a:t>Real object imaging through double convex lens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08100"/>
            <a:ext cx="4676775" cy="2892425"/>
          </a:xfrm>
          <a:prstGeom prst="rect">
            <a:avLst/>
          </a:prstGeom>
          <a:noFill/>
        </p:spPr>
      </p:pic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2743200" y="2743200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81000" y="3886200"/>
            <a:ext cx="3810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O=object must lie outside of focal length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5640080" y="1990823"/>
            <a:ext cx="353420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dirty="0"/>
              <a:t>Real</a:t>
            </a:r>
            <a:r>
              <a:rPr lang="en-US" sz="2800" dirty="0"/>
              <a:t> image because an actual bundle of light appears here </a:t>
            </a: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1524000" y="1524000"/>
            <a:ext cx="2133600" cy="21336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3657600" y="3657600"/>
            <a:ext cx="16002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>
            <a:off x="2362200" y="2362200"/>
            <a:ext cx="304800" cy="30480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>
            <a:off x="3733800" y="1371600"/>
            <a:ext cx="15240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lgDash"/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4191000" y="1524000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5257800" y="11430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838200" y="533400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M = real image size/object size= q/f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762000" y="57912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Real images are always inverted vs actual object</a:t>
            </a:r>
          </a:p>
        </p:txBody>
      </p:sp>
    </p:spTree>
    <p:extLst>
      <p:ext uri="{BB962C8B-B14F-4D97-AF65-F5344CB8AC3E}">
        <p14:creationId xmlns:p14="http://schemas.microsoft.com/office/powerpoint/2010/main" val="420086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/>
      <p:bldP spid="7177" grpId="0"/>
      <p:bldP spid="7181" grpId="0" animBg="1"/>
      <p:bldP spid="7182" grpId="0"/>
      <p:bldP spid="7183" grpId="0" animBg="1"/>
      <p:bldP spid="7184" grpId="0"/>
      <p:bldP spid="718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The first image magnifier:</a:t>
            </a:r>
            <a:br>
              <a:rPr lang="en-US" sz="4000"/>
            </a:br>
            <a:r>
              <a:rPr lang="en-US" sz="4000"/>
              <a:t>the simple hand magnifier glass </a:t>
            </a:r>
          </a:p>
        </p:txBody>
      </p:sp>
      <p:pic>
        <p:nvPicPr>
          <p:cNvPr id="14342" name="Picture 6" descr="2100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905000"/>
            <a:ext cx="2781300" cy="456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 magnifying glasses-the virtual image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7010400" y="4876800"/>
            <a:ext cx="2209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Insect’s </a:t>
            </a:r>
            <a:r>
              <a:rPr lang="en-US" sz="2400" b="1" dirty="0"/>
              <a:t>real</a:t>
            </a:r>
            <a:r>
              <a:rPr lang="en-US" sz="2400" dirty="0"/>
              <a:t> image paints the back of your eye’s retina</a:t>
            </a:r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524000"/>
            <a:ext cx="941388" cy="3276600"/>
          </a:xfrm>
          <a:prstGeom prst="rect">
            <a:avLst/>
          </a:prstGeom>
          <a:noFill/>
        </p:spPr>
      </p:pic>
      <p:sp>
        <p:nvSpPr>
          <p:cNvPr id="9229" name="Freeform 13"/>
          <p:cNvSpPr>
            <a:spLocks/>
          </p:cNvSpPr>
          <p:nvPr/>
        </p:nvSpPr>
        <p:spPr bwMode="auto">
          <a:xfrm>
            <a:off x="7620000" y="2286000"/>
            <a:ext cx="1270000" cy="2057400"/>
          </a:xfrm>
          <a:custGeom>
            <a:avLst/>
            <a:gdLst/>
            <a:ahLst/>
            <a:cxnLst>
              <a:cxn ang="0">
                <a:pos x="144" y="0"/>
              </a:cxn>
              <a:cxn ang="0">
                <a:pos x="480" y="480"/>
              </a:cxn>
              <a:cxn ang="0">
                <a:pos x="480" y="1248"/>
              </a:cxn>
              <a:cxn ang="0">
                <a:pos x="0" y="1536"/>
              </a:cxn>
            </a:cxnLst>
            <a:rect l="0" t="0" r="r" b="b"/>
            <a:pathLst>
              <a:path w="560" h="1536">
                <a:moveTo>
                  <a:pt x="144" y="0"/>
                </a:moveTo>
                <a:cubicBezTo>
                  <a:pt x="284" y="136"/>
                  <a:pt x="424" y="272"/>
                  <a:pt x="480" y="480"/>
                </a:cubicBezTo>
                <a:cubicBezTo>
                  <a:pt x="536" y="688"/>
                  <a:pt x="560" y="1072"/>
                  <a:pt x="480" y="1248"/>
                </a:cubicBezTo>
                <a:cubicBezTo>
                  <a:pt x="400" y="1424"/>
                  <a:pt x="80" y="1488"/>
                  <a:pt x="0" y="153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133600"/>
            <a:ext cx="3505200" cy="2343150"/>
          </a:xfrm>
          <a:prstGeom prst="rect">
            <a:avLst/>
          </a:prstGeom>
          <a:noFill/>
        </p:spPr>
      </p:pic>
      <p:sp>
        <p:nvSpPr>
          <p:cNvPr id="9233" name="Line 17"/>
          <p:cNvSpPr>
            <a:spLocks noChangeShapeType="1"/>
          </p:cNvSpPr>
          <p:nvPr/>
        </p:nvSpPr>
        <p:spPr bwMode="auto">
          <a:xfrm>
            <a:off x="3810000" y="2590800"/>
            <a:ext cx="13716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4038600" y="1919287"/>
            <a:ext cx="91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/>
              <a:t>f</a:t>
            </a: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V="1">
            <a:off x="8153400" y="3733800"/>
            <a:ext cx="3048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6" name="Line 20"/>
          <p:cNvSpPr>
            <a:spLocks noChangeShapeType="1"/>
          </p:cNvSpPr>
          <p:nvPr/>
        </p:nvSpPr>
        <p:spPr bwMode="auto">
          <a:xfrm>
            <a:off x="6629400" y="2971800"/>
            <a:ext cx="1676400" cy="15240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>
            <a:off x="6705600" y="3124200"/>
            <a:ext cx="1676400" cy="15240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42" name="Line 26"/>
          <p:cNvSpPr>
            <a:spLocks noChangeShapeType="1"/>
          </p:cNvSpPr>
          <p:nvPr/>
        </p:nvSpPr>
        <p:spPr bwMode="auto">
          <a:xfrm flipH="1" flipV="1">
            <a:off x="914400" y="2209800"/>
            <a:ext cx="7391400" cy="8382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43" name="Line 27"/>
          <p:cNvSpPr>
            <a:spLocks noChangeShapeType="1"/>
          </p:cNvSpPr>
          <p:nvPr/>
        </p:nvSpPr>
        <p:spPr bwMode="auto">
          <a:xfrm flipH="1">
            <a:off x="762000" y="3505200"/>
            <a:ext cx="762000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152400" y="4857749"/>
            <a:ext cx="6705600" cy="193899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Lens f is &lt;&lt; 10 inches so our eyes have trouble focusing…brain `defaults’ to 10 inches and projects real image back in front of lens 10 inches from the real image on your retina</a:t>
            </a:r>
          </a:p>
        </p:txBody>
      </p:sp>
      <p:sp>
        <p:nvSpPr>
          <p:cNvPr id="9245" name="Line 29"/>
          <p:cNvSpPr>
            <a:spLocks noChangeShapeType="1"/>
          </p:cNvSpPr>
          <p:nvPr/>
        </p:nvSpPr>
        <p:spPr bwMode="auto">
          <a:xfrm>
            <a:off x="685800" y="17526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2667000" y="1371600"/>
            <a:ext cx="358140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10 inches</a:t>
            </a:r>
          </a:p>
        </p:txBody>
      </p:sp>
      <p:sp>
        <p:nvSpPr>
          <p:cNvPr id="9247" name="Text Box 31"/>
          <p:cNvSpPr txBox="1">
            <a:spLocks noChangeArrowheads="1"/>
          </p:cNvSpPr>
          <p:nvPr/>
        </p:nvSpPr>
        <p:spPr bwMode="auto">
          <a:xfrm>
            <a:off x="0" y="1066800"/>
            <a:ext cx="1981200" cy="64135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Virtual image forms here</a:t>
            </a:r>
          </a:p>
        </p:txBody>
      </p:sp>
      <p:sp>
        <p:nvSpPr>
          <p:cNvPr id="9248" name="Line 32"/>
          <p:cNvSpPr>
            <a:spLocks noChangeShapeType="1"/>
          </p:cNvSpPr>
          <p:nvPr/>
        </p:nvSpPr>
        <p:spPr bwMode="auto">
          <a:xfrm>
            <a:off x="685800" y="1676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249" name="Picture 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2971800"/>
            <a:ext cx="581025" cy="733425"/>
          </a:xfrm>
          <a:prstGeom prst="rect">
            <a:avLst/>
          </a:prstGeom>
          <a:noFill/>
        </p:spPr>
      </p:pic>
      <p:pic>
        <p:nvPicPr>
          <p:cNvPr id="9251" name="Picture 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09800"/>
            <a:ext cx="1254125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  <p:bldP spid="9229" grpId="0" animBg="1"/>
      <p:bldP spid="9235" grpId="0" animBg="1"/>
      <p:bldP spid="9236" grpId="0" animBg="1"/>
      <p:bldP spid="9236" grpId="1" animBg="1"/>
      <p:bldP spid="9237" grpId="0" animBg="1"/>
      <p:bldP spid="9237" grpId="1" animBg="1"/>
      <p:bldP spid="9242" grpId="0" animBg="1"/>
      <p:bldP spid="9243" grpId="0" animBg="1"/>
      <p:bldP spid="9244" grpId="0" animBg="1"/>
      <p:bldP spid="9245" grpId="0" animBg="1"/>
      <p:bldP spid="9246" grpId="0" animBg="1"/>
      <p:bldP spid="9247" grpId="0" animBg="1"/>
      <p:bldP spid="92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Simple and compound magnification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76200" y="1171744"/>
            <a:ext cx="861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M (simple) = M</a:t>
            </a:r>
            <a:r>
              <a:rPr lang="en-US" sz="2400" baseline="-25000" dirty="0"/>
              <a:t>o</a:t>
            </a:r>
            <a:r>
              <a:rPr lang="en-US" sz="2400" dirty="0"/>
              <a:t> = </a:t>
            </a:r>
            <a:r>
              <a:rPr lang="en-US" sz="2400" dirty="0" smtClean="0"/>
              <a:t>25(cm)/f(cm) </a:t>
            </a:r>
            <a:r>
              <a:rPr lang="en-US" sz="2400" dirty="0"/>
              <a:t>+ 1  </a:t>
            </a:r>
            <a:r>
              <a:rPr lang="en-US" sz="2400" dirty="0" smtClean="0">
                <a:solidFill>
                  <a:schemeClr val="accent2"/>
                </a:solidFill>
              </a:rPr>
              <a:t>(magnifier lens)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304800" y="1855641"/>
            <a:ext cx="84201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Insertion of a second `eyepiece’  (simple magnification = M</a:t>
            </a:r>
            <a:r>
              <a:rPr lang="en-US" sz="2400" b="1" baseline="-25000" dirty="0"/>
              <a:t>e</a:t>
            </a:r>
            <a:r>
              <a:rPr lang="en-US" sz="2400" b="1" dirty="0"/>
              <a:t>)  to enlarge real image after initial objective magnification leads to compounding of magnification</a:t>
            </a:r>
            <a:r>
              <a:rPr lang="en-US" sz="2400" dirty="0"/>
              <a:t> </a:t>
            </a:r>
          </a:p>
        </p:txBody>
      </p:sp>
      <p:sp>
        <p:nvSpPr>
          <p:cNvPr id="11272" name="Oval 8"/>
          <p:cNvSpPr>
            <a:spLocks noChangeArrowheads="1"/>
          </p:cNvSpPr>
          <p:nvPr/>
        </p:nvSpPr>
        <p:spPr bwMode="auto">
          <a:xfrm>
            <a:off x="838200" y="4343400"/>
            <a:ext cx="1524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 flipH="1">
            <a:off x="457200" y="4800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V="1">
            <a:off x="1524000" y="4724400"/>
            <a:ext cx="0" cy="457200"/>
          </a:xfrm>
          <a:prstGeom prst="line">
            <a:avLst/>
          </a:prstGeom>
          <a:noFill/>
          <a:ln w="539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5" name="Oval 11"/>
          <p:cNvSpPr>
            <a:spLocks noChangeArrowheads="1"/>
          </p:cNvSpPr>
          <p:nvPr/>
        </p:nvSpPr>
        <p:spPr bwMode="auto">
          <a:xfrm>
            <a:off x="2286000" y="4648200"/>
            <a:ext cx="76200" cy="6858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>
            <a:off x="4495800" y="4267200"/>
            <a:ext cx="0" cy="1295400"/>
          </a:xfrm>
          <a:prstGeom prst="line">
            <a:avLst/>
          </a:prstGeom>
          <a:noFill/>
          <a:ln w="4127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200400"/>
            <a:ext cx="941388" cy="3276600"/>
          </a:xfrm>
          <a:prstGeom prst="rect">
            <a:avLst/>
          </a:prstGeom>
          <a:noFill/>
        </p:spPr>
      </p:pic>
      <p:sp>
        <p:nvSpPr>
          <p:cNvPr id="11278" name="Line 14"/>
          <p:cNvSpPr>
            <a:spLocks noChangeShapeType="1"/>
          </p:cNvSpPr>
          <p:nvPr/>
        </p:nvSpPr>
        <p:spPr bwMode="auto">
          <a:xfrm>
            <a:off x="457200" y="4800600"/>
            <a:ext cx="1066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457200" y="4800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>
            <a:off x="914400" y="48006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 flipV="1">
            <a:off x="1524000" y="4267200"/>
            <a:ext cx="2895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82" name="Line 18"/>
          <p:cNvSpPr>
            <a:spLocks noChangeShapeType="1"/>
          </p:cNvSpPr>
          <p:nvPr/>
        </p:nvSpPr>
        <p:spPr bwMode="auto">
          <a:xfrm flipV="1">
            <a:off x="1524000" y="5181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flipV="1">
            <a:off x="2362200" y="4267200"/>
            <a:ext cx="2057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277195" y="6386513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object</a:t>
            </a: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457200" y="36576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objective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986725" y="3935045"/>
            <a:ext cx="12954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real image</a:t>
            </a: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4724400" y="3962400"/>
            <a:ext cx="2743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Second real image (on back of eyeball)  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1777311" y="6116463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accent2"/>
                </a:solidFill>
              </a:rPr>
              <a:t>eyepiece</a:t>
            </a:r>
          </a:p>
        </p:txBody>
      </p:sp>
      <p:sp>
        <p:nvSpPr>
          <p:cNvPr id="11289" name="Line 25"/>
          <p:cNvSpPr>
            <a:spLocks noChangeShapeType="1"/>
          </p:cNvSpPr>
          <p:nvPr/>
        </p:nvSpPr>
        <p:spPr bwMode="auto">
          <a:xfrm flipH="1" flipV="1">
            <a:off x="228600" y="3581400"/>
            <a:ext cx="4191000" cy="6858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90" name="Line 26"/>
          <p:cNvSpPr>
            <a:spLocks noChangeShapeType="1"/>
          </p:cNvSpPr>
          <p:nvPr/>
        </p:nvSpPr>
        <p:spPr bwMode="auto">
          <a:xfrm flipH="1">
            <a:off x="304800" y="5562600"/>
            <a:ext cx="4114800" cy="9144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91" name="Line 27"/>
          <p:cNvSpPr>
            <a:spLocks noChangeShapeType="1"/>
          </p:cNvSpPr>
          <p:nvPr/>
        </p:nvSpPr>
        <p:spPr bwMode="auto">
          <a:xfrm flipV="1">
            <a:off x="304800" y="3657600"/>
            <a:ext cx="0" cy="2819400"/>
          </a:xfrm>
          <a:prstGeom prst="line">
            <a:avLst/>
          </a:prstGeom>
          <a:noFill/>
          <a:ln w="50800">
            <a:solidFill>
              <a:srgbClr val="FF0000"/>
            </a:solidFill>
            <a:prstDash val="dash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1219200" y="5791200"/>
            <a:ext cx="60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M</a:t>
            </a:r>
            <a:r>
              <a:rPr lang="en-US" b="1" baseline="-25000"/>
              <a:t>o</a:t>
            </a:r>
            <a:endParaRPr lang="en-US" b="1"/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2057400" y="54102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M</a:t>
            </a:r>
            <a:r>
              <a:rPr lang="en-US" b="1" baseline="-25000"/>
              <a:t>e</a:t>
            </a:r>
            <a:endParaRPr lang="en-US" b="1"/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-65705" y="2976711"/>
            <a:ext cx="2819400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Virtual image</a:t>
            </a:r>
          </a:p>
        </p:txBody>
      </p:sp>
      <p:sp>
        <p:nvSpPr>
          <p:cNvPr id="11295" name="Text Box 31"/>
          <p:cNvSpPr txBox="1">
            <a:spLocks noChangeArrowheads="1"/>
          </p:cNvSpPr>
          <p:nvPr/>
        </p:nvSpPr>
        <p:spPr bwMode="auto">
          <a:xfrm>
            <a:off x="5334000" y="4953000"/>
            <a:ext cx="3200400" cy="519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M</a:t>
            </a:r>
            <a:r>
              <a:rPr lang="en-US" sz="2800" b="1" baseline="-25000"/>
              <a:t>total</a:t>
            </a:r>
            <a:r>
              <a:rPr lang="en-US" sz="2800" baseline="30000"/>
              <a:t>  </a:t>
            </a:r>
            <a:r>
              <a:rPr lang="en-US" sz="2800"/>
              <a:t>= </a:t>
            </a:r>
            <a:r>
              <a:rPr lang="en-US" sz="2800" b="1"/>
              <a:t>M</a:t>
            </a:r>
            <a:r>
              <a:rPr lang="en-US" sz="2800" b="1" baseline="-25000"/>
              <a:t>o</a:t>
            </a:r>
            <a:r>
              <a:rPr lang="en-US" sz="2800" b="1"/>
              <a:t> x M</a:t>
            </a:r>
            <a:r>
              <a:rPr lang="en-US" sz="2800" b="1" baseline="-25000"/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  <p:bldP spid="11271" grpId="0"/>
      <p:bldP spid="11272" grpId="0" animBg="1"/>
      <p:bldP spid="11273" grpId="0" animBg="1"/>
      <p:bldP spid="11274" grpId="0" animBg="1"/>
      <p:bldP spid="11275" grpId="0" animBg="1"/>
      <p:bldP spid="11276" grpId="0" animBg="1"/>
      <p:bldP spid="11278" grpId="0" animBg="1"/>
      <p:bldP spid="11279" grpId="0" animBg="1"/>
      <p:bldP spid="11280" grpId="0" animBg="1"/>
      <p:bldP spid="11281" grpId="0" animBg="1"/>
      <p:bldP spid="11282" grpId="0" animBg="1"/>
      <p:bldP spid="11283" grpId="0" animBg="1"/>
      <p:bldP spid="11284" grpId="0"/>
      <p:bldP spid="11285" grpId="0"/>
      <p:bldP spid="11286" grpId="0"/>
      <p:bldP spid="11287" grpId="0"/>
      <p:bldP spid="11288" grpId="0"/>
      <p:bldP spid="11289" grpId="0" animBg="1"/>
      <p:bldP spid="11290" grpId="0" animBg="1"/>
      <p:bldP spid="11291" grpId="0" animBg="1"/>
      <p:bldP spid="11292" grpId="0"/>
      <p:bldP spid="11293" grpId="0"/>
      <p:bldP spid="11294" grpId="0" animBg="1"/>
      <p:bldP spid="112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8"/>
          <p:cNvSpPr>
            <a:spLocks noChangeArrowheads="1"/>
          </p:cNvSpPr>
          <p:nvPr/>
        </p:nvSpPr>
        <p:spPr bwMode="auto">
          <a:xfrm>
            <a:off x="1263927" y="2543696"/>
            <a:ext cx="381000" cy="1752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Oval 8"/>
          <p:cNvSpPr>
            <a:spLocks noChangeArrowheads="1"/>
          </p:cNvSpPr>
          <p:nvPr/>
        </p:nvSpPr>
        <p:spPr bwMode="auto">
          <a:xfrm>
            <a:off x="2872408" y="2488526"/>
            <a:ext cx="380999" cy="185156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85800" y="3353950"/>
            <a:ext cx="0" cy="1670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362200" y="3497853"/>
            <a:ext cx="0" cy="3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733800" y="2775610"/>
            <a:ext cx="0" cy="762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4456039" y="2511717"/>
            <a:ext cx="380999" cy="185156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6039670" y="2534478"/>
            <a:ext cx="380999" cy="185156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685800" y="3497853"/>
            <a:ext cx="67056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486400" y="3537610"/>
            <a:ext cx="0" cy="12629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162800" y="1527673"/>
            <a:ext cx="0" cy="20136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85799" y="3353950"/>
            <a:ext cx="1633340" cy="52490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395340" y="2895600"/>
            <a:ext cx="1275507" cy="92419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3763614" y="2775610"/>
            <a:ext cx="1722785" cy="202499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469834" y="1614963"/>
            <a:ext cx="1692966" cy="314066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990600" y="4735827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M * M * M *  M.. ???</a:t>
            </a:r>
            <a:endParaRPr lang="en-US" sz="7200" dirty="0"/>
          </a:p>
        </p:txBody>
      </p:sp>
      <p:sp>
        <p:nvSpPr>
          <p:cNvPr id="39" name="TextBox 38"/>
          <p:cNvSpPr txBox="1"/>
          <p:nvPr/>
        </p:nvSpPr>
        <p:spPr>
          <a:xfrm>
            <a:off x="7848600" y="31242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etc</a:t>
            </a:r>
            <a:endParaRPr lang="en-US" sz="3200" dirty="0"/>
          </a:p>
        </p:txBody>
      </p:sp>
      <p:sp>
        <p:nvSpPr>
          <p:cNvPr id="40" name="TextBox 39"/>
          <p:cNvSpPr txBox="1"/>
          <p:nvPr/>
        </p:nvSpPr>
        <p:spPr>
          <a:xfrm>
            <a:off x="1263927" y="374518"/>
            <a:ext cx="5943601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Why can’t we simply stack many, many lenses on top of each other and magnify without end ???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1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8077201" cy="40386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276916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But first, a brief  detour…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8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Spherical abberation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6200" y="2965473"/>
            <a:ext cx="3200400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/>
              <a:t>Uncorrected for Spherical aberration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0" y="4581478"/>
            <a:ext cx="3352800" cy="83099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/>
              <a:t>Corrected for Spherical aberration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114800" y="1524000"/>
            <a:ext cx="4191000" cy="6413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 focal point different for parallel rays striking different portions of lens</a:t>
            </a:r>
          </a:p>
        </p:txBody>
      </p:sp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3048000" cy="2046288"/>
          </a:xfrm>
          <a:prstGeom prst="rect">
            <a:avLst/>
          </a:prstGeom>
          <a:solidFill>
            <a:srgbClr val="CCFFFF"/>
          </a:solidFill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5410200"/>
            <a:ext cx="438150" cy="914400"/>
          </a:xfrm>
          <a:prstGeom prst="rect">
            <a:avLst/>
          </a:prstGeom>
          <a:noFill/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3733800"/>
            <a:ext cx="295275" cy="89535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09600" y="743634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Double convex only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6400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Double convex </a:t>
            </a:r>
            <a:r>
              <a:rPr lang="en-US" sz="2400" dirty="0" err="1" smtClean="0"/>
              <a:t>plano</a:t>
            </a:r>
            <a:r>
              <a:rPr lang="en-US" sz="2400" dirty="0" smtClean="0"/>
              <a:t> correction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2252245"/>
            <a:ext cx="2724150" cy="2790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7950" y="4402546"/>
            <a:ext cx="2576997" cy="2577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57950" y="2743200"/>
            <a:ext cx="268605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FYI: Before and after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Post –correction to Hubble Space Telescope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6" grpId="0" animBg="1"/>
      <p:bldP spid="20487" grpId="0" animBg="1"/>
      <p:bldP spid="3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Chromatic abberation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57200" y="1371600"/>
            <a:ext cx="3048000" cy="3667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No chromatic correction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57200" y="5257800"/>
            <a:ext cx="4495800" cy="6413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/>
              <a:t>2 wavelengths corrected to third</a:t>
            </a:r>
          </a:p>
          <a:p>
            <a:r>
              <a:rPr lang="en-US" b="1" dirty="0">
                <a:solidFill>
                  <a:srgbClr val="FF3300"/>
                </a:solidFill>
              </a:rPr>
              <a:t>(red</a:t>
            </a:r>
            <a:r>
              <a:rPr lang="en-US" b="1" dirty="0"/>
              <a:t> &amp; </a:t>
            </a:r>
            <a:r>
              <a:rPr lang="en-US" b="1" dirty="0">
                <a:solidFill>
                  <a:schemeClr val="accent2"/>
                </a:solidFill>
              </a:rPr>
              <a:t>blue</a:t>
            </a:r>
            <a:r>
              <a:rPr lang="en-US" b="1" dirty="0">
                <a:solidFill>
                  <a:srgbClr val="FF9900"/>
                </a:solidFill>
              </a:rPr>
              <a:t> </a:t>
            </a:r>
            <a:r>
              <a:rPr lang="en-US" b="1" dirty="0"/>
              <a:t>corrected to</a:t>
            </a:r>
            <a:r>
              <a:rPr lang="en-US" b="1" dirty="0">
                <a:solidFill>
                  <a:srgbClr val="FF9900"/>
                </a:solidFill>
              </a:rPr>
              <a:t> Na-D</a:t>
            </a:r>
            <a:r>
              <a:rPr lang="en-US" b="1" dirty="0"/>
              <a:t>)</a:t>
            </a:r>
            <a:r>
              <a:rPr lang="en-US" b="1" dirty="0">
                <a:solidFill>
                  <a:srgbClr val="FF9900"/>
                </a:solidFill>
              </a:rPr>
              <a:t> </a:t>
            </a:r>
            <a:r>
              <a:rPr lang="en-US" b="1" dirty="0"/>
              <a:t>= </a:t>
            </a:r>
            <a:r>
              <a:rPr lang="en-US" b="1" dirty="0">
                <a:solidFill>
                  <a:srgbClr val="FF9900"/>
                </a:solidFill>
              </a:rPr>
              <a:t>`</a:t>
            </a:r>
            <a:r>
              <a:rPr lang="en-US" b="1" dirty="0" err="1" smtClean="0"/>
              <a:t>apo</a:t>
            </a:r>
            <a:r>
              <a:rPr lang="en-US" b="1" dirty="0"/>
              <a:t>’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828800"/>
            <a:ext cx="3429000" cy="1598613"/>
          </a:xfrm>
          <a:prstGeom prst="rect">
            <a:avLst/>
          </a:prstGeom>
          <a:noFill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4495800"/>
            <a:ext cx="3429000" cy="1528763"/>
          </a:xfrm>
          <a:prstGeom prst="rect">
            <a:avLst/>
          </a:prstGeom>
          <a:noFill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057400"/>
            <a:ext cx="2943225" cy="1352550"/>
          </a:xfrm>
          <a:prstGeom prst="rect">
            <a:avLst/>
          </a:prstGeom>
          <a:noFill/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810000"/>
            <a:ext cx="2914650" cy="1247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nimBg="1"/>
      <p:bldP spid="2150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/>
              <a:t>Language associated with objectives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57200" y="1219200"/>
            <a:ext cx="17526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Glass quality</a:t>
            </a:r>
            <a:r>
              <a:rPr lang="en-US" dirty="0"/>
              <a:t>	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438400" y="1219200"/>
            <a:ext cx="4495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E         D       S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3300"/>
                </a:solidFill>
              </a:rPr>
              <a:t>Increasing quality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57200" y="2209800"/>
            <a:ext cx="533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/>
              <a:t>Field curvature </a:t>
            </a:r>
            <a:r>
              <a:rPr lang="en-US" sz="2800" b="1" dirty="0"/>
              <a:t>corrected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5105400" y="2286000"/>
            <a:ext cx="1981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/>
              <a:t>=&gt; ‘</a:t>
            </a:r>
            <a:r>
              <a:rPr lang="en-US" sz="2800" b="1" dirty="0"/>
              <a:t>plan’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304800" y="2971800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3300"/>
                </a:solidFill>
              </a:rPr>
              <a:t>Two </a:t>
            </a:r>
            <a:r>
              <a:rPr lang="en-US" sz="2000" b="1" dirty="0">
                <a:solidFill>
                  <a:srgbClr val="FF3300"/>
                </a:solidFill>
              </a:rPr>
              <a:t>wavelength </a:t>
            </a:r>
            <a:r>
              <a:rPr lang="en-US" sz="2000" b="1" dirty="0" smtClean="0">
                <a:solidFill>
                  <a:srgbClr val="FF3300"/>
                </a:solidFill>
              </a:rPr>
              <a:t>chromatic correction (Na-D + one other)</a:t>
            </a:r>
            <a:r>
              <a:rPr lang="en-US" sz="2000" b="1" baseline="30000" dirty="0" smtClean="0">
                <a:solidFill>
                  <a:srgbClr val="FF3300"/>
                </a:solidFill>
              </a:rPr>
              <a:t>1</a:t>
            </a:r>
            <a:endParaRPr lang="en-US" sz="2000" b="1" dirty="0">
              <a:solidFill>
                <a:srgbClr val="FF3300"/>
              </a:solidFill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04800" y="3886200"/>
            <a:ext cx="6858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dirty="0" smtClean="0"/>
              <a:t>Three</a:t>
            </a:r>
            <a:r>
              <a:rPr lang="en-US" sz="2000" dirty="0" smtClean="0"/>
              <a:t> </a:t>
            </a:r>
            <a:r>
              <a:rPr lang="en-US" sz="2000" b="1" dirty="0">
                <a:solidFill>
                  <a:schemeClr val="accent2"/>
                </a:solidFill>
              </a:rPr>
              <a:t>wavelength</a:t>
            </a:r>
            <a:r>
              <a:rPr lang="en-US" sz="2000" dirty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correction (Na-D + two others)</a:t>
            </a:r>
            <a:endParaRPr lang="en-US" sz="2000" b="1" dirty="0">
              <a:solidFill>
                <a:srgbClr val="FF3300"/>
              </a:solidFill>
            </a:endParaRP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7315200" y="3886200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/>
              <a:t>`=</a:t>
            </a:r>
            <a:r>
              <a:rPr lang="en-US" sz="2800" b="1" dirty="0" err="1" smtClean="0">
                <a:solidFill>
                  <a:schemeClr val="accent2"/>
                </a:solidFill>
              </a:rPr>
              <a:t>ap</a:t>
            </a:r>
            <a:r>
              <a:rPr lang="en-US" sz="2800" b="1" dirty="0" err="1" smtClean="0">
                <a:solidFill>
                  <a:srgbClr val="FF0000"/>
                </a:solidFill>
              </a:rPr>
              <a:t>o</a:t>
            </a:r>
            <a:r>
              <a:rPr lang="en-US" sz="2800" b="1" dirty="0">
                <a:solidFill>
                  <a:schemeClr val="accent2"/>
                </a:solidFill>
              </a:rPr>
              <a:t>’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7391400" y="2971800"/>
            <a:ext cx="175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3300"/>
                </a:solidFill>
              </a:rPr>
              <a:t>=`</a:t>
            </a:r>
            <a:r>
              <a:rPr lang="en-US" sz="2400" b="1" dirty="0" err="1">
                <a:solidFill>
                  <a:srgbClr val="FF3300"/>
                </a:solidFill>
              </a:rPr>
              <a:t>achro</a:t>
            </a:r>
            <a:r>
              <a:rPr lang="en-US" sz="2400" b="1" dirty="0">
                <a:solidFill>
                  <a:srgbClr val="FF3300"/>
                </a:solidFill>
              </a:rPr>
              <a:t>’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381000" y="6172200"/>
            <a:ext cx="7239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baseline="30000" dirty="0"/>
              <a:t>1</a:t>
            </a:r>
            <a:r>
              <a:rPr lang="en-US" b="1" i="1" dirty="0"/>
              <a:t> Corrected to same focal pt as Na-D line (589.3 nm)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838200" y="4572000"/>
            <a:ext cx="6553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/>
              <a:t>Objectives…increasing in quality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838200" y="54102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E-plan</a:t>
            </a: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2971800" y="53340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D-plan </a:t>
            </a:r>
            <a:r>
              <a:rPr lang="en-US" b="1" dirty="0" err="1" smtClean="0"/>
              <a:t>achromat</a:t>
            </a:r>
            <a:endParaRPr lang="en-US" b="1" dirty="0"/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6019800" y="5410200"/>
            <a:ext cx="2667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/>
              <a:t>S-plan-</a:t>
            </a:r>
            <a:r>
              <a:rPr lang="en-US" b="1" dirty="0" err="1" smtClean="0"/>
              <a:t>apochromat</a:t>
            </a:r>
            <a:endParaRPr lang="en-US" b="1" dirty="0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>
            <a:off x="2133600" y="5257800"/>
            <a:ext cx="4343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>
            <a:off x="2667000" y="1828800"/>
            <a:ext cx="1905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1066800" y="5029200"/>
            <a:ext cx="91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ym typeface="Wingdings" pitchFamily="2" charset="2"/>
              </a:rPr>
              <a:t></a:t>
            </a:r>
            <a:endParaRPr lang="en-US" sz="3200" dirty="0"/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6629400" y="4800600"/>
            <a:ext cx="106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ym typeface="Wingdings" pitchFamily="2" charset="2"/>
              </a:rPr>
              <a:t></a:t>
            </a:r>
            <a:endParaRPr lang="en-US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457200" y="3352800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(Also spherically corrected at Na-D)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228600" y="4267200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(Also spherically corrected at Na-D + one other color 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2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  <p:bldP spid="22532" grpId="0"/>
      <p:bldP spid="22533" grpId="0"/>
      <p:bldP spid="22535" grpId="0"/>
      <p:bldP spid="22536" grpId="0"/>
      <p:bldP spid="22537" grpId="0"/>
      <p:bldP spid="22538" grpId="0"/>
      <p:bldP spid="22539" grpId="0"/>
      <p:bldP spid="22540" grpId="0"/>
      <p:bldP spid="22541" grpId="0"/>
      <p:bldP spid="22542" grpId="0"/>
      <p:bldP spid="22544" grpId="0" animBg="1"/>
      <p:bldP spid="22545" grpId="0" animBg="1"/>
      <p:bldP spid="22546" grpId="0"/>
      <p:bldP spid="22547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language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04800" y="1371600"/>
            <a:ext cx="7924800" cy="1323439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b="1" dirty="0"/>
              <a:t>R= resolution= </a:t>
            </a:r>
            <a:r>
              <a:rPr lang="en-US" sz="4000" b="1" u="sng" dirty="0"/>
              <a:t>0.61 </a:t>
            </a:r>
            <a:r>
              <a:rPr lang="en-US" sz="4000" b="1" u="sng" dirty="0">
                <a:sym typeface="Symbol" pitchFamily="18" charset="2"/>
              </a:rPr>
              <a:t>(nm)</a:t>
            </a:r>
            <a:r>
              <a:rPr lang="en-US" sz="4000" b="1" dirty="0"/>
              <a:t>	           	</a:t>
            </a:r>
            <a:r>
              <a:rPr lang="en-US" sz="4000" b="1" dirty="0" smtClean="0"/>
              <a:t>		         </a:t>
            </a:r>
            <a:r>
              <a:rPr lang="en-US" sz="4000" b="1" dirty="0" smtClean="0">
                <a:solidFill>
                  <a:srgbClr val="FF0000"/>
                </a:solidFill>
              </a:rPr>
              <a:t>NA</a:t>
            </a:r>
            <a:r>
              <a:rPr lang="en-US" sz="4000" dirty="0"/>
              <a:t>	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57200" y="3429000"/>
            <a:ext cx="8686800" cy="1631216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NA= numeric aperture =n sin </a:t>
            </a:r>
            <a:r>
              <a:rPr lang="en-US" sz="4000" b="1" dirty="0">
                <a:solidFill>
                  <a:srgbClr val="FF0000"/>
                </a:solidFill>
                <a:sym typeface="Symbol" pitchFamily="18" charset="2"/>
              </a:rPr>
              <a:t></a:t>
            </a:r>
          </a:p>
          <a:p>
            <a:pPr>
              <a:spcBef>
                <a:spcPct val="50000"/>
              </a:spcBef>
            </a:pPr>
            <a:r>
              <a:rPr lang="en-US" sz="4000" b="1" dirty="0" smtClean="0">
                <a:solidFill>
                  <a:srgbClr val="FF0000"/>
                </a:solidFill>
                <a:sym typeface="Symbol" pitchFamily="18" charset="2"/>
              </a:rPr>
              <a:t>(measure of light </a:t>
            </a:r>
            <a:r>
              <a:rPr lang="en-US" sz="4000" b="1" dirty="0">
                <a:solidFill>
                  <a:srgbClr val="FF0000"/>
                </a:solidFill>
                <a:sym typeface="Symbol" pitchFamily="18" charset="2"/>
              </a:rPr>
              <a:t>gathering </a:t>
            </a:r>
            <a:r>
              <a:rPr lang="en-US" sz="4000" b="1" dirty="0" smtClean="0">
                <a:solidFill>
                  <a:srgbClr val="FF0000"/>
                </a:solidFill>
                <a:sym typeface="Symbol" pitchFamily="18" charset="2"/>
              </a:rPr>
              <a:t>power)</a:t>
            </a:r>
            <a:endParaRPr lang="en-US" sz="4000" b="1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19200" y="3505200"/>
            <a:ext cx="579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254824" cy="50292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TextBox 4"/>
          <p:cNvSpPr txBox="1"/>
          <p:nvPr/>
        </p:nvSpPr>
        <p:spPr>
          <a:xfrm>
            <a:off x="381000" y="5181600"/>
            <a:ext cx="2819400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Low NA but  area of lens larger=&gt; </a:t>
            </a:r>
            <a:r>
              <a:rPr lang="en-US" sz="2400" b="1" dirty="0" smtClean="0">
                <a:solidFill>
                  <a:srgbClr val="FF0000"/>
                </a:solidFill>
              </a:rPr>
              <a:t>brighter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0" y="5181600"/>
            <a:ext cx="2819400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High NA but  area of lens smaller=&gt;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</a:rPr>
              <a:t>darker</a:t>
            </a:r>
            <a:endParaRPr lang="en-US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-17813"/>
            <a:ext cx="6857999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2286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BASIC “BRIGHT FIELD”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OPTICAL MICROSCOPE PARTS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52578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Illuminator adjustment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91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icroscope objective specific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3" y="-15048"/>
            <a:ext cx="5497760" cy="287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light microsco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906486"/>
            <a:ext cx="3561143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2229" y="5638463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Older school Olympus objective markings</a:t>
            </a:r>
            <a:endParaRPr lang="en-US" sz="28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47029" y="755159"/>
            <a:ext cx="377371" cy="64826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04166" y="1330432"/>
            <a:ext cx="3733800" cy="461665"/>
          </a:xfrm>
          <a:prstGeom prst="rect">
            <a:avLst/>
          </a:prstGeom>
          <a:solidFill>
            <a:schemeClr val="accent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NA (numeric </a:t>
            </a:r>
            <a:r>
              <a:rPr lang="en-US" sz="2400" b="1" dirty="0" err="1" smtClean="0">
                <a:solidFill>
                  <a:srgbClr val="FF0000"/>
                </a:solidFill>
              </a:rPr>
              <a:t>aperature</a:t>
            </a:r>
            <a:r>
              <a:rPr lang="en-US" sz="2400" dirty="0" smtClean="0">
                <a:solidFill>
                  <a:srgbClr val="FF0000"/>
                </a:solidFill>
              </a:rPr>
              <a:t>)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9057" y="356957"/>
            <a:ext cx="381000" cy="328844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28986" y="338502"/>
            <a:ext cx="250608" cy="53340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1" y="441078"/>
            <a:ext cx="548864" cy="244723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3048000"/>
            <a:ext cx="4811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All 3 `plan’ corrected for field curvature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3434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Achro</a:t>
            </a:r>
            <a:endParaRPr lang="en-US" sz="2000" b="1" dirty="0" smtClean="0"/>
          </a:p>
          <a:p>
            <a:r>
              <a:rPr lang="en-US" sz="2000" b="1" dirty="0" smtClean="0"/>
              <a:t>(</a:t>
            </a:r>
            <a:r>
              <a:rPr lang="en-US" sz="2000" b="1" dirty="0" err="1" smtClean="0"/>
              <a:t>blue+Na-D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091871" y="4143621"/>
            <a:ext cx="1607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Apo</a:t>
            </a:r>
          </a:p>
          <a:p>
            <a:r>
              <a:rPr lang="en-US" sz="2000" b="1" dirty="0" smtClean="0"/>
              <a:t>(blue+ red + Na-D)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0" y="4143621"/>
            <a:ext cx="1792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Apo</a:t>
            </a:r>
          </a:p>
          <a:p>
            <a:r>
              <a:rPr lang="en-US" sz="2000" b="1" dirty="0"/>
              <a:t>(</a:t>
            </a:r>
            <a:r>
              <a:rPr lang="en-US" sz="2000" b="1" dirty="0" smtClean="0"/>
              <a:t>green+ red</a:t>
            </a:r>
          </a:p>
          <a:p>
            <a:r>
              <a:rPr lang="en-US" sz="2000" b="1" dirty="0" smtClean="0"/>
              <a:t>+ Na-D)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024318" y="1013416"/>
            <a:ext cx="1471386" cy="133213"/>
          </a:xfrm>
          <a:prstGeom prst="straightConnector1">
            <a:avLst/>
          </a:prstGeom>
          <a:ln w="25400">
            <a:solidFill>
              <a:srgbClr val="FF0000"/>
            </a:solidFill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405465" y="1164980"/>
            <a:ext cx="2738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Assumed coverslip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thickness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8600" y="709386"/>
            <a:ext cx="636340" cy="437243"/>
          </a:xfrm>
          <a:prstGeom prst="rect">
            <a:avLst/>
          </a:prstGeom>
          <a:noFill/>
          <a:ln w="603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172200" y="3200400"/>
            <a:ext cx="76200" cy="2133600"/>
          </a:xfrm>
          <a:prstGeom prst="straightConnector1">
            <a:avLst/>
          </a:prstGeom>
          <a:ln w="6032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76300" y="1164980"/>
            <a:ext cx="5227431" cy="2568820"/>
          </a:xfrm>
          <a:prstGeom prst="line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405464" y="4002107"/>
            <a:ext cx="243373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160 mm tube length (eye-piece </a:t>
            </a:r>
            <a:r>
              <a:rPr lang="en-US" sz="2000" b="1" dirty="0" smtClean="0">
                <a:sym typeface="Wingdings" panose="05000000000000000000" pitchFamily="2" charset="2"/>
              </a:rPr>
              <a:t> objective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095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  <p:bldP spid="9" grpId="0"/>
      <p:bldP spid="10" grpId="0"/>
      <p:bldP spid="15" grpId="0"/>
      <p:bldP spid="13" grpId="0"/>
      <p:bldP spid="24" grpId="0"/>
      <p:bldP spid="25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19199"/>
            <a:ext cx="5715000" cy="52562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15240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New School objective markings (FYI- the Olympus BH-2 Phase scope objectives are `old school’)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77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contrast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8435868" cy="3657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" y="4800600"/>
            <a:ext cx="937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Bright Field signal = deviated light +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					</a:t>
            </a:r>
            <a:r>
              <a:rPr lang="en-US" sz="3200" dirty="0" err="1" smtClean="0"/>
              <a:t>undeviated</a:t>
            </a:r>
            <a:r>
              <a:rPr lang="en-US" sz="3200" dirty="0" smtClean="0"/>
              <a:t> light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2686" y="-118533"/>
            <a:ext cx="8229600" cy="1143000"/>
          </a:xfrm>
        </p:spPr>
        <p:txBody>
          <a:bodyPr/>
          <a:lstStyle/>
          <a:p>
            <a:r>
              <a:rPr lang="en-US" sz="2400" dirty="0"/>
              <a:t>Phase </a:t>
            </a:r>
            <a:r>
              <a:rPr lang="en-US" sz="2400" dirty="0" smtClean="0"/>
              <a:t>contrast (continued)</a:t>
            </a:r>
            <a:endParaRPr lang="en-US" sz="2400" dirty="0"/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24467"/>
            <a:ext cx="8077200" cy="5833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229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08" y="1883391"/>
            <a:ext cx="2476500" cy="4648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58" y="152400"/>
            <a:ext cx="9117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first microscope circa 1609: </a:t>
            </a:r>
          </a:p>
          <a:p>
            <a:r>
              <a:rPr lang="en-US" sz="3200" dirty="0" smtClean="0"/>
              <a:t> Galileo’s idea              ~25X  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6158" y="1905000"/>
            <a:ext cx="289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But </a:t>
            </a:r>
            <a:r>
              <a:rPr lang="en-US" sz="3200" dirty="0"/>
              <a:t>i</a:t>
            </a:r>
            <a:r>
              <a:rPr lang="en-US" sz="3200" dirty="0" smtClean="0"/>
              <a:t>mages fuzzy and poorly resolved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5" y="1812547"/>
            <a:ext cx="4391025" cy="3324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0" y="5359695"/>
            <a:ext cx="4967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His telescope worked better (stars emit) so….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7425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Phase </a:t>
            </a:r>
            <a:r>
              <a:rPr lang="en-US" sz="2400" dirty="0" smtClean="0"/>
              <a:t>contrast (continued)</a:t>
            </a:r>
            <a:endParaRPr lang="en-US" sz="2400" dirty="0"/>
          </a:p>
        </p:txBody>
      </p:sp>
      <p:pic>
        <p:nvPicPr>
          <p:cNvPr id="24579" name="Picture 3" descr="phasepath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55349"/>
            <a:ext cx="4838700" cy="4807338"/>
          </a:xfrm>
          <a:prstGeom prst="rect">
            <a:avLst/>
          </a:prstGeom>
          <a:noFill/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181600" y="2895600"/>
            <a:ext cx="3810000" cy="147732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Wheel marked 0,10, 20 on stage of ASC’s BH-2 scope is the phase annulus ring. There is a ring for each objective magnification</a:t>
            </a:r>
          </a:p>
        </p:txBody>
      </p:sp>
    </p:spTree>
    <p:extLst>
      <p:ext uri="{BB962C8B-B14F-4D97-AF65-F5344CB8AC3E}">
        <p14:creationId xmlns:p14="http://schemas.microsoft.com/office/powerpoint/2010/main" val="104905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annulus (below stage)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62200"/>
            <a:ext cx="3629025" cy="3309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520" y="1255713"/>
            <a:ext cx="4960480" cy="297338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4572000" y="4419600"/>
            <a:ext cx="1447800" cy="228600"/>
          </a:xfrm>
          <a:prstGeom prst="straightConnector1">
            <a:avLst/>
          </a:prstGeom>
          <a:ln w="635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67200" y="5029200"/>
            <a:ext cx="464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What’s turning under the hood when you turn the dial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7307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76400"/>
            <a:ext cx="3985846" cy="3886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1524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Phase ring (Above the objective inside the microscope armature)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1715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"/>
            <a:ext cx="7848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4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368733"/>
            <a:ext cx="8686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Phase contrast subtracts either the </a:t>
            </a:r>
            <a:r>
              <a:rPr lang="en-US" sz="3200" b="1" dirty="0">
                <a:solidFill>
                  <a:srgbClr val="0070C0"/>
                </a:solidFill>
              </a:rPr>
              <a:t>deviated</a:t>
            </a:r>
            <a:r>
              <a:rPr lang="en-US" sz="3200" b="1" dirty="0">
                <a:solidFill>
                  <a:srgbClr val="00B050"/>
                </a:solidFill>
              </a:rPr>
              <a:t> or </a:t>
            </a:r>
            <a:r>
              <a:rPr lang="en-US" sz="3200" b="1" dirty="0" err="1">
                <a:solidFill>
                  <a:srgbClr val="FF0000"/>
                </a:solidFill>
              </a:rPr>
              <a:t>undeviated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00B050"/>
                </a:solidFill>
              </a:rPr>
              <a:t>light using the phase ring and </a:t>
            </a:r>
            <a:r>
              <a:rPr lang="en-US" sz="3200" b="1" dirty="0" smtClean="0">
                <a:solidFill>
                  <a:srgbClr val="00B050"/>
                </a:solidFill>
              </a:rPr>
              <a:t>annulus, thereby `turning down’ the background or object light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83136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Bright Field signal = </a:t>
            </a:r>
            <a:r>
              <a:rPr lang="en-US" sz="2800" b="1" dirty="0" smtClean="0">
                <a:solidFill>
                  <a:srgbClr val="0070C0"/>
                </a:solidFill>
              </a:rPr>
              <a:t>deviated light </a:t>
            </a:r>
            <a:r>
              <a:rPr lang="en-US" sz="2800" b="1" dirty="0" smtClean="0"/>
              <a:t>+ </a:t>
            </a:r>
            <a:r>
              <a:rPr lang="en-US" sz="2800" b="1" dirty="0" err="1" smtClean="0">
                <a:solidFill>
                  <a:srgbClr val="FF0000"/>
                </a:solidFill>
              </a:rPr>
              <a:t>undeviated</a:t>
            </a:r>
            <a:r>
              <a:rPr lang="en-US" sz="2800" b="1" dirty="0" smtClean="0">
                <a:solidFill>
                  <a:srgbClr val="FF0000"/>
                </a:solidFill>
              </a:rPr>
              <a:t> light</a:t>
            </a:r>
          </a:p>
          <a:p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2229" y="3632407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</a:rPr>
              <a:t>Dark field phase contrast = deviated light</a:t>
            </a:r>
          </a:p>
          <a:p>
            <a:r>
              <a:rPr lang="en-US" sz="2800" b="1" dirty="0" smtClean="0">
                <a:solidFill>
                  <a:srgbClr val="0070C0"/>
                </a:solidFill>
              </a:rPr>
              <a:t>     (bright objects, dark background)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910507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Bright field phase contrast = </a:t>
            </a:r>
            <a:r>
              <a:rPr lang="en-US" sz="2800" b="1" dirty="0" err="1" smtClean="0">
                <a:solidFill>
                  <a:srgbClr val="FF0000"/>
                </a:solidFill>
              </a:rPr>
              <a:t>undeviated</a:t>
            </a:r>
            <a:r>
              <a:rPr lang="en-US" sz="2800" b="1" dirty="0" smtClean="0">
                <a:solidFill>
                  <a:srgbClr val="FF0000"/>
                </a:solidFill>
              </a:rPr>
              <a:t> light 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     (bright background, dark objects)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94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228600"/>
            <a:ext cx="8305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ASC’s BH-2 Phase Contrast scope produces destructive interference of </a:t>
            </a:r>
            <a:r>
              <a:rPr lang="en-US" sz="4400" dirty="0" err="1" smtClean="0"/>
              <a:t>undeviated</a:t>
            </a:r>
            <a:r>
              <a:rPr lang="en-US" sz="4400" dirty="0" smtClean="0"/>
              <a:t> </a:t>
            </a:r>
            <a:r>
              <a:rPr lang="en-US" sz="4400" dirty="0" smtClean="0"/>
              <a:t>rays to produce </a:t>
            </a:r>
            <a:r>
              <a:rPr lang="en-US" sz="4400" smtClean="0"/>
              <a:t>`</a:t>
            </a:r>
            <a:r>
              <a:rPr lang="en-US" sz="4400" smtClean="0"/>
              <a:t>brighter</a:t>
            </a:r>
            <a:r>
              <a:rPr lang="en-US" sz="4400" smtClean="0"/>
              <a:t> </a:t>
            </a:r>
            <a:r>
              <a:rPr lang="en-US" sz="4400" dirty="0" smtClean="0"/>
              <a:t>phase’ object images against a </a:t>
            </a:r>
            <a:r>
              <a:rPr lang="en-US" sz="4400" dirty="0" smtClean="0"/>
              <a:t>darker </a:t>
            </a:r>
            <a:r>
              <a:rPr lang="en-US" sz="4400" dirty="0" smtClean="0"/>
              <a:t>field.</a:t>
            </a:r>
          </a:p>
          <a:p>
            <a:endParaRPr lang="en-US" sz="4400" dirty="0"/>
          </a:p>
          <a:p>
            <a:r>
              <a:rPr lang="en-US" sz="4400" dirty="0" smtClean="0"/>
              <a:t>=&gt; </a:t>
            </a:r>
            <a:r>
              <a:rPr lang="en-US" sz="4400" dirty="0" smtClean="0"/>
              <a:t>`</a:t>
            </a:r>
            <a:r>
              <a:rPr lang="en-US" sz="4400" b="1" dirty="0" smtClean="0">
                <a:solidFill>
                  <a:srgbClr val="0070C0"/>
                </a:solidFill>
              </a:rPr>
              <a:t>dark’ field phase object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3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xamples of dark field vs. bright field phase contrast micros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92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Phase resolved biological objects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7713" y="3419475"/>
            <a:ext cx="28575" cy="19050"/>
          </a:xfrm>
          <a:prstGeom prst="rect">
            <a:avLst/>
          </a:prstGeom>
          <a:noFill/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7713" y="3419475"/>
            <a:ext cx="28575" cy="19050"/>
          </a:xfrm>
          <a:prstGeom prst="rect">
            <a:avLst/>
          </a:prstGeom>
          <a:noFill/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8992" y="1723030"/>
            <a:ext cx="4216940" cy="2190466"/>
          </a:xfrm>
          <a:prstGeom prst="rect">
            <a:avLst/>
          </a:prstGeom>
          <a:noFill/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672" y="1676400"/>
            <a:ext cx="3865728" cy="2209800"/>
          </a:xfrm>
          <a:prstGeom prst="rect">
            <a:avLst/>
          </a:prstGeom>
          <a:noFill/>
        </p:spPr>
      </p:pic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447800" y="4114800"/>
            <a:ext cx="2438400" cy="95410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No phase correction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5105400" y="4053244"/>
            <a:ext cx="3581400" cy="206210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/>
              <a:t>With phase plate and </a:t>
            </a:r>
            <a:r>
              <a:rPr lang="en-US" sz="3200" b="1" dirty="0" smtClean="0"/>
              <a:t>annulus (bright field phase contrast)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 animBg="1"/>
      <p:bldP spid="256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4419600"/>
            <a:ext cx="8077200" cy="135421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Normal (no phase) 	bright field						phase contrast </a:t>
            </a:r>
          </a:p>
          <a:p>
            <a:endParaRPr lang="en-US" dirty="0"/>
          </a:p>
        </p:txBody>
      </p:sp>
      <p:pic>
        <p:nvPicPr>
          <p:cNvPr id="2050" name="Picture 2" descr="Image result for bright field vs phase contrast micros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14400"/>
            <a:ext cx="5943600" cy="325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22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phase contrast vs bright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620000" cy="5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175867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Rabbit testicle </a:t>
            </a:r>
          </a:p>
          <a:p>
            <a:r>
              <a:rPr lang="en-US" sz="2800" dirty="0" smtClean="0"/>
              <a:t>Bright Field		</a:t>
            </a:r>
            <a:r>
              <a:rPr lang="en-US" sz="2800" dirty="0" smtClean="0"/>
              <a:t>Dark Field Phase </a:t>
            </a:r>
            <a:r>
              <a:rPr lang="en-US" sz="2800" dirty="0" smtClean="0"/>
              <a:t>Contrast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763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66800"/>
            <a:ext cx="3962400" cy="5489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76200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Microscopy popularized by </a:t>
            </a:r>
            <a:r>
              <a:rPr lang="en-US" sz="2400" b="1" dirty="0" smtClean="0">
                <a:solidFill>
                  <a:srgbClr val="FF0000"/>
                </a:solidFill>
              </a:rPr>
              <a:t>Robert Hooke </a:t>
            </a:r>
            <a:r>
              <a:rPr lang="en-US" sz="2400" b="1" dirty="0" smtClean="0"/>
              <a:t>(1635-1703):  (English `polymath’ (one who studies many things)</a:t>
            </a:r>
          </a:p>
          <a:p>
            <a:r>
              <a:rPr lang="en-US" sz="2400" b="1" dirty="0" smtClean="0"/>
              <a:t>[optics, biology, mechanics….)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12" y="1276529"/>
            <a:ext cx="4648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First to see `cells’ *(cork study)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564711"/>
            <a:ext cx="4499212" cy="429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8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6709"/>
            <a:ext cx="7620000" cy="5422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52400"/>
            <a:ext cx="8458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Just for fun….the microscopic image guessing game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0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4953000" cy="4213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1428929"/>
            <a:ext cx="4038600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2286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What am I ??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486400" y="228600"/>
            <a:ext cx="2878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Rose petal  100X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172200" y="3505200"/>
            <a:ext cx="228600" cy="369332"/>
          </a:xfrm>
          <a:prstGeom prst="rect">
            <a:avLst/>
          </a:prstGeom>
          <a:noFill/>
          <a:ln w="793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96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4762500" cy="4495800"/>
          </a:xfrm>
          <a:prstGeom prst="rect">
            <a:avLst/>
          </a:prstGeom>
        </p:spPr>
      </p:pic>
      <p:pic>
        <p:nvPicPr>
          <p:cNvPr id="2050" name="Picture 2" descr="Image result for strawberry se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023" y="2209800"/>
            <a:ext cx="4114801" cy="28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5600" y="3352800"/>
            <a:ext cx="457200" cy="381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286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What am I ??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486400" y="381000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Strawberry seed (20 X??)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8696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2286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What am I ??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254"/>
            <a:ext cx="5492088" cy="52203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87" y="1524000"/>
            <a:ext cx="3048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0400" y="2590800"/>
            <a:ext cx="457200" cy="381000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34988" y="197893"/>
            <a:ext cx="3390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Varnish flake from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Van Gogh painting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Magnification ??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7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29" y="1143000"/>
            <a:ext cx="5275193" cy="472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653" y="838200"/>
            <a:ext cx="2348384" cy="59150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5122" y="76200"/>
            <a:ext cx="2644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Mouse colon 740X !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286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What am I ??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7086600" y="2819400"/>
            <a:ext cx="304800" cy="369332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30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453390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96" y="2514600"/>
            <a:ext cx="4136571" cy="2819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2286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What am I ??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8382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Rat cerebellum 40X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15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71600"/>
            <a:ext cx="6731000" cy="5067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30480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am I ????		10X magnification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143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1" y="11875"/>
            <a:ext cx="522971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600" y="38100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 give good tongue 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9339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cared kit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25118"/>
            <a:ext cx="5041350" cy="55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Microscopy Q &amp; A:</a:t>
            </a:r>
          </a:p>
          <a:p>
            <a:pPr algn="ctr"/>
            <a:r>
              <a:rPr lang="en-US" sz="4000" dirty="0" smtClean="0"/>
              <a:t>Drill and Practice for Mole $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9131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825" y="2514600"/>
            <a:ext cx="5448686" cy="4094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Robert Hooke’s compound microscope </a:t>
            </a:r>
          </a:p>
          <a:p>
            <a:r>
              <a:rPr lang="en-US" sz="3200" dirty="0" smtClean="0"/>
              <a:t>(2 lenses): ~20-25X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31" y="4038600"/>
            <a:ext cx="2209524" cy="19619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824" y="6000505"/>
            <a:ext cx="2859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Cork sections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72" y="1271587"/>
            <a:ext cx="2745799" cy="21574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7824" y="3515380"/>
            <a:ext cx="2660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Flea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2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59157"/>
            <a:ext cx="6034043" cy="54715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9296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</a:rPr>
              <a:t>Cell biology and microbiology gets off to a start with </a:t>
            </a:r>
            <a:r>
              <a:rPr lang="en-US" sz="2600" b="1" dirty="0" err="1" smtClean="0">
                <a:solidFill>
                  <a:srgbClr val="FF0000"/>
                </a:solidFill>
              </a:rPr>
              <a:t>Antonie</a:t>
            </a:r>
            <a:r>
              <a:rPr lang="en-US" sz="2600" b="1" dirty="0" smtClean="0">
                <a:solidFill>
                  <a:srgbClr val="FF0000"/>
                </a:solidFill>
              </a:rPr>
              <a:t> von </a:t>
            </a:r>
            <a:r>
              <a:rPr lang="en-US" sz="2600" b="1" dirty="0" err="1" smtClean="0">
                <a:solidFill>
                  <a:srgbClr val="FF0000"/>
                </a:solidFill>
              </a:rPr>
              <a:t>Leewonhoek</a:t>
            </a:r>
            <a:r>
              <a:rPr lang="en-US" sz="2600" b="1" dirty="0" smtClean="0">
                <a:solidFill>
                  <a:srgbClr val="FF0000"/>
                </a:solidFill>
              </a:rPr>
              <a:t>  </a:t>
            </a:r>
            <a:r>
              <a:rPr lang="en-US" sz="2600" b="1" smtClean="0">
                <a:solidFill>
                  <a:srgbClr val="FF0000"/>
                </a:solidFill>
              </a:rPr>
              <a:t>1632-1723   </a:t>
            </a:r>
            <a:r>
              <a:rPr lang="en-US" sz="2600" b="1" dirty="0" smtClean="0">
                <a:solidFill>
                  <a:srgbClr val="FF0000"/>
                </a:solidFill>
              </a:rPr>
              <a:t>Dutch fabric trader </a:t>
            </a:r>
            <a:endParaRPr lang="en-US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8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09800"/>
            <a:ext cx="6353176" cy="4316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457200"/>
            <a:ext cx="8610600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Note: lens is monocular and made by drawing high quality Dutch soda lime into a (near) sphere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(hence bi-convex)=&gt; 70-200X magnifications !!!!!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9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3648"/>
            <a:ext cx="48354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14400"/>
            <a:ext cx="350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Leewonhoek’s</a:t>
            </a:r>
            <a:r>
              <a:rPr lang="en-US" sz="4000" dirty="0" smtClean="0"/>
              <a:t> original </a:t>
            </a:r>
          </a:p>
          <a:p>
            <a:r>
              <a:rPr lang="en-US" sz="4000" dirty="0" smtClean="0"/>
              <a:t>‘animalcule’ drawings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7698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447800" y="2667000"/>
            <a:ext cx="4419600" cy="9144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3276600" y="1066800"/>
            <a:ext cx="0" cy="83820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3276600" y="2667000"/>
            <a:ext cx="0" cy="609600"/>
          </a:xfrm>
          <a:prstGeom prst="line">
            <a:avLst/>
          </a:prstGeom>
          <a:noFill/>
          <a:ln w="539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3276600" y="3581400"/>
            <a:ext cx="0" cy="1066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886200" y="1752600"/>
            <a:ext cx="5257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/>
              <a:t>light speed in vacuum = c 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6096000" y="28956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5970896" y="3104346"/>
            <a:ext cx="3048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light </a:t>
            </a:r>
            <a:r>
              <a:rPr lang="en-US" sz="2800" b="1" dirty="0">
                <a:solidFill>
                  <a:srgbClr val="FF0000"/>
                </a:solidFill>
              </a:rPr>
              <a:t>speed in medium = v </a:t>
            </a:r>
            <a:r>
              <a:rPr lang="en-US" sz="2800" b="1" dirty="0"/>
              <a:t>&lt; c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276600" y="4495800"/>
            <a:ext cx="571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light speed in vacuum = </a:t>
            </a:r>
            <a:r>
              <a:rPr lang="en-US" sz="2800" b="1" dirty="0" smtClean="0"/>
              <a:t>c (max) </a:t>
            </a:r>
            <a:endParaRPr lang="en-US" sz="2800" b="1" dirty="0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1752600" y="4953000"/>
            <a:ext cx="7010400" cy="76944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/>
              <a:t>n= refractive index= c/</a:t>
            </a:r>
            <a:r>
              <a:rPr lang="en-US" sz="4400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228600" y="304800"/>
            <a:ext cx="80010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 Perpendicularly impinging light &amp; refractive index</a:t>
            </a: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3657600" y="1112043"/>
            <a:ext cx="3657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/>
              <a:t>Vacuum or air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6210300" y="2531063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substance</a:t>
            </a: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685800" y="990600"/>
            <a:ext cx="2362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Light beam</a:t>
            </a: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228600" y="2057400"/>
            <a:ext cx="3810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Plano-</a:t>
            </a:r>
            <a:r>
              <a:rPr lang="en-US" sz="2800" b="1" dirty="0" err="1"/>
              <a:t>plano</a:t>
            </a:r>
            <a:r>
              <a:rPr lang="en-US" sz="2800" b="1" dirty="0"/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65073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16111 L -3.33333E-6 0.1166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3.33333E-6 0.0555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  <p:bldP spid="2053" grpId="0" animBg="1"/>
      <p:bldP spid="2053" grpId="1" animBg="1"/>
      <p:bldP spid="2054" grpId="0" animBg="1"/>
      <p:bldP spid="2054" grpId="1" animBg="1"/>
      <p:bldP spid="2055" grpId="0" animBg="1"/>
      <p:bldP spid="2055" grpId="1" animBg="1"/>
      <p:bldP spid="2056" grpId="0"/>
      <p:bldP spid="2058" grpId="0"/>
      <p:bldP spid="2059" grpId="0"/>
      <p:bldP spid="2060" grpId="0" animBg="1"/>
      <p:bldP spid="2062" grpId="0"/>
      <p:bldP spid="2064" grpId="0"/>
      <p:bldP spid="2065" grpId="0"/>
      <p:bldP spid="206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1030</Words>
  <Application>Microsoft Office PowerPoint</Application>
  <PresentationFormat>On-screen Show (4:3)</PresentationFormat>
  <Paragraphs>192</Paragraphs>
  <Slides>48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Symbol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Typical values of n</vt:lpstr>
      <vt:lpstr>PowerPoint Presentation</vt:lpstr>
      <vt:lpstr>PowerPoint Presentation</vt:lpstr>
      <vt:lpstr>PowerPoint Presentation</vt:lpstr>
      <vt:lpstr>PowerPoint Presentation</vt:lpstr>
      <vt:lpstr>Real object imaging through double convex lens</vt:lpstr>
      <vt:lpstr>The first image magnifier: the simple hand magnifier glass </vt:lpstr>
      <vt:lpstr> magnifying glasses-the virtual image</vt:lpstr>
      <vt:lpstr>Simple and compound magnification</vt:lpstr>
      <vt:lpstr>PowerPoint Presentation</vt:lpstr>
      <vt:lpstr>Spherical abberation</vt:lpstr>
      <vt:lpstr>Chromatic abberation</vt:lpstr>
      <vt:lpstr>Language associated with objectives</vt:lpstr>
      <vt:lpstr>More language</vt:lpstr>
      <vt:lpstr>PowerPoint Presentation</vt:lpstr>
      <vt:lpstr>PowerPoint Presentation</vt:lpstr>
      <vt:lpstr>PowerPoint Presentation</vt:lpstr>
      <vt:lpstr>PowerPoint Presentation</vt:lpstr>
      <vt:lpstr>Phase contrast</vt:lpstr>
      <vt:lpstr>Phase contrast (continued)</vt:lpstr>
      <vt:lpstr>Phase contrast (continued)</vt:lpstr>
      <vt:lpstr>Phase annulus (below stage)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resolved biological objects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Alfred State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Help Desk</dc:creator>
  <cp:lastModifiedBy>Fong, Jerry</cp:lastModifiedBy>
  <cp:revision>75</cp:revision>
  <dcterms:created xsi:type="dcterms:W3CDTF">2008-04-14T17:38:16Z</dcterms:created>
  <dcterms:modified xsi:type="dcterms:W3CDTF">2018-04-30T16:04:06Z</dcterms:modified>
</cp:coreProperties>
</file>