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69" r:id="rId12"/>
    <p:sldId id="266" r:id="rId13"/>
    <p:sldId id="267"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941C9-0035-445E-B2D0-24EA09D78BBF}" type="datetimeFigureOut">
              <a:rPr lang="en-US" smtClean="0"/>
              <a:pPr/>
              <a:t>4/27/2018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A9FD9-B877-4C12-A6B3-88A1128D6335}" type="slidenum">
              <a:rPr lang="en-US" smtClean="0"/>
              <a:pPr/>
              <a:t>‹#›</a:t>
            </a:fld>
            <a:endParaRPr lang="en-US"/>
          </a:p>
        </p:txBody>
      </p:sp>
    </p:spTree>
    <p:extLst>
      <p:ext uri="{BB962C8B-B14F-4D97-AF65-F5344CB8AC3E}">
        <p14:creationId xmlns:p14="http://schemas.microsoft.com/office/powerpoint/2010/main" val="391382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5A9FD9-B877-4C12-A6B3-88A1128D6335}" type="slidenum">
              <a:rPr lang="en-US" smtClean="0"/>
              <a:pPr/>
              <a:t>5</a:t>
            </a:fld>
            <a:endParaRPr lang="en-US"/>
          </a:p>
        </p:txBody>
      </p:sp>
    </p:spTree>
    <p:extLst>
      <p:ext uri="{BB962C8B-B14F-4D97-AF65-F5344CB8AC3E}">
        <p14:creationId xmlns:p14="http://schemas.microsoft.com/office/powerpoint/2010/main" val="43341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5A9FD9-B877-4C12-A6B3-88A1128D6335}" type="slidenum">
              <a:rPr lang="en-US" smtClean="0"/>
              <a:pPr/>
              <a:t>7</a:t>
            </a:fld>
            <a:endParaRPr lang="en-US"/>
          </a:p>
        </p:txBody>
      </p:sp>
    </p:spTree>
    <p:extLst>
      <p:ext uri="{BB962C8B-B14F-4D97-AF65-F5344CB8AC3E}">
        <p14:creationId xmlns:p14="http://schemas.microsoft.com/office/powerpoint/2010/main" val="249008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624D71-2788-4CFC-B64F-BAEF3B45D6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24D71-2788-4CFC-B64F-BAEF3B45D6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24D71-2788-4CFC-B64F-BAEF3B45D6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24D71-2788-4CFC-B64F-BAEF3B45D6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24D71-2788-4CFC-B64F-BAEF3B45D6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624D71-2788-4CFC-B64F-BAEF3B45D6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624D71-2788-4CFC-B64F-BAEF3B45D610}" type="datetimeFigureOut">
              <a:rPr lang="en-US" smtClean="0"/>
              <a:pPr/>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624D71-2788-4CFC-B64F-BAEF3B45D610}" type="datetimeFigureOut">
              <a:rPr lang="en-US" smtClean="0"/>
              <a:pPr/>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24D71-2788-4CFC-B64F-BAEF3B45D610}" type="datetimeFigureOut">
              <a:rPr lang="en-US" smtClean="0"/>
              <a:pPr/>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624D71-2788-4CFC-B64F-BAEF3B45D6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624D71-2788-4CFC-B64F-BAEF3B45D6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294C5-29D9-416D-996B-F9A6FAA5C5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24D71-2788-4CFC-B64F-BAEF3B45D610}" type="datetimeFigureOut">
              <a:rPr lang="en-US" smtClean="0"/>
              <a:pPr/>
              <a:t>4/27/2018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294C5-29D9-416D-996B-F9A6FAA5C5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source=images&amp;cd=&amp;cad=rja&amp;uact=8&amp;docid=KeYV6mby9nqthM&amp;tbnid=jJP6M4poA_H-OM:&amp;ved=0CAgQjRw&amp;url=http://www.prescott.edu/learn/on-campus-bachelor-of-science/environmental-studies/index.html&amp;ei=CrGxU9mbJJCiqAaC_4GACw&amp;psig=AFQjCNFjJYnImcplvFj6Gs4rWw_8f_1QyA&amp;ust=1404240522675843"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uact=8&amp;docid=wBV11fq6eMQ2vM&amp;tbnid=XrBPy_HKZAWFtM:&amp;ved=&amp;url=http://www.washoesheriff.com/sub.php?page=chemistry-unit&amp;ei=A7mxU527GdGTqgaD04CYBw&amp;bvm=bv.69837884,d.b2k&amp;psig=AFQjCNE0CSV2NmuQe7QpsTAR8-MAk6ME7g&amp;ust=1404242563493355"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YKWv06b0HGd05M&amp;tbnid=FRrkAbjlFBJc7M:&amp;ved=0CAUQjRw&amp;url=http://totalpict.com/cocaine%20crystals&amp;ei=q7mxU-GdIIKBqgatsYL4BA&amp;bvm=bv.69837884,d.b2k&amp;psig=AFQjCNHNTbW6Y54yHkgFFpFSZKVRAPTP4g&amp;ust=1404242722316515"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frm=1&amp;source=images&amp;cd=&amp;cad=rja&amp;uact=8&amp;docid=wBV11fq6eMQ2vM&amp;tbnid=XrBPy_HKZAWFtM:&amp;ved=&amp;url=http://www.washoesheriff.com/sub.php?page=chemistry-unit&amp;ei=A7mxU527GdGTqgaD04CYBw&amp;bvm=bv.69837884,d.b2k&amp;psig=AFQjCNE0CSV2NmuQe7QpsTAR8-MAk6ME7g&amp;ust=1404242563493355"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hyperlink" Target="https://www.google.com/url?sa=i&amp;rct=j&amp;q=&amp;esrc=s&amp;frm=1&amp;source=images&amp;cd=&amp;cad=rja&amp;uact=8&amp;docid=8M4mpgDejOpbXM&amp;tbnid=xmu1PFIFZGdENM:&amp;ved=&amp;url=https://www.etsy.com/uk/market/toothpick&amp;ei=9aq1U_z3O4mcqAajwoCgCg&amp;bvm=bv.70138588,d.b2k&amp;psig=AFQjCNFNhJT6-ueFaFNIqSEBT7stdWiGvw&amp;ust=1404501110294574" TargetMode="External"/><Relationship Id="rId2" Type="http://schemas.openxmlformats.org/officeDocument/2006/relationships/hyperlink" Target="http://www.google.com/url?sa=i&amp;source=images&amp;cd=&amp;cad=rja&amp;uact=8&amp;docid=Ceb1wJ2jQ58jGM&amp;tbnid=gRffnh3oLhBscM:&amp;ved=0CAgQjRw4Ig&amp;url=http://www.studyblue.com/notes/note/n/lab-midterm/deck/5778993&amp;ei=nKqxU--6FoyPqAb4rIHwDg&amp;psig=AFQjCNE0V5CZE2hHJdK6oOIWxAMv4Hp11A&amp;ust=1404238876466713"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com/url?sa=i&amp;rct=j&amp;q=&amp;esrc=s&amp;frm=1&amp;source=images&amp;cd=&amp;cad=rja&amp;uact=8&amp;docid=YKWv06b0HGd05M&amp;tbnid=FRrkAbjlFBJc7M:&amp;ved=0CAUQjRw&amp;url=http://totalpict.com/cocaine%20crystals&amp;ei=q7mxU-GdIIKBqgatsYL4BA&amp;bvm=bv.69837884,d.b2k&amp;psig=AFQjCNHNTbW6Y54yHkgFFpFSZKVRAPTP4g&amp;ust=1404242722316515"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cad=rja&amp;uact=8&amp;docid=Ceb1wJ2jQ58jGM&amp;tbnid=gRffnh3oLhBscM:&amp;ved=0CAgQjRw4Ig&amp;url=http://www.studyblue.com/notes/note/n/lab-midterm/deck/5778993&amp;ei=nKqxU--6FoyPqAb4rIHwDg&amp;psig=AFQjCNE0V5CZE2hHJdK6oOIWxAMv4Hp11A&amp;ust=1404238876466713"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google.com/url?sa=i&amp;source=images&amp;cd=&amp;cad=rja&amp;uact=8&amp;docid=Ceb1wJ2jQ58jGM&amp;tbnid=gRffnh3oLhBscM:&amp;ved=0CAgQjRw4Ig&amp;url=http://www.studyblue.com/notes/note/n/lab-midterm/deck/5778993&amp;ei=nKqxU--6FoyPqAb4rIHwDg&amp;psig=AFQjCNE0V5CZE2hHJdK6oOIWxAMv4Hp11A&amp;ust=1404238876466713" TargetMode="External"/><Relationship Id="rId7" Type="http://schemas.openxmlformats.org/officeDocument/2006/relationships/hyperlink" Target="http://www.google.com/url?sa=i&amp;rct=j&amp;q=&amp;esrc=s&amp;frm=1&amp;source=images&amp;cd=&amp;cad=rja&amp;uact=8&amp;docid=wBV11fq6eMQ2vM&amp;tbnid=XrBPy_HKZAWFtM:&amp;ved=&amp;url=http://www.washoesheriff.com/sub.php?page=chemistry-unit&amp;ei=A7mxU527GdGTqgaD04CYBw&amp;bvm=bv.69837884,d.b2k&amp;psig=AFQjCNE0CSV2NmuQe7QpsTAR8-MAk6ME7g&amp;ust=140424256349335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google.com/url?sa=i&amp;rct=j&amp;q=&amp;esrc=s&amp;frm=1&amp;source=images&amp;cd=&amp;cad=rja&amp;uact=8&amp;docid=aagTpOE4UyjJHM&amp;tbnid=koS_kosUSzjsOM:&amp;ved=0CAUQjRw&amp;url=http://consciouscat.net/2012/01/26/review-giveaway-and-special-discount-fizzion-pet-stain-and-odor-remove/&amp;ei=xau1U7q_EaiR8AGtg4HgDA&amp;bvm=bv.70138588,d.b2k&amp;psig=AFQjCNFy8mcSrh9pbcP65AXk8VJog-jqWg&amp;ust=1404501284772965"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docid=ZNn0pp1C4S3tEM&amp;tbnid=k7rpJHpS9Pn1NM:&amp;ved=0CAUQjRw&amp;url=http://www.microbehunter.com/connecting-a-camera-to-a-microscope/&amp;ei=87G1U_6dK6jN8wHy7oD4CA&amp;bvm=bv.70138588,d.b2k&amp;psig=AFQjCNGIaJWpU4DLBkR4tYG0R-1nQobt8Q&amp;ust=140450287695882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3048000"/>
            <a:ext cx="6248400" cy="369332"/>
          </a:xfrm>
          <a:prstGeom prst="rect">
            <a:avLst/>
          </a:prstGeom>
          <a:noFill/>
        </p:spPr>
        <p:txBody>
          <a:bodyPr wrap="square" rtlCol="0">
            <a:spAutoFit/>
          </a:bodyPr>
          <a:lstStyle/>
          <a:p>
            <a:endParaRPr lang="en-US" dirty="0"/>
          </a:p>
        </p:txBody>
      </p:sp>
      <p:sp>
        <p:nvSpPr>
          <p:cNvPr id="11265" name="Rectangle 1"/>
          <p:cNvSpPr>
            <a:spLocks noChangeArrowheads="1"/>
          </p:cNvSpPr>
          <p:nvPr/>
        </p:nvSpPr>
        <p:spPr bwMode="auto">
          <a:xfrm>
            <a:off x="228600" y="1009470"/>
            <a:ext cx="8553945" cy="138499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mbria-Bold"/>
              </a:rPr>
              <a:t>Microcrystalline Tests:</a:t>
            </a:r>
            <a:endParaRPr kumimoji="0" lang="en-US" sz="2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mbria-Bold"/>
              </a:rPr>
              <a:t>A Simple, Inexpensive Way to Introduce Hands 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mbria-Bold"/>
              </a:rPr>
              <a:t> Forensic Reasoning to Beginners</a:t>
            </a:r>
            <a:endParaRPr kumimoji="0" lang="en-US" sz="2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8" name="irc_mi" descr="http://www.prescott.edu/assets/images/learn/fullsize/bachelor-of-science-students-microscope.jpg">
            <a:hlinkClick r:id="rId2"/>
          </p:cNvPr>
          <p:cNvPicPr/>
          <p:nvPr/>
        </p:nvPicPr>
        <p:blipFill>
          <a:blip r:embed="rId3" cstate="print"/>
          <a:srcRect/>
          <a:stretch>
            <a:fillRect/>
          </a:stretch>
        </p:blipFill>
        <p:spPr bwMode="auto">
          <a:xfrm>
            <a:off x="4504832" y="3090534"/>
            <a:ext cx="3810000" cy="2743200"/>
          </a:xfrm>
          <a:prstGeom prst="rect">
            <a:avLst/>
          </a:prstGeom>
          <a:noFill/>
          <a:ln w="9525">
            <a:noFill/>
            <a:miter lim="800000"/>
            <a:headEnd/>
            <a:tailEnd/>
          </a:ln>
        </p:spPr>
      </p:pic>
      <p:pic>
        <p:nvPicPr>
          <p:cNvPr id="9" name="irc_mi" descr="http://www.washoesheriff.com/images/page_images/forensics/Chemistry_Unit_Photo_8_cocptcl.jpg">
            <a:hlinkClick r:id="rId4"/>
          </p:cNvPr>
          <p:cNvPicPr/>
          <p:nvPr/>
        </p:nvPicPr>
        <p:blipFill>
          <a:blip r:embed="rId5" cstate="print"/>
          <a:srcRect/>
          <a:stretch>
            <a:fillRect/>
          </a:stretch>
        </p:blipFill>
        <p:spPr bwMode="auto">
          <a:xfrm>
            <a:off x="1586883" y="3048000"/>
            <a:ext cx="2209800" cy="2590800"/>
          </a:xfrm>
          <a:prstGeom prst="rect">
            <a:avLst/>
          </a:prstGeom>
          <a:noFill/>
          <a:ln w="9525">
            <a:noFill/>
            <a:miter lim="800000"/>
            <a:headEnd/>
            <a:tailEnd/>
          </a:ln>
        </p:spPr>
      </p:pic>
      <p:sp>
        <p:nvSpPr>
          <p:cNvPr id="10" name="TextBox 9"/>
          <p:cNvSpPr txBox="1"/>
          <p:nvPr/>
        </p:nvSpPr>
        <p:spPr>
          <a:xfrm>
            <a:off x="31812" y="3827562"/>
            <a:ext cx="1600200" cy="646331"/>
          </a:xfrm>
          <a:prstGeom prst="rect">
            <a:avLst/>
          </a:prstGeom>
          <a:noFill/>
        </p:spPr>
        <p:txBody>
          <a:bodyPr wrap="square" rtlCol="0">
            <a:spAutoFit/>
          </a:bodyPr>
          <a:lstStyle/>
          <a:p>
            <a:r>
              <a:rPr lang="en-US" dirty="0"/>
              <a:t>AuCl</a:t>
            </a:r>
            <a:r>
              <a:rPr lang="en-US" baseline="-25000" dirty="0"/>
              <a:t>3</a:t>
            </a:r>
            <a:r>
              <a:rPr lang="en-US" dirty="0"/>
              <a:t>:cocaine </a:t>
            </a:r>
          </a:p>
          <a:p>
            <a:r>
              <a:rPr lang="en-US" dirty="0"/>
              <a:t>Micro-crystals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307975"/>
          <a:ext cx="9144000" cy="6240463"/>
        </p:xfrm>
        <a:graphic>
          <a:graphicData uri="http://schemas.openxmlformats.org/presentationml/2006/ole">
            <mc:AlternateContent xmlns:mc="http://schemas.openxmlformats.org/markup-compatibility/2006">
              <mc:Choice xmlns:v="urn:schemas-microsoft-com:vml" Requires="v">
                <p:oleObj spid="_x0000_s1031" name="Document" r:id="rId4" imgW="9941420" imgH="6784750" progId="Word.Document.12">
                  <p:embed/>
                </p:oleObj>
              </mc:Choice>
              <mc:Fallback>
                <p:oleObj name="Document" r:id="rId4" imgW="9941420" imgH="678475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7975"/>
                        <a:ext cx="9144000" cy="624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2EE860-DC89-49C1-A4C9-85BE00A3DAFE}"/>
              </a:ext>
            </a:extLst>
          </p:cNvPr>
          <p:cNvSpPr txBox="1"/>
          <p:nvPr/>
        </p:nvSpPr>
        <p:spPr>
          <a:xfrm>
            <a:off x="533400" y="304800"/>
            <a:ext cx="7848600" cy="3816429"/>
          </a:xfrm>
          <a:prstGeom prst="rect">
            <a:avLst/>
          </a:prstGeom>
          <a:noFill/>
        </p:spPr>
        <p:txBody>
          <a:bodyPr wrap="square" rtlCol="0">
            <a:spAutoFit/>
          </a:bodyPr>
          <a:lstStyle/>
          <a:p>
            <a:pPr algn="ctr"/>
            <a:r>
              <a:rPr lang="en-US" sz="2800" b="1" dirty="0"/>
              <a:t>TEST G</a:t>
            </a:r>
          </a:p>
          <a:p>
            <a:pPr algn="ctr"/>
            <a:r>
              <a:rPr lang="en-US" sz="2800" b="1" dirty="0"/>
              <a:t>MICROCRYSTALLINE TEST FOR CAFFEINE</a:t>
            </a:r>
          </a:p>
          <a:p>
            <a:r>
              <a:rPr lang="en-US" sz="2400" b="1" dirty="0"/>
              <a:t>Place a medium sized drop of 5% HNO</a:t>
            </a:r>
            <a:r>
              <a:rPr lang="en-US" sz="2400" b="1" baseline="-25000" dirty="0"/>
              <a:t>3</a:t>
            </a:r>
            <a:r>
              <a:rPr lang="en-US" sz="2400" b="1" dirty="0"/>
              <a:t> on a slide and completely dissolve a few crystals of suspected caffeine in the drop. Place a drop of 0.1M AgNO</a:t>
            </a:r>
            <a:r>
              <a:rPr lang="en-US" sz="2400" b="1" baseline="-25000" dirty="0"/>
              <a:t>3</a:t>
            </a:r>
            <a:r>
              <a:rPr lang="en-US" sz="2400" b="1" dirty="0"/>
              <a:t> next to the sample drop and draw the two drops together with a toothpick. Caffeine is indicated if, after a few minutes dense, black fuzzy balls appear at the boundaries of the drops and in the isthmus with habits discernible at 50-100X.</a:t>
            </a:r>
          </a:p>
          <a:p>
            <a:endParaRPr lang="en-US" dirty="0"/>
          </a:p>
        </p:txBody>
      </p:sp>
      <p:pic>
        <p:nvPicPr>
          <p:cNvPr id="4" name="Picture 3" descr="Caffeine with AgNO3 early stage 50x">
            <a:extLst>
              <a:ext uri="{FF2B5EF4-FFF2-40B4-BE49-F238E27FC236}">
                <a16:creationId xmlns:a16="http://schemas.microsoft.com/office/drawing/2014/main" xmlns="" id="{2EAC18ED-136B-46B8-9A48-2BE9C2BE3297}"/>
              </a:ext>
            </a:extLst>
          </p:cNvPr>
          <p:cNvPicPr/>
          <p:nvPr/>
        </p:nvPicPr>
        <p:blipFill>
          <a:blip r:embed="rId2"/>
          <a:srcRect/>
          <a:stretch>
            <a:fillRect/>
          </a:stretch>
        </p:blipFill>
        <p:spPr bwMode="auto">
          <a:xfrm>
            <a:off x="1001236" y="4303931"/>
            <a:ext cx="3000375" cy="2276475"/>
          </a:xfrm>
          <a:prstGeom prst="rect">
            <a:avLst/>
          </a:prstGeom>
          <a:noFill/>
          <a:ln w="9525">
            <a:noFill/>
            <a:miter lim="800000"/>
            <a:headEnd/>
            <a:tailEnd/>
          </a:ln>
        </p:spPr>
      </p:pic>
      <p:pic>
        <p:nvPicPr>
          <p:cNvPr id="5" name="Picture 4" descr="caffeine with AgNO3 latter stage 100X">
            <a:extLst>
              <a:ext uri="{FF2B5EF4-FFF2-40B4-BE49-F238E27FC236}">
                <a16:creationId xmlns:a16="http://schemas.microsoft.com/office/drawing/2014/main" xmlns="" id="{037F029F-4256-49AF-8B64-236DE8172E5F}"/>
              </a:ext>
            </a:extLst>
          </p:cNvPr>
          <p:cNvPicPr/>
          <p:nvPr/>
        </p:nvPicPr>
        <p:blipFill>
          <a:blip r:embed="rId3"/>
          <a:srcRect/>
          <a:stretch>
            <a:fillRect/>
          </a:stretch>
        </p:blipFill>
        <p:spPr bwMode="auto">
          <a:xfrm>
            <a:off x="5105400" y="4067889"/>
            <a:ext cx="3095625" cy="2329815"/>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7746D7A0-82E1-4912-913E-5E262271771B}"/>
              </a:ext>
            </a:extLst>
          </p:cNvPr>
          <p:cNvSpPr txBox="1"/>
          <p:nvPr/>
        </p:nvSpPr>
        <p:spPr>
          <a:xfrm>
            <a:off x="1038226" y="3798202"/>
            <a:ext cx="3000375" cy="369332"/>
          </a:xfrm>
          <a:prstGeom prst="rect">
            <a:avLst/>
          </a:prstGeom>
          <a:noFill/>
        </p:spPr>
        <p:txBody>
          <a:bodyPr wrap="square" rtlCol="0">
            <a:spAutoFit/>
          </a:bodyPr>
          <a:lstStyle/>
          <a:p>
            <a:r>
              <a:rPr lang="en-US" b="1" dirty="0">
                <a:solidFill>
                  <a:srgbClr val="FF0000"/>
                </a:solidFill>
              </a:rPr>
              <a:t>Early stage 100X, bright field</a:t>
            </a:r>
          </a:p>
        </p:txBody>
      </p:sp>
    </p:spTree>
    <p:extLst>
      <p:ext uri="{BB962C8B-B14F-4D97-AF65-F5344CB8AC3E}">
        <p14:creationId xmlns:p14="http://schemas.microsoft.com/office/powerpoint/2010/main" val="164949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helles unknown">
            <a:extLst>
              <a:ext uri="{FF2B5EF4-FFF2-40B4-BE49-F238E27FC236}">
                <a16:creationId xmlns:a16="http://schemas.microsoft.com/office/drawing/2014/main" xmlns="" id="{FDB2DBAC-8F10-467A-B654-AA655B4D711B}"/>
              </a:ext>
            </a:extLst>
          </p:cNvPr>
          <p:cNvPicPr/>
          <p:nvPr/>
        </p:nvPicPr>
        <p:blipFill>
          <a:blip r:embed="rId2"/>
          <a:srcRect/>
          <a:stretch>
            <a:fillRect/>
          </a:stretch>
        </p:blipFill>
        <p:spPr bwMode="auto">
          <a:xfrm>
            <a:off x="457200" y="4023558"/>
            <a:ext cx="3200400" cy="2523014"/>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01269E87-71D1-4B15-A1B3-FB8D2C8EF8D9}"/>
              </a:ext>
            </a:extLst>
          </p:cNvPr>
          <p:cNvSpPr txBox="1"/>
          <p:nvPr/>
        </p:nvSpPr>
        <p:spPr>
          <a:xfrm>
            <a:off x="18495" y="-29826"/>
            <a:ext cx="9220200" cy="3693319"/>
          </a:xfrm>
          <a:prstGeom prst="rect">
            <a:avLst/>
          </a:prstGeom>
          <a:noFill/>
        </p:spPr>
        <p:txBody>
          <a:bodyPr wrap="square" rtlCol="0">
            <a:spAutoFit/>
          </a:bodyPr>
          <a:lstStyle/>
          <a:p>
            <a:r>
              <a:rPr lang="en-US" b="1" dirty="0"/>
              <a:t>TEST A</a:t>
            </a:r>
            <a:endParaRPr lang="en-US" dirty="0"/>
          </a:p>
          <a:p>
            <a:r>
              <a:rPr lang="en-US" b="1" u="sng" dirty="0"/>
              <a:t>MICROCRYSTALLINE TEST FOR Na</a:t>
            </a:r>
            <a:r>
              <a:rPr lang="en-US" b="1" u="sng" baseline="30000" dirty="0"/>
              <a:t>+</a:t>
            </a:r>
            <a:endParaRPr lang="en-US" dirty="0"/>
          </a:p>
          <a:p>
            <a:r>
              <a:rPr lang="en-US" dirty="0"/>
              <a:t>Place a medium-sized drop of  concentrated H</a:t>
            </a:r>
            <a:r>
              <a:rPr lang="en-US" baseline="-25000" dirty="0"/>
              <a:t>2</a:t>
            </a:r>
            <a:r>
              <a:rPr lang="en-US" dirty="0"/>
              <a:t>SO</a:t>
            </a:r>
            <a:r>
              <a:rPr lang="en-US" baseline="-25000" dirty="0"/>
              <a:t>4</a:t>
            </a:r>
            <a:r>
              <a:rPr lang="en-US" dirty="0"/>
              <a:t>  on a slide and then add to it a drop of distilled water. Carefully add Bi</a:t>
            </a:r>
            <a:r>
              <a:rPr lang="en-US" baseline="-25000" dirty="0"/>
              <a:t>2</a:t>
            </a:r>
            <a:r>
              <a:rPr lang="en-US" dirty="0"/>
              <a:t>(SO</a:t>
            </a:r>
            <a:r>
              <a:rPr lang="en-US" baseline="-25000" dirty="0"/>
              <a:t>4</a:t>
            </a:r>
            <a:r>
              <a:rPr lang="en-US" dirty="0"/>
              <a:t>)</a:t>
            </a:r>
            <a:r>
              <a:rPr lang="en-US" baseline="-25000" dirty="0"/>
              <a:t>3</a:t>
            </a:r>
            <a:r>
              <a:rPr lang="en-US" dirty="0"/>
              <a:t>  solid with stirring and gentle warming until the solution appears ~saturated, as evidenced by faint cloudiness. Add just enough 1M HNO</a:t>
            </a:r>
            <a:r>
              <a:rPr lang="en-US" baseline="-25000" dirty="0"/>
              <a:t>3</a:t>
            </a:r>
            <a:r>
              <a:rPr lang="en-US" dirty="0"/>
              <a:t> to cause the cloudiness to disappear.  </a:t>
            </a:r>
          </a:p>
          <a:p>
            <a:r>
              <a:rPr lang="en-US" dirty="0"/>
              <a:t> </a:t>
            </a:r>
          </a:p>
          <a:p>
            <a:r>
              <a:rPr lang="en-US" dirty="0"/>
              <a:t>Place 5-6 crystals of the suspected </a:t>
            </a:r>
            <a:r>
              <a:rPr lang="en-US" dirty="0" err="1"/>
              <a:t>NaCl</a:t>
            </a:r>
            <a:r>
              <a:rPr lang="en-US" dirty="0"/>
              <a:t> on a second slide  and add just enough concentrated H</a:t>
            </a:r>
            <a:r>
              <a:rPr lang="en-US" baseline="-25000" dirty="0"/>
              <a:t>2</a:t>
            </a:r>
            <a:r>
              <a:rPr lang="en-US" dirty="0"/>
              <a:t>SO</a:t>
            </a:r>
            <a:r>
              <a:rPr lang="en-US" baseline="-25000" dirty="0"/>
              <a:t>4</a:t>
            </a:r>
            <a:r>
              <a:rPr lang="en-US" dirty="0"/>
              <a:t> so that a thin, damp paste is created after gently warming the sample. (This step converts chloride to sulfate). Add a drop of the Bi</a:t>
            </a:r>
            <a:r>
              <a:rPr lang="en-US" baseline="-25000" dirty="0"/>
              <a:t>2</a:t>
            </a:r>
            <a:r>
              <a:rPr lang="en-US" dirty="0"/>
              <a:t>(SO</a:t>
            </a:r>
            <a:r>
              <a:rPr lang="en-US" baseline="-25000" dirty="0"/>
              <a:t>4</a:t>
            </a:r>
            <a:r>
              <a:rPr lang="en-US" dirty="0"/>
              <a:t>)</a:t>
            </a:r>
            <a:r>
              <a:rPr lang="en-US" baseline="-25000" dirty="0"/>
              <a:t>3</a:t>
            </a:r>
            <a:r>
              <a:rPr lang="en-US" dirty="0"/>
              <a:t>  solution initially prepared to the paste. Warm gently at 50~60</a:t>
            </a:r>
            <a:r>
              <a:rPr lang="en-US" baseline="30000" dirty="0"/>
              <a:t>o</a:t>
            </a:r>
            <a:r>
              <a:rPr lang="en-US" dirty="0"/>
              <a:t> on a hotplate.</a:t>
            </a:r>
          </a:p>
          <a:p>
            <a:r>
              <a:rPr lang="en-US" b="1" i="1" dirty="0" err="1"/>
              <a:t>NaCl</a:t>
            </a:r>
            <a:r>
              <a:rPr lang="en-US" b="1" i="1" dirty="0"/>
              <a:t> is indicated if slender, narrow hexagonal rods or short prisms with angular ends appear singly or in star-shaped clumps.</a:t>
            </a:r>
            <a:endParaRPr lang="en-US" dirty="0"/>
          </a:p>
        </p:txBody>
      </p:sp>
      <p:pic>
        <p:nvPicPr>
          <p:cNvPr id="2049" name="Picture 16" descr="New Picture">
            <a:extLst>
              <a:ext uri="{FF2B5EF4-FFF2-40B4-BE49-F238E27FC236}">
                <a16:creationId xmlns:a16="http://schemas.microsoft.com/office/drawing/2014/main" xmlns="" id="{993817F4-5A22-4569-AB4D-8444C75BA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23557"/>
            <a:ext cx="2438400" cy="2560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a:extLst>
              <a:ext uri="{FF2B5EF4-FFF2-40B4-BE49-F238E27FC236}">
                <a16:creationId xmlns:a16="http://schemas.microsoft.com/office/drawing/2014/main" xmlns="" id="{7C5C3474-293F-4911-A416-A81C54E6A004}"/>
              </a:ext>
            </a:extLst>
          </p:cNvPr>
          <p:cNvSpPr txBox="1">
            <a:spLocks noChangeArrowheads="1"/>
          </p:cNvSpPr>
          <p:nvPr/>
        </p:nvSpPr>
        <p:spPr bwMode="auto">
          <a:xfrm>
            <a:off x="4248150" y="754063"/>
            <a:ext cx="299085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3">
            <a:extLst>
              <a:ext uri="{FF2B5EF4-FFF2-40B4-BE49-F238E27FC236}">
                <a16:creationId xmlns:a16="http://schemas.microsoft.com/office/drawing/2014/main" xmlns="" id="{7C6B0DA3-F24C-456B-A261-E338D786D7D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xmlns="" id="{529C9470-DFDF-4BBB-9DE5-790A150C2CE4}"/>
              </a:ext>
            </a:extLst>
          </p:cNvPr>
          <p:cNvSpPr>
            <a:spLocks noChangeArrowheads="1"/>
          </p:cNvSpPr>
          <p:nvPr/>
        </p:nvSpPr>
        <p:spPr bwMode="auto">
          <a:xfrm>
            <a:off x="488272" y="3638837"/>
            <a:ext cx="3733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sng" strike="noStrike" cap="none" normalizeH="0" baseline="0" dirty="0">
                <a:ln>
                  <a:noFill/>
                </a:ln>
                <a:solidFill>
                  <a:srgbClr val="FF0000"/>
                </a:solidFill>
                <a:effectLst/>
                <a:latin typeface="Arial" panose="020B0604020202020204" pitchFamily="34" charset="0"/>
              </a:rPr>
              <a:t>student result 50X</a:t>
            </a:r>
            <a:r>
              <a:rPr kumimoji="0" lang="en-US" altLang="en-US" sz="2200" b="1" i="1" u="none" strike="noStrike" cap="none" normalizeH="0" baseline="0" dirty="0">
                <a:ln>
                  <a:noFill/>
                </a:ln>
                <a:solidFill>
                  <a:srgbClr val="FF0000"/>
                </a:solidFill>
                <a:effectLst/>
                <a:latin typeface="Arial" panose="020B0604020202020204" pitchFamily="34" charset="0"/>
              </a:rPr>
              <a:t>	</a:t>
            </a:r>
            <a:r>
              <a:rPr kumimoji="0" lang="en-US" altLang="en-US" sz="2200" b="1" i="1"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3" name="TextBox 12">
            <a:extLst>
              <a:ext uri="{FF2B5EF4-FFF2-40B4-BE49-F238E27FC236}">
                <a16:creationId xmlns:a16="http://schemas.microsoft.com/office/drawing/2014/main" xmlns="" id="{7097B190-62DE-4655-AD4C-F38CD030F6C2}"/>
              </a:ext>
            </a:extLst>
          </p:cNvPr>
          <p:cNvSpPr txBox="1"/>
          <p:nvPr/>
        </p:nvSpPr>
        <p:spPr>
          <a:xfrm>
            <a:off x="3810000" y="3638837"/>
            <a:ext cx="4724400" cy="523220"/>
          </a:xfrm>
          <a:prstGeom prst="rect">
            <a:avLst/>
          </a:prstGeom>
          <a:noFill/>
        </p:spPr>
        <p:txBody>
          <a:bodyPr wrap="square" rtlCol="0">
            <a:spAutoFit/>
          </a:bodyPr>
          <a:lstStyle/>
          <a:p>
            <a:r>
              <a:rPr lang="en-US" dirty="0"/>
              <a:t> </a:t>
            </a:r>
            <a:r>
              <a:rPr lang="en-US" sz="2800" b="1" dirty="0" err="1">
                <a:solidFill>
                  <a:srgbClr val="FF0000"/>
                </a:solidFill>
              </a:rPr>
              <a:t>Chamot</a:t>
            </a:r>
            <a:r>
              <a:rPr lang="en-US" sz="2800" b="1" dirty="0">
                <a:solidFill>
                  <a:srgbClr val="FF0000"/>
                </a:solidFill>
              </a:rPr>
              <a:t> &amp; Mason p. 53, fig. 34</a:t>
            </a:r>
          </a:p>
        </p:txBody>
      </p:sp>
    </p:spTree>
    <p:extLst>
      <p:ext uri="{BB962C8B-B14F-4D97-AF65-F5344CB8AC3E}">
        <p14:creationId xmlns:p14="http://schemas.microsoft.com/office/powerpoint/2010/main" val="24212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049"/>
                                        </p:tgtEl>
                                        <p:attrNameLst>
                                          <p:attrName>style.visibility</p:attrName>
                                        </p:attrNameLst>
                                      </p:cBhvr>
                                      <p:to>
                                        <p:strVal val="visible"/>
                                      </p:to>
                                    </p:set>
                                    <p:animEffect transition="in" filter="fade">
                                      <p:cBhvr>
                                        <p:cTn id="18"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27E3C5-F71F-4497-9AC5-D72513FCC164}"/>
              </a:ext>
            </a:extLst>
          </p:cNvPr>
          <p:cNvSpPr txBox="1"/>
          <p:nvPr/>
        </p:nvSpPr>
        <p:spPr>
          <a:xfrm>
            <a:off x="304800" y="152400"/>
            <a:ext cx="8077200" cy="3416320"/>
          </a:xfrm>
          <a:prstGeom prst="rect">
            <a:avLst/>
          </a:prstGeom>
          <a:noFill/>
        </p:spPr>
        <p:txBody>
          <a:bodyPr wrap="square" rtlCol="0">
            <a:spAutoFit/>
          </a:bodyPr>
          <a:lstStyle/>
          <a:p>
            <a:r>
              <a:rPr lang="en-US" b="1" dirty="0"/>
              <a:t>TEST C</a:t>
            </a:r>
            <a:endParaRPr lang="en-US" dirty="0"/>
          </a:p>
          <a:p>
            <a:r>
              <a:rPr lang="en-US" b="1" u="sng" dirty="0"/>
              <a:t>MICROCRYSTALLINE TEST FOR </a:t>
            </a:r>
            <a:r>
              <a:rPr lang="en-US" b="1" u="sng" dirty="0" err="1"/>
              <a:t>NaCl</a:t>
            </a:r>
            <a:r>
              <a:rPr lang="en-US" b="1" u="sng" dirty="0"/>
              <a:t>(s)</a:t>
            </a:r>
            <a:endParaRPr lang="en-US" dirty="0"/>
          </a:p>
          <a:p>
            <a:r>
              <a:rPr lang="en-US" dirty="0"/>
              <a:t> </a:t>
            </a:r>
          </a:p>
          <a:p>
            <a:r>
              <a:rPr lang="en-US" dirty="0"/>
              <a:t>Put a medium-sized drop of weak (0.05 M) acetic acid on a glass slide and dissolve into it 3-5 small crystals of suspected </a:t>
            </a:r>
            <a:r>
              <a:rPr lang="en-US" dirty="0" err="1"/>
              <a:t>NaCl</a:t>
            </a:r>
            <a:r>
              <a:rPr lang="en-US" dirty="0"/>
              <a:t>  using a flat toothpick to deliver and stir the crystals until they dissolve.  Solution should be weak to avoid mass crystallization.</a:t>
            </a:r>
          </a:p>
          <a:p>
            <a:r>
              <a:rPr lang="en-US" dirty="0"/>
              <a:t> </a:t>
            </a:r>
          </a:p>
          <a:p>
            <a:r>
              <a:rPr lang="en-US" dirty="0"/>
              <a:t>Gently dry the solution on a hot plate set to ~ 65-70 </a:t>
            </a:r>
            <a:r>
              <a:rPr lang="en-US" baseline="30000" dirty="0" err="1"/>
              <a:t>o</a:t>
            </a:r>
            <a:r>
              <a:rPr lang="en-US" dirty="0" err="1"/>
              <a:t>C</a:t>
            </a:r>
            <a:r>
              <a:rPr lang="en-US" dirty="0"/>
              <a:t> until a fine white `rind’ of micro-crystals appear at the outer edge of the drop.</a:t>
            </a:r>
          </a:p>
          <a:p>
            <a:r>
              <a:rPr lang="en-US" b="1" i="1" dirty="0" err="1"/>
              <a:t>NaCl</a:t>
            </a:r>
            <a:r>
              <a:rPr lang="en-US" b="1" i="1" dirty="0"/>
              <a:t> crystals should appear as strongly birefringent, cubical or rectangular-shaped crystals under dark field phase illumination.</a:t>
            </a:r>
            <a:endParaRPr lang="en-US" dirty="0"/>
          </a:p>
        </p:txBody>
      </p:sp>
      <p:sp>
        <p:nvSpPr>
          <p:cNvPr id="3" name="Rectangle 2">
            <a:extLst>
              <a:ext uri="{FF2B5EF4-FFF2-40B4-BE49-F238E27FC236}">
                <a16:creationId xmlns:a16="http://schemas.microsoft.com/office/drawing/2014/main" xmlns="" id="{43C2FCEF-F292-409C-A3F9-64559B7A4319}"/>
              </a:ext>
            </a:extLst>
          </p:cNvPr>
          <p:cNvSpPr/>
          <p:nvPr/>
        </p:nvSpPr>
        <p:spPr>
          <a:xfrm>
            <a:off x="-1295400" y="3657600"/>
            <a:ext cx="9753599" cy="1200329"/>
          </a:xfrm>
          <a:prstGeom prst="rect">
            <a:avLst/>
          </a:prstGeom>
        </p:spPr>
        <p:txBody>
          <a:bodyPr wrap="square">
            <a:spAutoFit/>
          </a:bodyPr>
          <a:lstStyle/>
          <a:p>
            <a:pPr marL="1828800" marR="0" indent="457200">
              <a:spcBef>
                <a:spcPts val="0"/>
              </a:spcBef>
              <a:spcAft>
                <a:spcPts val="0"/>
              </a:spcAft>
            </a:pPr>
            <a:r>
              <a:rPr lang="en-US" sz="3600" b="1" i="1" dirty="0">
                <a:latin typeface="Times New Roman" panose="02020603050405020304" pitchFamily="18" charset="0"/>
                <a:ea typeface="Times New Roman" panose="02020603050405020304" pitchFamily="18" charset="0"/>
              </a:rPr>
              <a:t>instructor result at 100X (dark field)</a:t>
            </a:r>
            <a:endParaRPr lang="en-US" sz="3600" dirty="0">
              <a:latin typeface="Times New Roman" panose="02020603050405020304" pitchFamily="18" charset="0"/>
              <a:ea typeface="Times New Roman" panose="02020603050405020304" pitchFamily="18" charset="0"/>
            </a:endParaRPr>
          </a:p>
          <a:p>
            <a:r>
              <a:rPr lang="en-US" sz="3600" b="1" i="1" dirty="0">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pic>
        <p:nvPicPr>
          <p:cNvPr id="4" name="Picture 3" descr="NaCl_dark">
            <a:extLst>
              <a:ext uri="{FF2B5EF4-FFF2-40B4-BE49-F238E27FC236}">
                <a16:creationId xmlns:a16="http://schemas.microsoft.com/office/drawing/2014/main" xmlns="" id="{17BE9D6C-36BB-434B-864A-39E9E4B295B0}"/>
              </a:ext>
            </a:extLst>
          </p:cNvPr>
          <p:cNvPicPr/>
          <p:nvPr/>
        </p:nvPicPr>
        <p:blipFill>
          <a:blip r:embed="rId2"/>
          <a:srcRect/>
          <a:stretch>
            <a:fillRect/>
          </a:stretch>
        </p:blipFill>
        <p:spPr bwMode="auto">
          <a:xfrm>
            <a:off x="3048000" y="4419600"/>
            <a:ext cx="2667000" cy="1981200"/>
          </a:xfrm>
          <a:prstGeom prst="rect">
            <a:avLst/>
          </a:prstGeom>
          <a:noFill/>
          <a:ln w="9525">
            <a:noFill/>
            <a:miter lim="800000"/>
            <a:headEnd/>
            <a:tailEnd/>
          </a:ln>
        </p:spPr>
      </p:pic>
    </p:spTree>
    <p:extLst>
      <p:ext uri="{BB962C8B-B14F-4D97-AF65-F5344CB8AC3E}">
        <p14:creationId xmlns:p14="http://schemas.microsoft.com/office/powerpoint/2010/main" val="3250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EFC3AF86-6952-4F41-B974-AA17F9C37B31}"/>
              </a:ext>
            </a:extLst>
          </p:cNvPr>
          <p:cNvSpPr txBox="1"/>
          <p:nvPr/>
        </p:nvSpPr>
        <p:spPr>
          <a:xfrm>
            <a:off x="606641" y="1305818"/>
            <a:ext cx="8305800" cy="2585323"/>
          </a:xfrm>
          <a:prstGeom prst="rect">
            <a:avLst/>
          </a:prstGeom>
          <a:noFill/>
        </p:spPr>
        <p:txBody>
          <a:bodyPr wrap="square" rtlCol="0">
            <a:spAutoFit/>
          </a:bodyPr>
          <a:lstStyle/>
          <a:p>
            <a:r>
              <a:rPr lang="en-US" sz="2400" b="1" dirty="0"/>
              <a:t>Place a drop of 6M HCL on a clean slide and add a small crystal of the suspect CaCO</a:t>
            </a:r>
            <a:r>
              <a:rPr lang="en-US" sz="2400" b="1" baseline="-25000" dirty="0"/>
              <a:t>3</a:t>
            </a:r>
            <a:r>
              <a:rPr lang="en-US" sz="2400" b="1" dirty="0"/>
              <a:t>(s). Place a  drop of 6M H</a:t>
            </a:r>
            <a:r>
              <a:rPr lang="en-US" sz="2400" b="1" baseline="-25000" dirty="0"/>
              <a:t>2</a:t>
            </a:r>
            <a:r>
              <a:rPr lang="en-US" sz="2400" b="1" dirty="0"/>
              <a:t>SO</a:t>
            </a:r>
            <a:r>
              <a:rPr lang="en-US" sz="2400" b="1" baseline="-25000" dirty="0"/>
              <a:t>4</a:t>
            </a:r>
            <a:r>
              <a:rPr lang="en-US" sz="2400" b="1" dirty="0"/>
              <a:t>  next to the first drop and draw together with a tooth pick.  Ca</a:t>
            </a:r>
            <a:r>
              <a:rPr lang="en-US" sz="2400" b="1" baseline="30000" dirty="0"/>
              <a:t>2+ </a:t>
            </a:r>
            <a:r>
              <a:rPr lang="en-US" sz="2400" b="1" dirty="0"/>
              <a:t>is indicated if fine micro- dendritic needles form within a few minutes at drop boundaries and in the isthmus between drops. The microcrystalline habits are discernible  at 50- 100X.</a:t>
            </a:r>
          </a:p>
          <a:p>
            <a:endParaRPr lang="en-US" dirty="0"/>
          </a:p>
        </p:txBody>
      </p:sp>
      <p:sp>
        <p:nvSpPr>
          <p:cNvPr id="20" name="TextBox 19">
            <a:extLst>
              <a:ext uri="{FF2B5EF4-FFF2-40B4-BE49-F238E27FC236}">
                <a16:creationId xmlns:a16="http://schemas.microsoft.com/office/drawing/2014/main" xmlns="" id="{14A36D76-0959-44B3-B9A4-7C41B81374E2}"/>
              </a:ext>
            </a:extLst>
          </p:cNvPr>
          <p:cNvSpPr txBox="1"/>
          <p:nvPr/>
        </p:nvSpPr>
        <p:spPr>
          <a:xfrm>
            <a:off x="838200" y="228600"/>
            <a:ext cx="7467600" cy="990600"/>
          </a:xfrm>
          <a:prstGeom prst="rect">
            <a:avLst/>
          </a:prstGeom>
          <a:noFill/>
        </p:spPr>
        <p:txBody>
          <a:bodyPr wrap="square" rtlCol="0">
            <a:spAutoFit/>
          </a:bodyPr>
          <a:lstStyle/>
          <a:p>
            <a:endParaRPr lang="en-US" dirty="0"/>
          </a:p>
        </p:txBody>
      </p:sp>
      <p:sp>
        <p:nvSpPr>
          <p:cNvPr id="22" name="TextBox 21">
            <a:extLst>
              <a:ext uri="{FF2B5EF4-FFF2-40B4-BE49-F238E27FC236}">
                <a16:creationId xmlns:a16="http://schemas.microsoft.com/office/drawing/2014/main" xmlns="" id="{5CBC8C5C-6D56-463A-B4DE-D6C5BBCDC7BB}"/>
              </a:ext>
            </a:extLst>
          </p:cNvPr>
          <p:cNvSpPr txBox="1"/>
          <p:nvPr/>
        </p:nvSpPr>
        <p:spPr>
          <a:xfrm>
            <a:off x="580748" y="228600"/>
            <a:ext cx="6963052" cy="1077218"/>
          </a:xfrm>
          <a:prstGeom prst="rect">
            <a:avLst/>
          </a:prstGeom>
          <a:noFill/>
        </p:spPr>
        <p:txBody>
          <a:bodyPr wrap="square" rtlCol="0">
            <a:spAutoFit/>
          </a:bodyPr>
          <a:lstStyle/>
          <a:p>
            <a:pPr algn="ctr"/>
            <a:r>
              <a:rPr lang="en-US" sz="3200" b="1" dirty="0"/>
              <a:t>TEST D</a:t>
            </a:r>
          </a:p>
          <a:p>
            <a:pPr algn="ctr"/>
            <a:r>
              <a:rPr lang="en-US" sz="3200" b="1" dirty="0"/>
              <a:t>MICROCRYSTALLINE TEST FOR Ca</a:t>
            </a:r>
            <a:r>
              <a:rPr lang="en-US" sz="3200" b="1" baseline="30000" dirty="0"/>
              <a:t>2+</a:t>
            </a:r>
          </a:p>
        </p:txBody>
      </p:sp>
      <p:pic>
        <p:nvPicPr>
          <p:cNvPr id="23" name="Picture 22" descr="Ca(II) with 6M sulfuric acid 50 X">
            <a:extLst>
              <a:ext uri="{FF2B5EF4-FFF2-40B4-BE49-F238E27FC236}">
                <a16:creationId xmlns:a16="http://schemas.microsoft.com/office/drawing/2014/main" xmlns="" id="{DA34ED5A-B85A-4B77-AD05-9371EBEFAF38}"/>
              </a:ext>
            </a:extLst>
          </p:cNvPr>
          <p:cNvPicPr/>
          <p:nvPr/>
        </p:nvPicPr>
        <p:blipFill>
          <a:blip r:embed="rId2"/>
          <a:srcRect/>
          <a:stretch>
            <a:fillRect/>
          </a:stretch>
        </p:blipFill>
        <p:spPr bwMode="auto">
          <a:xfrm>
            <a:off x="685800" y="4295140"/>
            <a:ext cx="2933700" cy="2200275"/>
          </a:xfrm>
          <a:prstGeom prst="rect">
            <a:avLst/>
          </a:prstGeom>
          <a:noFill/>
          <a:ln w="9525">
            <a:noFill/>
            <a:miter lim="800000"/>
            <a:headEnd/>
            <a:tailEnd/>
          </a:ln>
        </p:spPr>
      </p:pic>
      <p:pic>
        <p:nvPicPr>
          <p:cNvPr id="24" name="Picture 23" descr="chamot">
            <a:extLst>
              <a:ext uri="{FF2B5EF4-FFF2-40B4-BE49-F238E27FC236}">
                <a16:creationId xmlns:a16="http://schemas.microsoft.com/office/drawing/2014/main" xmlns="" id="{D7E61DCB-C8CD-4407-8151-BC50942AA783}"/>
              </a:ext>
            </a:extLst>
          </p:cNvPr>
          <p:cNvPicPr/>
          <p:nvPr/>
        </p:nvPicPr>
        <p:blipFill>
          <a:blip r:embed="rId3"/>
          <a:srcRect/>
          <a:stretch>
            <a:fillRect/>
          </a:stretch>
        </p:blipFill>
        <p:spPr bwMode="auto">
          <a:xfrm>
            <a:off x="4876800" y="4166632"/>
            <a:ext cx="3057525" cy="2304415"/>
          </a:xfrm>
          <a:prstGeom prst="rect">
            <a:avLst/>
          </a:prstGeom>
          <a:noFill/>
          <a:ln w="9525">
            <a:noFill/>
            <a:miter lim="800000"/>
            <a:headEnd/>
            <a:tailEnd/>
          </a:ln>
        </p:spPr>
      </p:pic>
      <p:sp>
        <p:nvSpPr>
          <p:cNvPr id="25" name="TextBox 24">
            <a:extLst>
              <a:ext uri="{FF2B5EF4-FFF2-40B4-BE49-F238E27FC236}">
                <a16:creationId xmlns:a16="http://schemas.microsoft.com/office/drawing/2014/main" xmlns="" id="{75A353BB-4364-4C04-A88D-2EF2EB44B651}"/>
              </a:ext>
            </a:extLst>
          </p:cNvPr>
          <p:cNvSpPr txBox="1"/>
          <p:nvPr/>
        </p:nvSpPr>
        <p:spPr>
          <a:xfrm>
            <a:off x="606640" y="3657600"/>
            <a:ext cx="3584360" cy="830997"/>
          </a:xfrm>
          <a:prstGeom prst="rect">
            <a:avLst/>
          </a:prstGeom>
          <a:noFill/>
        </p:spPr>
        <p:txBody>
          <a:bodyPr wrap="square" rtlCol="0">
            <a:spAutoFit/>
          </a:bodyPr>
          <a:lstStyle/>
          <a:p>
            <a:r>
              <a:rPr lang="en-US" sz="2400" b="1" dirty="0">
                <a:solidFill>
                  <a:srgbClr val="FF0000"/>
                </a:solidFill>
              </a:rPr>
              <a:t>instructor result at 50X</a:t>
            </a:r>
            <a:r>
              <a:rPr lang="en-US" sz="2400" b="1" dirty="0"/>
              <a:t>	</a:t>
            </a:r>
          </a:p>
        </p:txBody>
      </p:sp>
      <p:sp>
        <p:nvSpPr>
          <p:cNvPr id="26" name="TextBox 25">
            <a:extLst>
              <a:ext uri="{FF2B5EF4-FFF2-40B4-BE49-F238E27FC236}">
                <a16:creationId xmlns:a16="http://schemas.microsoft.com/office/drawing/2014/main" xmlns="" id="{C49AA572-BA8D-4AA7-80AB-D2E2D2C771AA}"/>
              </a:ext>
            </a:extLst>
          </p:cNvPr>
          <p:cNvSpPr txBox="1"/>
          <p:nvPr/>
        </p:nvSpPr>
        <p:spPr>
          <a:xfrm>
            <a:off x="4724399" y="3581400"/>
            <a:ext cx="4267201" cy="461665"/>
          </a:xfrm>
          <a:prstGeom prst="rect">
            <a:avLst/>
          </a:prstGeom>
          <a:noFill/>
        </p:spPr>
        <p:txBody>
          <a:bodyPr wrap="square" rtlCol="0">
            <a:spAutoFit/>
          </a:bodyPr>
          <a:lstStyle/>
          <a:p>
            <a:r>
              <a:rPr lang="en-US" sz="2400" b="1" dirty="0" err="1">
                <a:solidFill>
                  <a:srgbClr val="FF0000"/>
                </a:solidFill>
              </a:rPr>
              <a:t>Chamot</a:t>
            </a:r>
            <a:r>
              <a:rPr lang="en-US" sz="2400" b="1" dirty="0">
                <a:solidFill>
                  <a:srgbClr val="FF0000"/>
                </a:solidFill>
              </a:rPr>
              <a:t> &amp; Mason p. 105, fig. 70</a:t>
            </a:r>
            <a:endParaRPr lang="en-US" sz="2400" dirty="0">
              <a:solidFill>
                <a:srgbClr val="FF0000"/>
              </a:solidFill>
            </a:endParaRPr>
          </a:p>
        </p:txBody>
      </p:sp>
    </p:spTree>
    <p:extLst>
      <p:ext uri="{BB962C8B-B14F-4D97-AF65-F5344CB8AC3E}">
        <p14:creationId xmlns:p14="http://schemas.microsoft.com/office/powerpoint/2010/main" val="362891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BA90EB-7EA9-4A0D-99A4-F7270153E20E}"/>
              </a:ext>
            </a:extLst>
          </p:cNvPr>
          <p:cNvSpPr txBox="1"/>
          <p:nvPr/>
        </p:nvSpPr>
        <p:spPr>
          <a:xfrm>
            <a:off x="304800" y="304800"/>
            <a:ext cx="8458200" cy="3046988"/>
          </a:xfrm>
          <a:prstGeom prst="rect">
            <a:avLst/>
          </a:prstGeom>
          <a:noFill/>
        </p:spPr>
        <p:txBody>
          <a:bodyPr wrap="square" rtlCol="0">
            <a:spAutoFit/>
          </a:bodyPr>
          <a:lstStyle/>
          <a:p>
            <a:pPr algn="ctr"/>
            <a:r>
              <a:rPr lang="en-US" sz="2400" b="1" dirty="0"/>
              <a:t>TEST G</a:t>
            </a:r>
          </a:p>
          <a:p>
            <a:pPr algn="ctr"/>
            <a:r>
              <a:rPr lang="en-US" sz="2400" b="1" dirty="0"/>
              <a:t>MICROCRYSTALLINE TEST FOR CAFFEINE</a:t>
            </a:r>
          </a:p>
          <a:p>
            <a:r>
              <a:rPr lang="en-US" sz="2400" b="1" dirty="0"/>
              <a:t>Place a medium sized drop of 5% HNO</a:t>
            </a:r>
            <a:r>
              <a:rPr lang="en-US" sz="2400" b="1" baseline="-25000" dirty="0"/>
              <a:t>3 </a:t>
            </a:r>
            <a:r>
              <a:rPr lang="en-US" sz="2400" b="1" dirty="0"/>
              <a:t>on a slide and completely dissolve a few crystals of suspected caffeine in the drop. Place a drop of 0.1M AgNO</a:t>
            </a:r>
            <a:r>
              <a:rPr lang="en-US" sz="2400" b="1" baseline="-25000" dirty="0"/>
              <a:t>3</a:t>
            </a:r>
            <a:r>
              <a:rPr lang="en-US" sz="2400" b="1" dirty="0"/>
              <a:t> next to the sample drop and draw the two drops together with a toothpick. Caffeine is indicated if, after a few minutes dense, black fuzzy balls appear at the boundaries of the drops and in the isthmus with habits discernible at 50-100X. </a:t>
            </a:r>
          </a:p>
        </p:txBody>
      </p:sp>
      <p:pic>
        <p:nvPicPr>
          <p:cNvPr id="6" name="Picture 5" descr="Caffeine with AgNO3 early stage 50x">
            <a:extLst>
              <a:ext uri="{FF2B5EF4-FFF2-40B4-BE49-F238E27FC236}">
                <a16:creationId xmlns:a16="http://schemas.microsoft.com/office/drawing/2014/main" xmlns="" id="{1A74E00E-0FC7-4982-BD8E-16794AE37D68}"/>
              </a:ext>
            </a:extLst>
          </p:cNvPr>
          <p:cNvPicPr/>
          <p:nvPr/>
        </p:nvPicPr>
        <p:blipFill>
          <a:blip r:embed="rId2"/>
          <a:srcRect/>
          <a:stretch>
            <a:fillRect/>
          </a:stretch>
        </p:blipFill>
        <p:spPr bwMode="auto">
          <a:xfrm>
            <a:off x="838200" y="3931328"/>
            <a:ext cx="3000375" cy="2276475"/>
          </a:xfrm>
          <a:prstGeom prst="rect">
            <a:avLst/>
          </a:prstGeom>
          <a:noFill/>
          <a:ln w="9525">
            <a:noFill/>
            <a:miter lim="800000"/>
            <a:headEnd/>
            <a:tailEnd/>
          </a:ln>
        </p:spPr>
      </p:pic>
      <p:pic>
        <p:nvPicPr>
          <p:cNvPr id="7" name="Picture 6" descr="caffeine with AgNO3 latter stage 100X">
            <a:extLst>
              <a:ext uri="{FF2B5EF4-FFF2-40B4-BE49-F238E27FC236}">
                <a16:creationId xmlns:a16="http://schemas.microsoft.com/office/drawing/2014/main" xmlns="" id="{2A133DE6-BBF7-43F2-86ED-991778E410CA}"/>
              </a:ext>
            </a:extLst>
          </p:cNvPr>
          <p:cNvPicPr/>
          <p:nvPr/>
        </p:nvPicPr>
        <p:blipFill>
          <a:blip r:embed="rId3"/>
          <a:srcRect/>
          <a:stretch>
            <a:fillRect/>
          </a:stretch>
        </p:blipFill>
        <p:spPr bwMode="auto">
          <a:xfrm>
            <a:off x="5029200" y="3962400"/>
            <a:ext cx="3095625" cy="232981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7CA8D7E5-87D4-4BC5-9195-227268D28897}"/>
              </a:ext>
            </a:extLst>
          </p:cNvPr>
          <p:cNvSpPr txBox="1"/>
          <p:nvPr/>
        </p:nvSpPr>
        <p:spPr>
          <a:xfrm>
            <a:off x="152400" y="3351788"/>
            <a:ext cx="4648200" cy="461665"/>
          </a:xfrm>
          <a:prstGeom prst="rect">
            <a:avLst/>
          </a:prstGeom>
          <a:noFill/>
        </p:spPr>
        <p:txBody>
          <a:bodyPr wrap="square" rtlCol="0">
            <a:spAutoFit/>
          </a:bodyPr>
          <a:lstStyle/>
          <a:p>
            <a:r>
              <a:rPr lang="en-US" sz="2400" b="1" dirty="0">
                <a:solidFill>
                  <a:srgbClr val="FF0000"/>
                </a:solidFill>
              </a:rPr>
              <a:t>Early stage, 100X, bright field</a:t>
            </a:r>
          </a:p>
        </p:txBody>
      </p:sp>
      <p:sp>
        <p:nvSpPr>
          <p:cNvPr id="9" name="TextBox 8">
            <a:extLst>
              <a:ext uri="{FF2B5EF4-FFF2-40B4-BE49-F238E27FC236}">
                <a16:creationId xmlns:a16="http://schemas.microsoft.com/office/drawing/2014/main" xmlns="" id="{5D007495-FE5C-4EB3-B139-3AE539AFB467}"/>
              </a:ext>
            </a:extLst>
          </p:cNvPr>
          <p:cNvSpPr txBox="1"/>
          <p:nvPr/>
        </p:nvSpPr>
        <p:spPr>
          <a:xfrm>
            <a:off x="4909351" y="3382565"/>
            <a:ext cx="3886200" cy="461665"/>
          </a:xfrm>
          <a:prstGeom prst="rect">
            <a:avLst/>
          </a:prstGeom>
          <a:noFill/>
        </p:spPr>
        <p:txBody>
          <a:bodyPr wrap="square" rtlCol="0">
            <a:spAutoFit/>
          </a:bodyPr>
          <a:lstStyle/>
          <a:p>
            <a:r>
              <a:rPr lang="en-US" sz="2400" b="1" dirty="0">
                <a:solidFill>
                  <a:srgbClr val="FF0000"/>
                </a:solidFill>
              </a:rPr>
              <a:t>Late stage, 100X, bright field</a:t>
            </a:r>
          </a:p>
        </p:txBody>
      </p:sp>
    </p:spTree>
    <p:extLst>
      <p:ext uri="{BB962C8B-B14F-4D97-AF65-F5344CB8AC3E}">
        <p14:creationId xmlns:p14="http://schemas.microsoft.com/office/powerpoint/2010/main" val="40335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E755DF-2604-4E20-922C-B8B3E1008FDE}"/>
              </a:ext>
            </a:extLst>
          </p:cNvPr>
          <p:cNvSpPr txBox="1"/>
          <p:nvPr/>
        </p:nvSpPr>
        <p:spPr>
          <a:xfrm>
            <a:off x="228600" y="228600"/>
            <a:ext cx="8839200" cy="3785652"/>
          </a:xfrm>
          <a:prstGeom prst="rect">
            <a:avLst/>
          </a:prstGeom>
          <a:noFill/>
        </p:spPr>
        <p:txBody>
          <a:bodyPr wrap="square" rtlCol="0">
            <a:spAutoFit/>
          </a:bodyPr>
          <a:lstStyle/>
          <a:p>
            <a:pPr algn="ctr"/>
            <a:r>
              <a:rPr lang="en-US" sz="2400" b="1" dirty="0"/>
              <a:t>TEST H</a:t>
            </a:r>
          </a:p>
          <a:p>
            <a:pPr algn="ctr"/>
            <a:r>
              <a:rPr lang="en-US" sz="2400" b="1" dirty="0"/>
              <a:t>MICROCRYSTALLINE TEST FOR CAFFEINE</a:t>
            </a:r>
          </a:p>
          <a:p>
            <a:r>
              <a:rPr lang="en-US" sz="2400" b="1" dirty="0"/>
              <a:t>Place a medium sized drop of 1% </a:t>
            </a:r>
            <a:r>
              <a:rPr lang="en-US" sz="2400" b="1" dirty="0" err="1"/>
              <a:t>NaOH</a:t>
            </a:r>
            <a:r>
              <a:rPr lang="en-US" sz="2400" b="1" dirty="0"/>
              <a:t> on a slide and completely dissolve a few crystals of suspected caffeine in the drop. Add powdered NaHCO3 until it no longer dissolves. Place a drop of the KI/I</a:t>
            </a:r>
            <a:r>
              <a:rPr lang="en-US" sz="2400" b="1" baseline="-25000" dirty="0"/>
              <a:t>2</a:t>
            </a:r>
            <a:r>
              <a:rPr lang="en-US" sz="2400" b="1" dirty="0"/>
              <a:t>  solution ((14 g KI &amp; 4.8 g I2/100 mL water) next to the sample drop and draw the two drops together with a toothpick, then  place a small crystal of </a:t>
            </a:r>
            <a:r>
              <a:rPr lang="en-US" sz="2400" b="1" dirty="0" err="1"/>
              <a:t>KCl</a:t>
            </a:r>
            <a:r>
              <a:rPr lang="en-US" sz="2400" b="1" dirty="0"/>
              <a:t> in the mixture. Caffeine is indicated if, after a minute or so: Greenish or dark red solution forms, and small, red </a:t>
            </a:r>
          </a:p>
          <a:p>
            <a:r>
              <a:rPr lang="en-US" sz="2400" b="1" dirty="0"/>
              <a:t>colored cubes appear  at 100X.</a:t>
            </a:r>
          </a:p>
        </p:txBody>
      </p:sp>
      <p:pic>
        <p:nvPicPr>
          <p:cNvPr id="3" name="Picture 2" descr="caffeine with KI and I2 early stage trial 2 100x">
            <a:extLst>
              <a:ext uri="{FF2B5EF4-FFF2-40B4-BE49-F238E27FC236}">
                <a16:creationId xmlns:a16="http://schemas.microsoft.com/office/drawing/2014/main" xmlns="" id="{B332AADD-9727-4F8A-956D-20628DF8BD24}"/>
              </a:ext>
            </a:extLst>
          </p:cNvPr>
          <p:cNvPicPr/>
          <p:nvPr/>
        </p:nvPicPr>
        <p:blipFill>
          <a:blip r:embed="rId2"/>
          <a:srcRect/>
          <a:stretch>
            <a:fillRect/>
          </a:stretch>
        </p:blipFill>
        <p:spPr bwMode="auto">
          <a:xfrm>
            <a:off x="1143000" y="4419599"/>
            <a:ext cx="2895600" cy="2133600"/>
          </a:xfrm>
          <a:prstGeom prst="rect">
            <a:avLst/>
          </a:prstGeom>
          <a:noFill/>
          <a:ln w="9525">
            <a:noFill/>
            <a:miter lim="800000"/>
            <a:headEnd/>
            <a:tailEnd/>
          </a:ln>
        </p:spPr>
      </p:pic>
      <p:pic>
        <p:nvPicPr>
          <p:cNvPr id="4" name="Picture 3" descr="caffeine with KI and I2 late stage 100X">
            <a:extLst>
              <a:ext uri="{FF2B5EF4-FFF2-40B4-BE49-F238E27FC236}">
                <a16:creationId xmlns:a16="http://schemas.microsoft.com/office/drawing/2014/main" xmlns="" id="{3025EE16-49E1-4B9C-B2E8-448AA43BAB0E}"/>
              </a:ext>
            </a:extLst>
          </p:cNvPr>
          <p:cNvPicPr/>
          <p:nvPr/>
        </p:nvPicPr>
        <p:blipFill>
          <a:blip r:embed="rId3"/>
          <a:srcRect/>
          <a:stretch>
            <a:fillRect/>
          </a:stretch>
        </p:blipFill>
        <p:spPr bwMode="auto">
          <a:xfrm>
            <a:off x="5105402" y="4371559"/>
            <a:ext cx="2895600" cy="2133600"/>
          </a:xfrm>
          <a:prstGeom prst="rect">
            <a:avLst/>
          </a:prstGeom>
          <a:noFill/>
          <a:ln w="9525">
            <a:noFill/>
            <a:miter lim="800000"/>
            <a:headEnd/>
            <a:tailEnd/>
          </a:ln>
        </p:spPr>
      </p:pic>
      <p:sp>
        <p:nvSpPr>
          <p:cNvPr id="5" name="TextBox 4">
            <a:extLst>
              <a:ext uri="{FF2B5EF4-FFF2-40B4-BE49-F238E27FC236}">
                <a16:creationId xmlns:a16="http://schemas.microsoft.com/office/drawing/2014/main" xmlns="" id="{C3B4FF6D-93BC-4474-A308-A284CF1986F3}"/>
              </a:ext>
            </a:extLst>
          </p:cNvPr>
          <p:cNvSpPr txBox="1"/>
          <p:nvPr/>
        </p:nvSpPr>
        <p:spPr>
          <a:xfrm>
            <a:off x="419100" y="3909894"/>
            <a:ext cx="3962401" cy="461665"/>
          </a:xfrm>
          <a:prstGeom prst="rect">
            <a:avLst/>
          </a:prstGeom>
          <a:noFill/>
        </p:spPr>
        <p:txBody>
          <a:bodyPr wrap="square" rtlCol="0">
            <a:spAutoFit/>
          </a:bodyPr>
          <a:lstStyle/>
          <a:p>
            <a:r>
              <a:rPr lang="en-US" sz="2400" b="1" dirty="0">
                <a:solidFill>
                  <a:srgbClr val="FF0000"/>
                </a:solidFill>
              </a:rPr>
              <a:t>Early Stage, 100X, bright field</a:t>
            </a:r>
          </a:p>
        </p:txBody>
      </p:sp>
      <p:sp>
        <p:nvSpPr>
          <p:cNvPr id="6" name="TextBox 5">
            <a:extLst>
              <a:ext uri="{FF2B5EF4-FFF2-40B4-BE49-F238E27FC236}">
                <a16:creationId xmlns:a16="http://schemas.microsoft.com/office/drawing/2014/main" xmlns="" id="{9B318D1A-9431-4B88-8DC0-9AD6CC0DDD26}"/>
              </a:ext>
            </a:extLst>
          </p:cNvPr>
          <p:cNvSpPr txBox="1"/>
          <p:nvPr/>
        </p:nvSpPr>
        <p:spPr>
          <a:xfrm>
            <a:off x="4654858" y="3909894"/>
            <a:ext cx="3810000" cy="461665"/>
          </a:xfrm>
          <a:prstGeom prst="rect">
            <a:avLst/>
          </a:prstGeom>
          <a:noFill/>
        </p:spPr>
        <p:txBody>
          <a:bodyPr wrap="square" rtlCol="0">
            <a:spAutoFit/>
          </a:bodyPr>
          <a:lstStyle/>
          <a:p>
            <a:r>
              <a:rPr lang="en-US" sz="2400" b="1" dirty="0">
                <a:solidFill>
                  <a:srgbClr val="FF0000"/>
                </a:solidFill>
              </a:rPr>
              <a:t>Late Stage, 100X, bright field</a:t>
            </a:r>
          </a:p>
        </p:txBody>
      </p:sp>
    </p:spTree>
    <p:extLst>
      <p:ext uri="{BB962C8B-B14F-4D97-AF65-F5344CB8AC3E}">
        <p14:creationId xmlns:p14="http://schemas.microsoft.com/office/powerpoint/2010/main" val="26355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1"/>
            <a:ext cx="8382000" cy="707886"/>
          </a:xfrm>
          <a:prstGeom prst="rect">
            <a:avLst/>
          </a:prstGeom>
          <a:noFill/>
        </p:spPr>
        <p:txBody>
          <a:bodyPr wrap="square" rtlCol="0">
            <a:spAutoFit/>
          </a:bodyPr>
          <a:lstStyle/>
          <a:p>
            <a:r>
              <a:rPr lang="en-US" sz="4000" b="1" dirty="0"/>
              <a:t>The basic idea is appealingly simple…</a:t>
            </a:r>
          </a:p>
        </p:txBody>
      </p:sp>
      <p:pic>
        <p:nvPicPr>
          <p:cNvPr id="4" name="Picture 3" descr="C:\Users\fong\Pictures\imagesCADRVDV7.jpg"/>
          <p:cNvPicPr/>
          <p:nvPr/>
        </p:nvPicPr>
        <p:blipFill>
          <a:blip r:embed="rId2" cstate="print"/>
          <a:srcRect/>
          <a:stretch>
            <a:fillRect/>
          </a:stretch>
        </p:blipFill>
        <p:spPr bwMode="auto">
          <a:xfrm>
            <a:off x="457200" y="1371600"/>
            <a:ext cx="1905000" cy="2819400"/>
          </a:xfrm>
          <a:prstGeom prst="rect">
            <a:avLst/>
          </a:prstGeom>
          <a:noFill/>
          <a:ln w="9525">
            <a:noFill/>
            <a:miter lim="800000"/>
            <a:headEnd/>
            <a:tailEnd/>
          </a:ln>
        </p:spPr>
      </p:pic>
      <p:sp>
        <p:nvSpPr>
          <p:cNvPr id="5" name="TextBox 4"/>
          <p:cNvSpPr txBox="1"/>
          <p:nvPr/>
        </p:nvSpPr>
        <p:spPr>
          <a:xfrm>
            <a:off x="2514600" y="2362200"/>
            <a:ext cx="838200" cy="707886"/>
          </a:xfrm>
          <a:prstGeom prst="rect">
            <a:avLst/>
          </a:prstGeom>
          <a:noFill/>
        </p:spPr>
        <p:txBody>
          <a:bodyPr wrap="square" rtlCol="0">
            <a:spAutoFit/>
          </a:bodyPr>
          <a:lstStyle/>
          <a:p>
            <a:r>
              <a:rPr lang="en-US" sz="4000" b="1" dirty="0"/>
              <a:t>+</a:t>
            </a:r>
          </a:p>
        </p:txBody>
      </p:sp>
      <p:pic>
        <p:nvPicPr>
          <p:cNvPr id="6" name="irc_mi" descr="http://totalpict.com/images/39/39101443502a5c36062a2.jpeg">
            <a:hlinkClick r:id="rId3"/>
          </p:cNvPr>
          <p:cNvPicPr/>
          <p:nvPr/>
        </p:nvPicPr>
        <p:blipFill>
          <a:blip r:embed="rId4" cstate="print"/>
          <a:srcRect/>
          <a:stretch>
            <a:fillRect/>
          </a:stretch>
        </p:blipFill>
        <p:spPr bwMode="auto">
          <a:xfrm>
            <a:off x="3200400" y="1371600"/>
            <a:ext cx="2362200" cy="2819400"/>
          </a:xfrm>
          <a:prstGeom prst="rect">
            <a:avLst/>
          </a:prstGeom>
          <a:noFill/>
          <a:ln w="9525">
            <a:noFill/>
            <a:miter lim="800000"/>
            <a:headEnd/>
            <a:tailEnd/>
          </a:ln>
        </p:spPr>
      </p:pic>
      <p:sp>
        <p:nvSpPr>
          <p:cNvPr id="7" name="TextBox 6"/>
          <p:cNvSpPr txBox="1"/>
          <p:nvPr/>
        </p:nvSpPr>
        <p:spPr>
          <a:xfrm>
            <a:off x="457200" y="4267201"/>
            <a:ext cx="1752600" cy="1077218"/>
          </a:xfrm>
          <a:prstGeom prst="rect">
            <a:avLst/>
          </a:prstGeom>
          <a:noFill/>
        </p:spPr>
        <p:txBody>
          <a:bodyPr wrap="square" rtlCol="0">
            <a:spAutoFit/>
          </a:bodyPr>
          <a:lstStyle/>
          <a:p>
            <a:r>
              <a:rPr lang="en-US" sz="3200" b="1" dirty="0">
                <a:solidFill>
                  <a:srgbClr val="FF0000"/>
                </a:solidFill>
              </a:rPr>
              <a:t>Specific reagent</a:t>
            </a:r>
          </a:p>
        </p:txBody>
      </p:sp>
      <p:sp>
        <p:nvSpPr>
          <p:cNvPr id="8" name="TextBox 7"/>
          <p:cNvSpPr txBox="1"/>
          <p:nvPr/>
        </p:nvSpPr>
        <p:spPr>
          <a:xfrm>
            <a:off x="2743200" y="4343400"/>
            <a:ext cx="3352800" cy="1077218"/>
          </a:xfrm>
          <a:prstGeom prst="rect">
            <a:avLst/>
          </a:prstGeom>
          <a:noFill/>
        </p:spPr>
        <p:txBody>
          <a:bodyPr wrap="square" rtlCol="0">
            <a:spAutoFit/>
          </a:bodyPr>
          <a:lstStyle/>
          <a:p>
            <a:r>
              <a:rPr lang="en-US" sz="3200" b="1" dirty="0">
                <a:solidFill>
                  <a:srgbClr val="0070C0"/>
                </a:solidFill>
              </a:rPr>
              <a:t>Material being tested for identity</a:t>
            </a:r>
          </a:p>
        </p:txBody>
      </p:sp>
      <p:sp>
        <p:nvSpPr>
          <p:cNvPr id="9" name="Right Arrow 8"/>
          <p:cNvSpPr/>
          <p:nvPr/>
        </p:nvSpPr>
        <p:spPr>
          <a:xfrm>
            <a:off x="5638800" y="2667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rc_mi" descr="http://www.washoesheriff.com/images/page_images/forensics/Chemistry_Unit_Photo_8_cocptcl.jpg">
            <a:hlinkClick r:id="rId5"/>
          </p:cNvPr>
          <p:cNvPicPr/>
          <p:nvPr/>
        </p:nvPicPr>
        <p:blipFill>
          <a:blip r:embed="rId6" cstate="print"/>
          <a:srcRect/>
          <a:stretch>
            <a:fillRect/>
          </a:stretch>
        </p:blipFill>
        <p:spPr bwMode="auto">
          <a:xfrm>
            <a:off x="6400800" y="1295400"/>
            <a:ext cx="2590800" cy="3048000"/>
          </a:xfrm>
          <a:prstGeom prst="rect">
            <a:avLst/>
          </a:prstGeom>
          <a:noFill/>
          <a:ln w="9525">
            <a:noFill/>
            <a:miter lim="800000"/>
            <a:headEnd/>
            <a:tailEnd/>
          </a:ln>
        </p:spPr>
      </p:pic>
      <p:sp>
        <p:nvSpPr>
          <p:cNvPr id="11" name="TextBox 10"/>
          <p:cNvSpPr txBox="1"/>
          <p:nvPr/>
        </p:nvSpPr>
        <p:spPr>
          <a:xfrm>
            <a:off x="6172200" y="4419600"/>
            <a:ext cx="2971800" cy="2062103"/>
          </a:xfrm>
          <a:prstGeom prst="rect">
            <a:avLst/>
          </a:prstGeom>
          <a:noFill/>
        </p:spPr>
        <p:txBody>
          <a:bodyPr wrap="square" rtlCol="0">
            <a:spAutoFit/>
          </a:bodyPr>
          <a:lstStyle/>
          <a:p>
            <a:pPr algn="ctr"/>
            <a:r>
              <a:rPr lang="en-US" sz="3200" b="1" dirty="0"/>
              <a:t>Confirmatory microcrystalline habit</a:t>
            </a:r>
          </a:p>
          <a:p>
            <a:pPr algn="ctr"/>
            <a:r>
              <a:rPr lang="en-US" sz="3200" b="1" dirty="0"/>
              <a:t>(50X)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1"/>
            <a:ext cx="7848600" cy="1323439"/>
          </a:xfrm>
          <a:prstGeom prst="rect">
            <a:avLst/>
          </a:prstGeom>
          <a:noFill/>
        </p:spPr>
        <p:txBody>
          <a:bodyPr wrap="square" rtlCol="0">
            <a:spAutoFit/>
          </a:bodyPr>
          <a:lstStyle/>
          <a:p>
            <a:r>
              <a:rPr lang="en-US" sz="4000" b="1" dirty="0"/>
              <a:t>The basic technique is both easy (but requires practice) and cheap…</a:t>
            </a:r>
          </a:p>
        </p:txBody>
      </p:sp>
      <p:pic>
        <p:nvPicPr>
          <p:cNvPr id="3" name="irc_mi" descr="http://classconnection.s3.amazonaws.com/47/flashcards/2858047/jpg/microscope_slide_edges1362254867464.jpg">
            <a:hlinkClick r:id="rId2"/>
          </p:cNvPr>
          <p:cNvPicPr/>
          <p:nvPr/>
        </p:nvPicPr>
        <p:blipFill>
          <a:blip r:embed="rId3" cstate="print"/>
          <a:srcRect/>
          <a:stretch>
            <a:fillRect/>
          </a:stretch>
        </p:blipFill>
        <p:spPr bwMode="auto">
          <a:xfrm>
            <a:off x="3124200" y="2438400"/>
            <a:ext cx="3276600" cy="1600200"/>
          </a:xfrm>
          <a:prstGeom prst="rect">
            <a:avLst/>
          </a:prstGeom>
          <a:noFill/>
          <a:ln w="9525">
            <a:noFill/>
            <a:miter lim="800000"/>
            <a:headEnd/>
            <a:tailEnd/>
          </a:ln>
        </p:spPr>
      </p:pic>
      <p:pic>
        <p:nvPicPr>
          <p:cNvPr id="4" name="Picture 3" descr="C:\Users\fong\Pictures\imagesCADRVDV7.jpg"/>
          <p:cNvPicPr/>
          <p:nvPr/>
        </p:nvPicPr>
        <p:blipFill>
          <a:blip r:embed="rId4" cstate="print"/>
          <a:srcRect/>
          <a:stretch>
            <a:fillRect/>
          </a:stretch>
        </p:blipFill>
        <p:spPr bwMode="auto">
          <a:xfrm>
            <a:off x="1447800" y="2514600"/>
            <a:ext cx="990600" cy="1676400"/>
          </a:xfrm>
          <a:prstGeom prst="rect">
            <a:avLst/>
          </a:prstGeom>
          <a:noFill/>
          <a:ln w="9525">
            <a:noFill/>
            <a:miter lim="800000"/>
            <a:headEnd/>
            <a:tailEnd/>
          </a:ln>
        </p:spPr>
      </p:pic>
      <p:pic>
        <p:nvPicPr>
          <p:cNvPr id="5" name="irc_mi" descr="http://totalpict.com/images/39/39101443502a5c36062a2.jpeg">
            <a:hlinkClick r:id="rId5"/>
          </p:cNvPr>
          <p:cNvPicPr/>
          <p:nvPr/>
        </p:nvPicPr>
        <p:blipFill>
          <a:blip r:embed="rId6" cstate="print"/>
          <a:srcRect/>
          <a:stretch>
            <a:fillRect/>
          </a:stretch>
        </p:blipFill>
        <p:spPr bwMode="auto">
          <a:xfrm>
            <a:off x="6477000" y="2209800"/>
            <a:ext cx="2057400" cy="1981200"/>
          </a:xfrm>
          <a:prstGeom prst="rect">
            <a:avLst/>
          </a:prstGeom>
          <a:noFill/>
          <a:ln w="9525">
            <a:noFill/>
            <a:miter lim="800000"/>
            <a:headEnd/>
            <a:tailEnd/>
          </a:ln>
        </p:spPr>
      </p:pic>
      <p:sp>
        <p:nvSpPr>
          <p:cNvPr id="1026" name="Oval 6"/>
          <p:cNvSpPr>
            <a:spLocks noChangeArrowheads="1"/>
          </p:cNvSpPr>
          <p:nvPr/>
        </p:nvSpPr>
        <p:spPr bwMode="auto">
          <a:xfrm>
            <a:off x="4240214" y="3048000"/>
            <a:ext cx="380999"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Oval 7"/>
          <p:cNvSpPr>
            <a:spLocks noChangeArrowheads="1"/>
          </p:cNvSpPr>
          <p:nvPr/>
        </p:nvSpPr>
        <p:spPr bwMode="auto">
          <a:xfrm>
            <a:off x="4724400" y="3048000"/>
            <a:ext cx="381000"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p:nvPr/>
        </p:nvSpPr>
        <p:spPr>
          <a:xfrm>
            <a:off x="2133600" y="1905001"/>
            <a:ext cx="2235200" cy="1379126"/>
          </a:xfrm>
          <a:custGeom>
            <a:avLst/>
            <a:gdLst>
              <a:gd name="connsiteX0" fmla="*/ 0 w 1907822"/>
              <a:gd name="connsiteY0" fmla="*/ 1254948 h 1254948"/>
              <a:gd name="connsiteX1" fmla="*/ 338666 w 1907822"/>
              <a:gd name="connsiteY1" fmla="*/ 317970 h 1254948"/>
              <a:gd name="connsiteX2" fmla="*/ 982133 w 1907822"/>
              <a:gd name="connsiteY2" fmla="*/ 148637 h 1254948"/>
              <a:gd name="connsiteX3" fmla="*/ 1907822 w 1907822"/>
              <a:gd name="connsiteY3" fmla="*/ 1209793 h 1254948"/>
            </a:gdLst>
            <a:ahLst/>
            <a:cxnLst>
              <a:cxn ang="0">
                <a:pos x="connsiteX0" y="connsiteY0"/>
              </a:cxn>
              <a:cxn ang="0">
                <a:pos x="connsiteX1" y="connsiteY1"/>
              </a:cxn>
              <a:cxn ang="0">
                <a:pos x="connsiteX2" y="connsiteY2"/>
              </a:cxn>
              <a:cxn ang="0">
                <a:pos x="connsiteX3" y="connsiteY3"/>
              </a:cxn>
            </a:cxnLst>
            <a:rect l="l" t="t" r="r" b="b"/>
            <a:pathLst>
              <a:path w="1907822" h="1254948">
                <a:moveTo>
                  <a:pt x="0" y="1254948"/>
                </a:moveTo>
                <a:cubicBezTo>
                  <a:pt x="87488" y="878651"/>
                  <a:pt x="174977" y="502355"/>
                  <a:pt x="338666" y="317970"/>
                </a:cubicBezTo>
                <a:cubicBezTo>
                  <a:pt x="502355" y="133585"/>
                  <a:pt x="720607" y="0"/>
                  <a:pt x="982133" y="148637"/>
                </a:cubicBezTo>
                <a:cubicBezTo>
                  <a:pt x="1243659" y="297274"/>
                  <a:pt x="1575740" y="753533"/>
                  <a:pt x="1907822" y="1209793"/>
                </a:cubicBezTo>
              </a:path>
            </a:pathLst>
          </a:cu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876801" y="1981200"/>
            <a:ext cx="2351851" cy="1619956"/>
          </a:xfrm>
          <a:custGeom>
            <a:avLst/>
            <a:gdLst>
              <a:gd name="connsiteX0" fmla="*/ 2351851 w 2351851"/>
              <a:gd name="connsiteY0" fmla="*/ 1619956 h 1619956"/>
              <a:gd name="connsiteX1" fmla="*/ 1708385 w 2351851"/>
              <a:gd name="connsiteY1" fmla="*/ 344311 h 1619956"/>
              <a:gd name="connsiteX2" fmla="*/ 940740 w 2351851"/>
              <a:gd name="connsiteY2" fmla="*/ 39511 h 1619956"/>
              <a:gd name="connsiteX3" fmla="*/ 150518 w 2351851"/>
              <a:gd name="connsiteY3" fmla="*/ 581378 h 1619956"/>
              <a:gd name="connsiteX4" fmla="*/ 37629 w 2351851"/>
              <a:gd name="connsiteY4" fmla="*/ 1078089 h 161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851" h="1619956">
                <a:moveTo>
                  <a:pt x="2351851" y="1619956"/>
                </a:moveTo>
                <a:cubicBezTo>
                  <a:pt x="2147710" y="1113837"/>
                  <a:pt x="1943570" y="607718"/>
                  <a:pt x="1708385" y="344311"/>
                </a:cubicBezTo>
                <a:cubicBezTo>
                  <a:pt x="1473200" y="80904"/>
                  <a:pt x="1200384" y="0"/>
                  <a:pt x="940740" y="39511"/>
                </a:cubicBezTo>
                <a:cubicBezTo>
                  <a:pt x="681096" y="79022"/>
                  <a:pt x="301037" y="408282"/>
                  <a:pt x="150518" y="581378"/>
                </a:cubicBezTo>
                <a:cubicBezTo>
                  <a:pt x="0" y="754474"/>
                  <a:pt x="18814" y="916281"/>
                  <a:pt x="37629" y="1078089"/>
                </a:cubicBezTo>
              </a:path>
            </a:pathLst>
          </a:cu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irc_mi" descr="http://classconnection.s3.amazonaws.com/47/flashcards/2858047/jpg/microscope_slide_edges1362254867464.jpg">
            <a:hlinkClick r:id="rId2"/>
          </p:cNvPr>
          <p:cNvPicPr/>
          <p:nvPr/>
        </p:nvPicPr>
        <p:blipFill>
          <a:blip r:embed="rId3" cstate="print"/>
          <a:srcRect/>
          <a:stretch>
            <a:fillRect/>
          </a:stretch>
        </p:blipFill>
        <p:spPr bwMode="auto">
          <a:xfrm>
            <a:off x="3200400" y="4572000"/>
            <a:ext cx="3048000" cy="1524000"/>
          </a:xfrm>
          <a:prstGeom prst="rect">
            <a:avLst/>
          </a:prstGeom>
          <a:noFill/>
          <a:ln w="9525">
            <a:noFill/>
            <a:miter lim="800000"/>
            <a:headEnd/>
            <a:tailEnd/>
          </a:ln>
        </p:spPr>
      </p:pic>
      <p:sp>
        <p:nvSpPr>
          <p:cNvPr id="14" name="Oval 6"/>
          <p:cNvSpPr>
            <a:spLocks noChangeArrowheads="1"/>
          </p:cNvSpPr>
          <p:nvPr/>
        </p:nvSpPr>
        <p:spPr bwMode="auto">
          <a:xfrm>
            <a:off x="4267202" y="5029200"/>
            <a:ext cx="380999"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7"/>
          <p:cNvSpPr>
            <a:spLocks noChangeArrowheads="1"/>
          </p:cNvSpPr>
          <p:nvPr/>
        </p:nvSpPr>
        <p:spPr bwMode="auto">
          <a:xfrm>
            <a:off x="4751387" y="5029200"/>
            <a:ext cx="381000"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ounded Rectangle 15"/>
          <p:cNvSpPr/>
          <p:nvPr/>
        </p:nvSpPr>
        <p:spPr>
          <a:xfrm>
            <a:off x="4572000" y="5181600"/>
            <a:ext cx="228600" cy="76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2362200"/>
            <a:ext cx="838200" cy="923330"/>
          </a:xfrm>
          <a:prstGeom prst="rect">
            <a:avLst/>
          </a:prstGeom>
          <a:noFill/>
        </p:spPr>
        <p:txBody>
          <a:bodyPr wrap="square" rtlCol="0">
            <a:spAutoFit/>
          </a:bodyPr>
          <a:lstStyle/>
          <a:p>
            <a:r>
              <a:rPr lang="en-US" sz="5400" dirty="0"/>
              <a:t>1.</a:t>
            </a:r>
          </a:p>
        </p:txBody>
      </p:sp>
      <p:sp>
        <p:nvSpPr>
          <p:cNvPr id="18" name="TextBox 17"/>
          <p:cNvSpPr txBox="1"/>
          <p:nvPr/>
        </p:nvSpPr>
        <p:spPr>
          <a:xfrm>
            <a:off x="228600" y="4419600"/>
            <a:ext cx="838200" cy="923330"/>
          </a:xfrm>
          <a:prstGeom prst="rect">
            <a:avLst/>
          </a:prstGeom>
          <a:noFill/>
        </p:spPr>
        <p:txBody>
          <a:bodyPr wrap="square" rtlCol="0">
            <a:spAutoFit/>
          </a:bodyPr>
          <a:lstStyle/>
          <a:p>
            <a:r>
              <a:rPr lang="en-US" sz="5400" dirty="0"/>
              <a:t>2.</a:t>
            </a:r>
          </a:p>
        </p:txBody>
      </p:sp>
      <p:sp>
        <p:nvSpPr>
          <p:cNvPr id="19" name="Down Arrow 18"/>
          <p:cNvSpPr/>
          <p:nvPr/>
        </p:nvSpPr>
        <p:spPr>
          <a:xfrm>
            <a:off x="4572000" y="4038600"/>
            <a:ext cx="228600" cy="533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https://encrypted-tbn1.gstatic.com/images?q=tbn:ANd9GcQIagO3APvzf5L9c0X-7sqVuFLHMYHrJXStFgtiBQe4HcXBg5e5zQ">
            <a:hlinkClick r:id="rId7"/>
          </p:cNvPr>
          <p:cNvPicPr>
            <a:picLocks noChangeAspect="1" noChangeArrowheads="1"/>
          </p:cNvPicPr>
          <p:nvPr/>
        </p:nvPicPr>
        <p:blipFill>
          <a:blip r:embed="rId8" cstate="print"/>
          <a:srcRect/>
          <a:stretch>
            <a:fillRect/>
          </a:stretch>
        </p:blipFill>
        <p:spPr bwMode="auto">
          <a:xfrm>
            <a:off x="6400801" y="4495801"/>
            <a:ext cx="2476500" cy="19666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500"/>
                                        <p:tgtEl>
                                          <p:spTgt spid="102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dissolve">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blinds(horizontal)">
                                      <p:cBhvr>
                                        <p:cTn id="39" dur="500"/>
                                        <p:tgtEl>
                                          <p:spTgt spid="103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8" grpId="0" animBg="1"/>
      <p:bldP spid="9" grpId="0" animBg="1"/>
      <p:bldP spid="14" grpId="0" animBg="1"/>
      <p:bldP spid="15" grpId="0" animBg="1"/>
      <p:bldP spid="16" grpId="0" animBg="1"/>
      <p:bldP spid="1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classconnection.s3.amazonaws.com/47/flashcards/2858047/jpg/microscope_slide_edges1362254867464.jpg">
            <a:hlinkClick r:id="rId2"/>
          </p:cNvPr>
          <p:cNvPicPr/>
          <p:nvPr/>
        </p:nvPicPr>
        <p:blipFill>
          <a:blip r:embed="rId3" cstate="print"/>
          <a:srcRect/>
          <a:stretch>
            <a:fillRect/>
          </a:stretch>
        </p:blipFill>
        <p:spPr bwMode="auto">
          <a:xfrm>
            <a:off x="2895600" y="457200"/>
            <a:ext cx="3048000" cy="1524000"/>
          </a:xfrm>
          <a:prstGeom prst="rect">
            <a:avLst/>
          </a:prstGeom>
          <a:noFill/>
          <a:ln w="9525">
            <a:noFill/>
            <a:miter lim="800000"/>
            <a:headEnd/>
            <a:tailEnd/>
          </a:ln>
        </p:spPr>
      </p:pic>
      <p:sp>
        <p:nvSpPr>
          <p:cNvPr id="14" name="Oval 6"/>
          <p:cNvSpPr>
            <a:spLocks noChangeArrowheads="1"/>
          </p:cNvSpPr>
          <p:nvPr/>
        </p:nvSpPr>
        <p:spPr bwMode="auto">
          <a:xfrm>
            <a:off x="4011614" y="1066800"/>
            <a:ext cx="380999"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7"/>
          <p:cNvSpPr>
            <a:spLocks noChangeArrowheads="1"/>
          </p:cNvSpPr>
          <p:nvPr/>
        </p:nvSpPr>
        <p:spPr bwMode="auto">
          <a:xfrm>
            <a:off x="4495800" y="1066800"/>
            <a:ext cx="381000"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ounded Rectangle 15"/>
          <p:cNvSpPr/>
          <p:nvPr/>
        </p:nvSpPr>
        <p:spPr>
          <a:xfrm>
            <a:off x="4343402" y="1219200"/>
            <a:ext cx="228599" cy="76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1066800"/>
            <a:ext cx="838200" cy="923330"/>
          </a:xfrm>
          <a:prstGeom prst="rect">
            <a:avLst/>
          </a:prstGeom>
          <a:noFill/>
        </p:spPr>
        <p:txBody>
          <a:bodyPr wrap="square" rtlCol="0">
            <a:spAutoFit/>
          </a:bodyPr>
          <a:lstStyle/>
          <a:p>
            <a:r>
              <a:rPr lang="en-US" sz="5400" dirty="0"/>
              <a:t>2.</a:t>
            </a:r>
          </a:p>
        </p:txBody>
      </p:sp>
      <p:sp>
        <p:nvSpPr>
          <p:cNvPr id="19" name="Down Arrow 18"/>
          <p:cNvSpPr/>
          <p:nvPr/>
        </p:nvSpPr>
        <p:spPr>
          <a:xfrm>
            <a:off x="4114800" y="2133600"/>
            <a:ext cx="533400" cy="2057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19401"/>
            <a:ext cx="4267200" cy="1938992"/>
          </a:xfrm>
          <a:prstGeom prst="rect">
            <a:avLst/>
          </a:prstGeom>
          <a:noFill/>
        </p:spPr>
        <p:txBody>
          <a:bodyPr wrap="square" rtlCol="0">
            <a:spAutoFit/>
          </a:bodyPr>
          <a:lstStyle/>
          <a:p>
            <a:r>
              <a:rPr lang="en-US" sz="4000" b="1" dirty="0"/>
              <a:t>Wait </a:t>
            </a:r>
            <a:r>
              <a:rPr lang="en-US" sz="4000" b="1" i="1" dirty="0">
                <a:solidFill>
                  <a:srgbClr val="C00000"/>
                </a:solidFill>
              </a:rPr>
              <a:t>patiently </a:t>
            </a:r>
            <a:r>
              <a:rPr lang="en-US" sz="4000" b="1" dirty="0"/>
              <a:t>….(longer is better!) </a:t>
            </a:r>
          </a:p>
        </p:txBody>
      </p:sp>
      <p:pic>
        <p:nvPicPr>
          <p:cNvPr id="2050" name="Picture 2" descr="C:\Users\fong\Pictures\6431756-tabby-cat-waiting-for-dinner.jpg"/>
          <p:cNvPicPr>
            <a:picLocks noChangeAspect="1" noChangeArrowheads="1"/>
          </p:cNvPicPr>
          <p:nvPr/>
        </p:nvPicPr>
        <p:blipFill>
          <a:blip r:embed="rId4" cstate="print"/>
          <a:srcRect/>
          <a:stretch>
            <a:fillRect/>
          </a:stretch>
        </p:blipFill>
        <p:spPr bwMode="auto">
          <a:xfrm>
            <a:off x="5029200" y="2057400"/>
            <a:ext cx="3809428" cy="2533270"/>
          </a:xfrm>
          <a:prstGeom prst="rect">
            <a:avLst/>
          </a:prstGeom>
          <a:noFill/>
        </p:spPr>
      </p:pic>
      <p:pic>
        <p:nvPicPr>
          <p:cNvPr id="21" name="irc_mi" descr="http://classconnection.s3.amazonaws.com/47/flashcards/2858047/jpg/microscope_slide_edges1362254867464.jpg">
            <a:hlinkClick r:id="rId2"/>
          </p:cNvPr>
          <p:cNvPicPr/>
          <p:nvPr/>
        </p:nvPicPr>
        <p:blipFill>
          <a:blip r:embed="rId3" cstate="print"/>
          <a:srcRect/>
          <a:stretch>
            <a:fillRect/>
          </a:stretch>
        </p:blipFill>
        <p:spPr bwMode="auto">
          <a:xfrm>
            <a:off x="2667000" y="4724400"/>
            <a:ext cx="3048000" cy="1524000"/>
          </a:xfrm>
          <a:prstGeom prst="rect">
            <a:avLst/>
          </a:prstGeom>
          <a:noFill/>
          <a:ln w="9525">
            <a:noFill/>
            <a:miter lim="800000"/>
            <a:headEnd/>
            <a:tailEnd/>
          </a:ln>
        </p:spPr>
      </p:pic>
      <p:sp>
        <p:nvSpPr>
          <p:cNvPr id="22" name="Oval 6"/>
          <p:cNvSpPr>
            <a:spLocks noChangeArrowheads="1"/>
          </p:cNvSpPr>
          <p:nvPr/>
        </p:nvSpPr>
        <p:spPr bwMode="auto">
          <a:xfrm>
            <a:off x="3657602" y="5410200"/>
            <a:ext cx="380999"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flipV="1">
            <a:off x="4038600" y="5562600"/>
            <a:ext cx="304800" cy="76200"/>
          </a:xfrm>
          <a:prstGeom prst="round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3400" y="4876800"/>
            <a:ext cx="838200" cy="923330"/>
          </a:xfrm>
          <a:prstGeom prst="rect">
            <a:avLst/>
          </a:prstGeom>
          <a:noFill/>
        </p:spPr>
        <p:txBody>
          <a:bodyPr wrap="square" rtlCol="0">
            <a:spAutoFit/>
          </a:bodyPr>
          <a:lstStyle/>
          <a:p>
            <a:r>
              <a:rPr lang="en-US" sz="5400" dirty="0"/>
              <a:t>3.</a:t>
            </a:r>
          </a:p>
        </p:txBody>
      </p:sp>
      <p:sp>
        <p:nvSpPr>
          <p:cNvPr id="26" name="TextBox 25"/>
          <p:cNvSpPr txBox="1"/>
          <p:nvPr/>
        </p:nvSpPr>
        <p:spPr>
          <a:xfrm>
            <a:off x="3352800" y="4495801"/>
            <a:ext cx="2133600" cy="461665"/>
          </a:xfrm>
          <a:prstGeom prst="rect">
            <a:avLst/>
          </a:prstGeom>
          <a:noFill/>
        </p:spPr>
        <p:txBody>
          <a:bodyPr wrap="square" rtlCol="0">
            <a:spAutoFit/>
          </a:bodyPr>
          <a:lstStyle/>
          <a:p>
            <a:r>
              <a:rPr lang="en-US" sz="2400" dirty="0">
                <a:solidFill>
                  <a:srgbClr val="00B050"/>
                </a:solidFill>
              </a:rPr>
              <a:t>Reaction zone</a:t>
            </a:r>
          </a:p>
        </p:txBody>
      </p:sp>
      <p:cxnSp>
        <p:nvCxnSpPr>
          <p:cNvPr id="28" name="Straight Arrow Connector 27"/>
          <p:cNvCxnSpPr/>
          <p:nvPr/>
        </p:nvCxnSpPr>
        <p:spPr>
          <a:xfrm flipH="1">
            <a:off x="4114800" y="4876800"/>
            <a:ext cx="762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Oval 7"/>
          <p:cNvSpPr>
            <a:spLocks noChangeArrowheads="1"/>
          </p:cNvSpPr>
          <p:nvPr/>
        </p:nvSpPr>
        <p:spPr bwMode="auto">
          <a:xfrm>
            <a:off x="4267200" y="5410200"/>
            <a:ext cx="457200"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linds(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4" grpId="0" animBg="1"/>
      <p:bldP spid="25" grpId="0"/>
      <p:bldP spid="2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classconnection.s3.amazonaws.com/47/flashcards/2858047/jpg/microscope_slide_edges1362254867464.jpg">
            <a:hlinkClick r:id="rId3"/>
          </p:cNvPr>
          <p:cNvPicPr/>
          <p:nvPr/>
        </p:nvPicPr>
        <p:blipFill>
          <a:blip r:embed="rId4" cstate="print"/>
          <a:srcRect/>
          <a:stretch>
            <a:fillRect/>
          </a:stretch>
        </p:blipFill>
        <p:spPr bwMode="auto">
          <a:xfrm>
            <a:off x="3733800" y="914400"/>
            <a:ext cx="3048000" cy="1524000"/>
          </a:xfrm>
          <a:prstGeom prst="rect">
            <a:avLst/>
          </a:prstGeom>
          <a:noFill/>
          <a:ln w="9525">
            <a:noFill/>
            <a:miter lim="800000"/>
            <a:headEnd/>
            <a:tailEnd/>
          </a:ln>
        </p:spPr>
      </p:pic>
      <p:sp>
        <p:nvSpPr>
          <p:cNvPr id="3" name="Oval 6"/>
          <p:cNvSpPr>
            <a:spLocks noChangeArrowheads="1"/>
          </p:cNvSpPr>
          <p:nvPr/>
        </p:nvSpPr>
        <p:spPr bwMode="auto">
          <a:xfrm>
            <a:off x="4724402" y="1600200"/>
            <a:ext cx="380999"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Oval 7"/>
          <p:cNvSpPr>
            <a:spLocks noChangeArrowheads="1"/>
          </p:cNvSpPr>
          <p:nvPr/>
        </p:nvSpPr>
        <p:spPr bwMode="auto">
          <a:xfrm>
            <a:off x="5257800" y="1600200"/>
            <a:ext cx="457200" cy="304800"/>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flipV="1">
            <a:off x="5105400" y="1752600"/>
            <a:ext cx="228600" cy="76200"/>
          </a:xfrm>
          <a:prstGeom prst="round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1066800"/>
            <a:ext cx="838200" cy="923330"/>
          </a:xfrm>
          <a:prstGeom prst="rect">
            <a:avLst/>
          </a:prstGeom>
          <a:noFill/>
        </p:spPr>
        <p:txBody>
          <a:bodyPr wrap="square" rtlCol="0">
            <a:spAutoFit/>
          </a:bodyPr>
          <a:lstStyle/>
          <a:p>
            <a:r>
              <a:rPr lang="en-US" sz="5400" dirty="0"/>
              <a:t>3.</a:t>
            </a:r>
          </a:p>
        </p:txBody>
      </p:sp>
      <p:pic>
        <p:nvPicPr>
          <p:cNvPr id="17410" name="Picture 2" descr="http://consciouscat.net/wp-content/uploads/2011/08/cat_microscope.jpg">
            <a:hlinkClick r:id="rId5"/>
          </p:cNvPr>
          <p:cNvPicPr>
            <a:picLocks noChangeAspect="1" noChangeArrowheads="1"/>
          </p:cNvPicPr>
          <p:nvPr/>
        </p:nvPicPr>
        <p:blipFill>
          <a:blip r:embed="rId6" cstate="print"/>
          <a:srcRect/>
          <a:stretch>
            <a:fillRect/>
          </a:stretch>
        </p:blipFill>
        <p:spPr bwMode="auto">
          <a:xfrm>
            <a:off x="4191001" y="3048001"/>
            <a:ext cx="3738780" cy="3438525"/>
          </a:xfrm>
          <a:prstGeom prst="rect">
            <a:avLst/>
          </a:prstGeom>
          <a:noFill/>
        </p:spPr>
      </p:pic>
      <p:sp>
        <p:nvSpPr>
          <p:cNvPr id="8" name="TextBox 7"/>
          <p:cNvSpPr txBox="1"/>
          <p:nvPr/>
        </p:nvSpPr>
        <p:spPr>
          <a:xfrm>
            <a:off x="1295401" y="4343400"/>
            <a:ext cx="981307" cy="923330"/>
          </a:xfrm>
          <a:prstGeom prst="rect">
            <a:avLst/>
          </a:prstGeom>
          <a:noFill/>
        </p:spPr>
        <p:txBody>
          <a:bodyPr wrap="square" rtlCol="0">
            <a:spAutoFit/>
          </a:bodyPr>
          <a:lstStyle/>
          <a:p>
            <a:r>
              <a:rPr lang="en-US" sz="5400" dirty="0"/>
              <a:t>4.</a:t>
            </a:r>
          </a:p>
        </p:txBody>
      </p:sp>
      <p:sp>
        <p:nvSpPr>
          <p:cNvPr id="9" name="TextBox 8"/>
          <p:cNvSpPr txBox="1"/>
          <p:nvPr/>
        </p:nvSpPr>
        <p:spPr>
          <a:xfrm>
            <a:off x="457200" y="2438401"/>
            <a:ext cx="4038600" cy="1938992"/>
          </a:xfrm>
          <a:prstGeom prst="rect">
            <a:avLst/>
          </a:prstGeom>
          <a:noFill/>
        </p:spPr>
        <p:txBody>
          <a:bodyPr wrap="square" rtlCol="0">
            <a:spAutoFit/>
          </a:bodyPr>
          <a:lstStyle/>
          <a:p>
            <a:r>
              <a:rPr lang="en-US" sz="4000" b="1" dirty="0"/>
              <a:t>Examine the reaction zone with a microscope</a:t>
            </a:r>
          </a:p>
        </p:txBody>
      </p:sp>
      <p:sp>
        <p:nvSpPr>
          <p:cNvPr id="10" name="Down Arrow 9"/>
          <p:cNvSpPr/>
          <p:nvPr/>
        </p:nvSpPr>
        <p:spPr>
          <a:xfrm>
            <a:off x="4572000" y="2438400"/>
            <a:ext cx="533400" cy="3429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5103674"/>
            <a:ext cx="4953000" cy="1200329"/>
          </a:xfrm>
          <a:prstGeom prst="rect">
            <a:avLst/>
          </a:prstGeom>
          <a:noFill/>
        </p:spPr>
        <p:txBody>
          <a:bodyPr wrap="square" rtlCol="0">
            <a:spAutoFit/>
          </a:bodyPr>
          <a:lstStyle/>
          <a:p>
            <a:r>
              <a:rPr lang="en-US" sz="3600" b="1" dirty="0"/>
              <a:t>Look for expected, </a:t>
            </a:r>
          </a:p>
          <a:p>
            <a:r>
              <a:rPr lang="en-US" sz="3600" b="1" dirty="0"/>
              <a:t>micro-crystalline habits</a:t>
            </a:r>
            <a:r>
              <a:rPr lang="en-US" sz="3600" dirty="0"/>
              <a:t>.</a:t>
            </a:r>
          </a:p>
        </p:txBody>
      </p:sp>
      <p:pic>
        <p:nvPicPr>
          <p:cNvPr id="12" name="irc_mi" descr="http://www.washoesheriff.com/images/page_images/forensics/Chemistry_Unit_Photo_8_cocptcl.jpg">
            <a:hlinkClick r:id="rId7"/>
          </p:cNvPr>
          <p:cNvPicPr/>
          <p:nvPr/>
        </p:nvPicPr>
        <p:blipFill>
          <a:blip r:embed="rId8" cstate="print"/>
          <a:srcRect/>
          <a:stretch>
            <a:fillRect/>
          </a:stretch>
        </p:blipFill>
        <p:spPr bwMode="auto">
          <a:xfrm>
            <a:off x="7086600" y="838200"/>
            <a:ext cx="1752600" cy="2133600"/>
          </a:xfrm>
          <a:prstGeom prst="rect">
            <a:avLst/>
          </a:prstGeom>
          <a:noFill/>
          <a:ln w="9525">
            <a:noFill/>
            <a:miter lim="800000"/>
            <a:headEnd/>
            <a:tailEnd/>
          </a:ln>
        </p:spPr>
      </p:pic>
      <p:sp>
        <p:nvSpPr>
          <p:cNvPr id="14" name="Freeform 13"/>
          <p:cNvSpPr/>
          <p:nvPr/>
        </p:nvSpPr>
        <p:spPr>
          <a:xfrm>
            <a:off x="6629401" y="259644"/>
            <a:ext cx="2475089" cy="3778956"/>
          </a:xfrm>
          <a:custGeom>
            <a:avLst/>
            <a:gdLst>
              <a:gd name="connsiteX0" fmla="*/ 252118 w 2222029"/>
              <a:gd name="connsiteY0" fmla="*/ 2810934 h 3081867"/>
              <a:gd name="connsiteX1" fmla="*/ 297273 w 2222029"/>
              <a:gd name="connsiteY1" fmla="*/ 2291645 h 3081867"/>
              <a:gd name="connsiteX2" fmla="*/ 173096 w 2222029"/>
              <a:gd name="connsiteY2" fmla="*/ 1399823 h 3081867"/>
              <a:gd name="connsiteX3" fmla="*/ 285984 w 2222029"/>
              <a:gd name="connsiteY3" fmla="*/ 474134 h 3081867"/>
              <a:gd name="connsiteX4" fmla="*/ 1166518 w 2222029"/>
              <a:gd name="connsiteY4" fmla="*/ 33867 h 3081867"/>
              <a:gd name="connsiteX5" fmla="*/ 1979318 w 2222029"/>
              <a:gd name="connsiteY5" fmla="*/ 270934 h 3081867"/>
              <a:gd name="connsiteX6" fmla="*/ 2171229 w 2222029"/>
              <a:gd name="connsiteY6" fmla="*/ 880534 h 3081867"/>
              <a:gd name="connsiteX7" fmla="*/ 2159940 w 2222029"/>
              <a:gd name="connsiteY7" fmla="*/ 2460978 h 3081867"/>
              <a:gd name="connsiteX8" fmla="*/ 1798696 w 2222029"/>
              <a:gd name="connsiteY8" fmla="*/ 2844800 h 3081867"/>
              <a:gd name="connsiteX9" fmla="*/ 1155229 w 2222029"/>
              <a:gd name="connsiteY9" fmla="*/ 2833512 h 3081867"/>
              <a:gd name="connsiteX10" fmla="*/ 150518 w 2222029"/>
              <a:gd name="connsiteY10" fmla="*/ 3081867 h 3081867"/>
              <a:gd name="connsiteX11" fmla="*/ 252118 w 2222029"/>
              <a:gd name="connsiteY11" fmla="*/ 2810934 h 30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029" h="3081867">
                <a:moveTo>
                  <a:pt x="252118" y="2810934"/>
                </a:moveTo>
                <a:cubicBezTo>
                  <a:pt x="276577" y="2679230"/>
                  <a:pt x="310443" y="2526830"/>
                  <a:pt x="297273" y="2291645"/>
                </a:cubicBezTo>
                <a:cubicBezTo>
                  <a:pt x="284103" y="2056460"/>
                  <a:pt x="174977" y="1702741"/>
                  <a:pt x="173096" y="1399823"/>
                </a:cubicBezTo>
                <a:cubicBezTo>
                  <a:pt x="171215" y="1096905"/>
                  <a:pt x="120414" y="701793"/>
                  <a:pt x="285984" y="474134"/>
                </a:cubicBezTo>
                <a:cubicBezTo>
                  <a:pt x="451554" y="246475"/>
                  <a:pt x="884296" y="67734"/>
                  <a:pt x="1166518" y="33867"/>
                </a:cubicBezTo>
                <a:cubicBezTo>
                  <a:pt x="1448740" y="0"/>
                  <a:pt x="1811866" y="129823"/>
                  <a:pt x="1979318" y="270934"/>
                </a:cubicBezTo>
                <a:cubicBezTo>
                  <a:pt x="2146770" y="412045"/>
                  <a:pt x="2141125" y="515527"/>
                  <a:pt x="2171229" y="880534"/>
                </a:cubicBezTo>
                <a:cubicBezTo>
                  <a:pt x="2201333" y="1245541"/>
                  <a:pt x="2222029" y="2133600"/>
                  <a:pt x="2159940" y="2460978"/>
                </a:cubicBezTo>
                <a:cubicBezTo>
                  <a:pt x="2097851" y="2788356"/>
                  <a:pt x="1966148" y="2782711"/>
                  <a:pt x="1798696" y="2844800"/>
                </a:cubicBezTo>
                <a:cubicBezTo>
                  <a:pt x="1631244" y="2906889"/>
                  <a:pt x="1429925" y="2794001"/>
                  <a:pt x="1155229" y="2833512"/>
                </a:cubicBezTo>
                <a:cubicBezTo>
                  <a:pt x="880533" y="2873023"/>
                  <a:pt x="301036" y="3081867"/>
                  <a:pt x="150518" y="3081867"/>
                </a:cubicBezTo>
                <a:cubicBezTo>
                  <a:pt x="0" y="3081867"/>
                  <a:pt x="227659" y="2942638"/>
                  <a:pt x="252118" y="28109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91400" y="304800"/>
            <a:ext cx="1447800" cy="584775"/>
          </a:xfrm>
          <a:prstGeom prst="rect">
            <a:avLst/>
          </a:prstGeom>
          <a:noFill/>
        </p:spPr>
        <p:txBody>
          <a:bodyPr wrap="square" rtlCol="0">
            <a:spAutoFit/>
          </a:bodyPr>
          <a:lstStyle/>
          <a:p>
            <a:r>
              <a:rPr lang="en-US" sz="3200" b="1" dirty="0">
                <a:solidFill>
                  <a:srgbClr val="C00000"/>
                </a:solidFill>
              </a:rPr>
              <a:t>Bingo</a:t>
            </a:r>
            <a:r>
              <a:rPr lang="en-US" sz="3200" dirty="0"/>
              <a:t> </a:t>
            </a:r>
            <a:r>
              <a:rPr lang="en-US" sz="3200"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dissolve">
                                      <p:cBhvr>
                                        <p:cTn id="16" dur="5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robehunter.com/wp/wp-content/uploads/2012/01/camera_iphone_1-600x400.jpg">
            <a:hlinkClick r:id="rId2"/>
          </p:cNvPr>
          <p:cNvPicPr>
            <a:picLocks noChangeAspect="1" noChangeArrowheads="1"/>
          </p:cNvPicPr>
          <p:nvPr/>
        </p:nvPicPr>
        <p:blipFill>
          <a:blip r:embed="rId3" cstate="print"/>
          <a:srcRect/>
          <a:stretch>
            <a:fillRect/>
          </a:stretch>
        </p:blipFill>
        <p:spPr bwMode="auto">
          <a:xfrm>
            <a:off x="1219200" y="1676400"/>
            <a:ext cx="6965827" cy="4648200"/>
          </a:xfrm>
          <a:prstGeom prst="rect">
            <a:avLst/>
          </a:prstGeom>
          <a:noFill/>
        </p:spPr>
      </p:pic>
      <p:sp>
        <p:nvSpPr>
          <p:cNvPr id="4" name="TextBox 3"/>
          <p:cNvSpPr txBox="1"/>
          <p:nvPr/>
        </p:nvSpPr>
        <p:spPr>
          <a:xfrm>
            <a:off x="990600" y="381000"/>
            <a:ext cx="838200" cy="923330"/>
          </a:xfrm>
          <a:prstGeom prst="rect">
            <a:avLst/>
          </a:prstGeom>
          <a:noFill/>
        </p:spPr>
        <p:txBody>
          <a:bodyPr wrap="square" rtlCol="0">
            <a:spAutoFit/>
          </a:bodyPr>
          <a:lstStyle/>
          <a:p>
            <a:r>
              <a:rPr lang="en-US" sz="5400" dirty="0"/>
              <a:t>5.</a:t>
            </a:r>
          </a:p>
        </p:txBody>
      </p:sp>
      <p:sp>
        <p:nvSpPr>
          <p:cNvPr id="5" name="TextBox 4"/>
          <p:cNvSpPr txBox="1"/>
          <p:nvPr/>
        </p:nvSpPr>
        <p:spPr>
          <a:xfrm>
            <a:off x="1752600" y="381001"/>
            <a:ext cx="7391400" cy="954107"/>
          </a:xfrm>
          <a:prstGeom prst="rect">
            <a:avLst/>
          </a:prstGeom>
          <a:noFill/>
        </p:spPr>
        <p:txBody>
          <a:bodyPr wrap="square" rtlCol="0">
            <a:spAutoFit/>
          </a:bodyPr>
          <a:lstStyle/>
          <a:p>
            <a:r>
              <a:rPr lang="en-US" sz="2800" b="1" dirty="0"/>
              <a:t>Use a smart phone camera to record/document the microcrystalline habit’s image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458200" cy="353943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en-US" sz="3200" dirty="0">
                <a:solidFill>
                  <a:srgbClr val="FF0000"/>
                </a:solidFill>
              </a:rPr>
              <a:t>….</a:t>
            </a:r>
            <a:r>
              <a:rPr lang="en-US" sz="3200" b="1" dirty="0">
                <a:solidFill>
                  <a:srgbClr val="C00000"/>
                </a:solidFill>
              </a:rPr>
              <a:t>running and pondering the results of microcrystalline tests as part of a chemical or forensic analysis immerses is the sort critical thinking that lies at the core of all science, which is to make prudent judgments on what is being observed (or not observed) as the result of one’s own application of a technique.</a:t>
            </a:r>
          </a:p>
        </p:txBody>
      </p:sp>
      <p:sp>
        <p:nvSpPr>
          <p:cNvPr id="3" name="TextBox 2"/>
          <p:cNvSpPr txBox="1"/>
          <p:nvPr/>
        </p:nvSpPr>
        <p:spPr>
          <a:xfrm>
            <a:off x="457200" y="152400"/>
            <a:ext cx="7315200" cy="1323439"/>
          </a:xfrm>
          <a:prstGeom prst="rect">
            <a:avLst/>
          </a:prstGeom>
          <a:noFill/>
        </p:spPr>
        <p:txBody>
          <a:bodyPr wrap="square" rtlCol="0">
            <a:spAutoFit/>
          </a:bodyPr>
          <a:lstStyle/>
          <a:p>
            <a:r>
              <a:rPr lang="en-US" sz="4000" b="1" dirty="0"/>
              <a:t>What is the pedagogical value of  doing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47800"/>
            <a:ext cx="7772400" cy="1323439"/>
          </a:xfrm>
          <a:prstGeom prst="rect">
            <a:avLst/>
          </a:prstGeom>
          <a:noFill/>
        </p:spPr>
        <p:txBody>
          <a:bodyPr wrap="square" rtlCol="0">
            <a:spAutoFit/>
          </a:bodyPr>
          <a:lstStyle/>
          <a:p>
            <a:r>
              <a:rPr lang="en-US" sz="3200" b="1" dirty="0"/>
              <a:t>“The hand is the cutting edge of the mind.”</a:t>
            </a:r>
          </a:p>
          <a:p>
            <a:endParaRPr lang="en-US" sz="2400" dirty="0"/>
          </a:p>
          <a:p>
            <a:r>
              <a:rPr lang="en-US" sz="2400" dirty="0"/>
              <a:t>J. </a:t>
            </a:r>
            <a:r>
              <a:rPr lang="en-US" sz="2400" dirty="0" err="1"/>
              <a:t>Bronowski</a:t>
            </a:r>
            <a:r>
              <a:rPr lang="en-US" sz="2400" dirty="0"/>
              <a:t> from </a:t>
            </a:r>
            <a:r>
              <a:rPr lang="en-US" sz="2400" b="1" u="sng" dirty="0"/>
              <a:t>The Ascent of Man</a:t>
            </a:r>
          </a:p>
        </p:txBody>
      </p:sp>
      <p:sp>
        <p:nvSpPr>
          <p:cNvPr id="4" name="TextBox 3"/>
          <p:cNvSpPr txBox="1"/>
          <p:nvPr/>
        </p:nvSpPr>
        <p:spPr>
          <a:xfrm>
            <a:off x="609600" y="152400"/>
            <a:ext cx="3962400" cy="707886"/>
          </a:xfrm>
          <a:prstGeom prst="rect">
            <a:avLst/>
          </a:prstGeom>
          <a:noFill/>
        </p:spPr>
        <p:txBody>
          <a:bodyPr wrap="square" rtlCol="0">
            <a:spAutoFit/>
          </a:bodyPr>
          <a:lstStyle/>
          <a:p>
            <a:r>
              <a:rPr lang="en-US" sz="4000" dirty="0"/>
              <a:t>More succinctly:</a:t>
            </a:r>
          </a:p>
        </p:txBody>
      </p:sp>
      <p:pic>
        <p:nvPicPr>
          <p:cNvPr id="7" name="Picture 6" descr="C:\Users\fong\Pictures\Baby-microscope-520x292.jpg"/>
          <p:cNvPicPr/>
          <p:nvPr/>
        </p:nvPicPr>
        <p:blipFill>
          <a:blip r:embed="rId2" cstate="print"/>
          <a:srcRect/>
          <a:stretch>
            <a:fillRect/>
          </a:stretch>
        </p:blipFill>
        <p:spPr bwMode="auto">
          <a:xfrm>
            <a:off x="2057400" y="2971800"/>
            <a:ext cx="54864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ng\Pictures\movrf51.gif"/>
          <p:cNvPicPr/>
          <p:nvPr/>
        </p:nvPicPr>
        <p:blipFill>
          <a:blip r:embed="rId2" cstate="print"/>
          <a:srcRect/>
          <a:stretch>
            <a:fillRect/>
          </a:stretch>
        </p:blipFill>
        <p:spPr bwMode="auto">
          <a:xfrm>
            <a:off x="2286000" y="152400"/>
            <a:ext cx="3300412" cy="3005137"/>
          </a:xfrm>
          <a:prstGeom prst="rect">
            <a:avLst/>
          </a:prstGeom>
          <a:noFill/>
          <a:ln w="9525">
            <a:noFill/>
            <a:miter lim="800000"/>
            <a:headEnd/>
            <a:tailEnd/>
          </a:ln>
        </p:spPr>
      </p:pic>
      <p:sp>
        <p:nvSpPr>
          <p:cNvPr id="21505" name="Rectangle 1"/>
          <p:cNvSpPr>
            <a:spLocks noChangeArrowheads="1"/>
          </p:cNvSpPr>
          <p:nvPr/>
        </p:nvSpPr>
        <p:spPr bwMode="auto">
          <a:xfrm>
            <a:off x="457200" y="3124200"/>
            <a:ext cx="7929928"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kumimoji="0" lang="en-US"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An ounce of practice is worth more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than tons of preaching.”</a:t>
            </a:r>
            <a:endParaRPr kumimoji="0" lang="en-US" sz="4000" b="1"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0" y="4419600"/>
            <a:ext cx="9144000" cy="2308324"/>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US" sz="3600" b="1" dirty="0">
                <a:solidFill>
                  <a:srgbClr val="002060"/>
                </a:solidFill>
              </a:rPr>
              <a:t>For the rest of the hour</a:t>
            </a:r>
            <a:r>
              <a:rPr lang="en-US" sz="3600" b="1" dirty="0">
                <a:solidFill>
                  <a:srgbClr val="FF0000"/>
                </a:solidFill>
              </a:rPr>
              <a:t>: attempt to determine/confirm your unknown’s identity using the microcrystalline test-based flow scheme &amp; tests provided.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728</Words>
  <Application>Microsoft Office PowerPoint</Application>
  <PresentationFormat>On-screen Show (4:3)</PresentationFormat>
  <Paragraphs>74</Paragraphs>
  <Slides>16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Cambria-Bold</vt:lpstr>
      <vt:lpstr>Arial</vt:lpstr>
      <vt:lpstr>Calibri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31</cp:revision>
  <dcterms:created xsi:type="dcterms:W3CDTF">2014-07-03T17:28:47Z</dcterms:created>
  <dcterms:modified xsi:type="dcterms:W3CDTF">2018-04-27T14:11:13Z</dcterms:modified>
</cp:coreProperties>
</file>