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DED2B-CA54-499F-8193-41C41049025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0B9E-C584-48B5-AC7B-E184CCD8C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uact=8&amp;ved=0CAcQjRw&amp;url=http://www.pchemlabs.com/product.asp?pid=1658&amp;ei=6D4jVafEAZP7sASlhoDYBw&amp;psig=AFQjCNGkykm9D4c7BrTIUJi7gpamuj5jwA&amp;ust=142845957265135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uact=8&amp;ved=0CAcQjRw&amp;url=http://www.pchemlabs.com/subcatagoryc.asp?pid=Hot-Cathode-Ion-Gauges&amp;subcatc=Ion-Gauge-Tubes&amp;ei=RT8jVZK9HfLasATYx4DYBw&amp;psig=AFQjCNGYqdWzUICKD50lGBQpXd9rvcQeow&amp;ust=142845965646197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/url?sa=i&amp;rct=j&amp;q=&amp;esrc=s&amp;frm=1&amp;source=images&amp;cd=&amp;cad=rja&amp;uact=8&amp;ved=0CAcQjRw&amp;url=http://encyclopedia2.thefreedictionary.com/Mass+Spectrometers&amp;ei=tEUjVdKwM4vfsASviIHoBw&amp;bvm=bv.89947451,d.cWc&amp;psig=AFQjCNHMIg820TlGWpGEyAiOOkehS7Ojrw&amp;ust=142846127455622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ved=0CAcQjRw&amp;url=http://www.cathode.com/i_guns.htm&amp;ei=_z8jVdOVLcnlsASWnYDgBw&amp;psig=AFQjCNEQtvy3rl-oWujGhnEPj9_Q_sh4WQ&amp;ust=142845982575546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www.pchemlabs.com/subcatagoryc.asp?pid=Hot-Cathode-Ion-Gauges&amp;subcatc=Ion-Gauge-Tubes&amp;ei=RT8jVZK9HfLasATYx4DYBw&amp;psig=AFQjCNGYqdWzUICKD50lGBQpXd9rvcQeow&amp;ust=1428459656461977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uact=8&amp;ved=0CAcQjRw&amp;url=http://www.intechopen.com/books/air-pollution-a-comprehensive-perspective/non-thermal-plasma-technic-for-air-pollution-control&amp;ei=O0AjVaLXJ5fbsASsxYDgBw&amp;psig=AFQjCNEQtvy3rl-oWujGhnEPj9_Q_sh4WQ&amp;ust=142845982575546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uact=8&amp;ved=0CAcQjRw&amp;url=http://www.kore.co.uk/cop.htm&amp;ei=MC8jVbWPN7i1sQTMroDgBw&amp;bvm=bv.89947451,d.cWc&amp;psig=AFQjCNEL1oCii5CMDLnx-amrpzgN-HQshg&amp;ust=142845554540115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www.noblegaslab.utah.edu/dissolved_gas.html&amp;ei=XTEjVdXKDaa1sQSvpIDoBw&amp;bvm=bv.89947451,d.cWc&amp;psig=AFQjCNES_W3U9n1T-UN0OF-QzWvry3cHWw&amp;ust=1428456084332947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uact=8&amp;ved=0CAcQjRw&amp;url=http://www.pushiyuan.com/en/&amp;ei=3TAjVemeDs_isAT8pIKwBg&amp;bvm=bv.89947451,d.cWc&amp;psig=AFQjCNFMJYGlMqJsvsem2jnKyYoL7Phldw&amp;ust=142845590040959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uact=8&amp;ved=0CAcQjRw&amp;url=http://commons.wikimedia.org/wiki/File:Magnetic_sector_cartoon.gif&amp;ei=4DIjVfmJNeLLsASG84DYBw&amp;bvm=bv.89947451,d.cWc&amp;psig=AFQjCNHiXCjD8bHNHBqxie1L9qnIK7SdXA&amp;ust=142845652526873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www.astbury.leeds.ac.uk/facil/MStut/mstutorial.htm&amp;ei=3jQjVd63CYnLsATl54HoBw&amp;psig=AFQjCNGMeF2Lfv2Pu2gfVjfgHPziY-hbCQ&amp;ust=1428456878662661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uact=8&amp;ved=0CAcQjRw&amp;url=http://www.gea-ps.com/NPSPORTAL/cmsdoc.nsf/webdoc/webb8fn7pa&amp;ei=LjMjVfTjIKfnsATXxIHQBw&amp;psig=AFQjCNEWivstrh3iqitBX6H9S06fVOBgFA&amp;ust=142845658100436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CAcQjRw&amp;url=http://www.gammavacuum.com/&amp;ei=6DwjVZoOyIexBOKVgOAH&amp;psig=AFQjCNFTAffWQp2IjDZBebcOZoiXWNmgAw&amp;ust=1428459046321182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hyperlink" Target="http://www.google.com/url?sa=i&amp;rct=j&amp;q=&amp;esrc=s&amp;frm=1&amp;source=images&amp;cd=&amp;cad=rja&amp;uact=8&amp;ved=0CAcQjRw&amp;url=http://www.pchemlabs.com/subcatagoryb.asp?pid=Pascal-Series-Pumps,-2005-to-2021&amp;ei=WzojVdOaEu3IsQTx74LgBw&amp;psig=AFQjCNHHEIFdEU0Onm_1wXikiwCxtz4nag&amp;ust=142845841758090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frm=1&amp;source=images&amp;cd=&amp;cad=rja&amp;uact=8&amp;ved=0CAcQjRw&amp;url=http://www.chem.agilent.com/en-US/products-services/Instruments-Systems/Vacuum-Technologies/High-Vacuum-Pumps/HS-2-Diffusion-Pump/Pages/default.aspx&amp;ei=0jojVauxPJe_sQTEgYHgBw&amp;psig=AFQjCNH7uyapYFhSEkHCJinx6laD7drjzg&amp;ust=1428458547935339" TargetMode="External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uact=8&amp;ved=0CAcQjRw&amp;url=http://www.osakavacuum.co.jp/en/products/pump_turbo/&amp;ei=zzsjVcfaIorIsQSMn4HYBw&amp;psig=AFQjCNGlJ0lOp3HVUasV9jQN_yCmjOvfrw&amp;ust=14284587161854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5562600" cy="5668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know, I know all this  MS stuff,  teacher…pick me, pick me 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301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pic>
        <p:nvPicPr>
          <p:cNvPr id="19458" name="Picture 2" descr="http://www.pchemlabs.com/files/images/531_gauge_tub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2209800" cy="2209800"/>
          </a:xfrm>
          <a:prstGeom prst="rect">
            <a:avLst/>
          </a:prstGeom>
          <a:noFill/>
        </p:spPr>
      </p:pic>
      <p:pic>
        <p:nvPicPr>
          <p:cNvPr id="19460" name="Picture 4" descr="http://www.idealvac.com/files/Buttons/18_Press_6-HotCat_2-Tubes_GlassIri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066800"/>
            <a:ext cx="3707025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are our names an what do we measure 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3505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TC (thermocouple) pressure gauge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114800"/>
            <a:ext cx="4267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Phillips-Granville Vacuum tube pressure gauge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measures the pressure at high pressure 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6388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kicks in at very low pressures ?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524000" y="4114800"/>
            <a:ext cx="76200" cy="685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19800" y="5029200"/>
            <a:ext cx="76200" cy="685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pic>
        <p:nvPicPr>
          <p:cNvPr id="3" name="Picture 5" descr="dynode 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"/>
            <a:ext cx="35433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733800"/>
            <a:ext cx="4800600" cy="28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What does this doohickey do in the MS 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2895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Dynode multiplier detector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8620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Use the text’s schematic of the above and explain how it works.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1371600"/>
            <a:ext cx="198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Detects 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057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What’s its official name 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6553200" cy="48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Briefly explain ion generation with this diagram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60198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Briefly explain ion acceleration with this diagram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pic>
        <p:nvPicPr>
          <p:cNvPr id="21506" name="Picture 2" descr="http://img.tfd.com/ggse/1d/gsed_0001_0015_0_img3808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143000"/>
            <a:ext cx="4638675" cy="3973632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1295400" y="4038600"/>
            <a:ext cx="1295400" cy="4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22098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From accelerator/ion focusing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r>
              <a:rPr lang="en-US" sz="3200" b="1" baseline="-25000" dirty="0" smtClean="0"/>
              <a:t>1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, M</a:t>
            </a:r>
            <a:r>
              <a:rPr lang="en-US" sz="3200" b="1" baseline="-25000" dirty="0" smtClean="0"/>
              <a:t>2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,M</a:t>
            </a:r>
            <a:r>
              <a:rPr lang="en-US" sz="3200" b="1" baseline="-25000" dirty="0" smtClean="0"/>
              <a:t>3</a:t>
            </a:r>
            <a:r>
              <a:rPr lang="en-US" sz="3200" b="1" baseline="30000" dirty="0" smtClean="0"/>
              <a:t>+</a:t>
            </a:r>
            <a:r>
              <a:rPr lang="en-US" sz="3200" b="1" baseline="-25000" dirty="0" smtClean="0"/>
              <a:t> </a:t>
            </a:r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57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Briefly explain how various M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</a:rPr>
              <a:t> are `selected’ with this diagram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0" y="99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6629" name="Picture 5" descr="C:\Users\fong\Pictures\getting_real_tired_of_your_ca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0772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00" y="0"/>
            <a:ext cx="152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DOC</a:t>
            </a:r>
            <a:endParaRPr 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Mass Spectroscopy (MS) Q &amp; A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There are three basic MS  designs. Name them in order from most expensive to least expensive.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3048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Magnetic sector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</a:rPr>
              <a:t>Quadrupole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Time-of-flight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Which design is resident in the ASC instrumentation lab ?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3276600"/>
            <a:ext cx="2209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Quadrupole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10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For all three of the basic MS designs, what is the most common fragmentation method/source?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4267200"/>
            <a:ext cx="30480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Electron Impact (EI) 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953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Name one drawback of EI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4953000"/>
            <a:ext cx="4953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Collisions can erase Parent mass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486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Name a fix to this problem and how it works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903893"/>
            <a:ext cx="8382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Chemical ionization (with methane)…a much softer collision reduces energy and saves parent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pic>
        <p:nvPicPr>
          <p:cNvPr id="20482" name="Picture 2" descr="http://www.cathode.com/1graphics/101407trim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3476275" cy="1905000"/>
          </a:xfrm>
          <a:prstGeom prst="rect">
            <a:avLst/>
          </a:prstGeom>
          <a:noFill/>
        </p:spPr>
      </p:pic>
      <p:pic>
        <p:nvPicPr>
          <p:cNvPr id="20484" name="Picture 4" descr="http://www.intechopen.com/source/html/38340/media/image2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810000"/>
            <a:ext cx="7019925" cy="2819401"/>
          </a:xfrm>
          <a:prstGeom prst="rect">
            <a:avLst/>
          </a:prstGeom>
          <a:noFill/>
        </p:spPr>
      </p:pic>
      <p:pic>
        <p:nvPicPr>
          <p:cNvPr id="5" name="Picture 4" descr="http://www.idealvac.com/files/Buttons/18_Press_6-HotCat_2-Tubes_GlassIri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533400"/>
            <a:ext cx="2335425" cy="1920239"/>
          </a:xfrm>
          <a:prstGeom prst="rect">
            <a:avLst/>
          </a:prstGeom>
          <a:noFill/>
        </p:spPr>
      </p:pic>
      <p:pic>
        <p:nvPicPr>
          <p:cNvPr id="6" name="Picture 5" descr="dynode detect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685800"/>
            <a:ext cx="22274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2819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Which is the EI source ?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3657600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1600" y="56388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Use this to explain how the EI source works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Name these various bits of GC-MS plumbing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3471161" cy="1166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524000"/>
            <a:ext cx="2293776" cy="2239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3996519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914400"/>
            <a:ext cx="2667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Swagelok fitting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914400"/>
            <a:ext cx="2667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NPT fitting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819400"/>
            <a:ext cx="2743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Con-flat fittings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2672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is necessary for high vacuum part of MS ?</a:t>
            </a:r>
            <a:endParaRPr lang="en-US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76800" y="5257800"/>
            <a:ext cx="533400" cy="2286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pic>
        <p:nvPicPr>
          <p:cNvPr id="1026" name="Picture 2" descr="http://www.kore.co.uk/graphics/gsgto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682526" cy="1981200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SCTbiTcbz-H8BbJbhga4uEQMO8I23-c8QuzYIPRjjtfTyJcsT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0"/>
            <a:ext cx="3657600" cy="2433712"/>
          </a:xfrm>
          <a:prstGeom prst="rect">
            <a:avLst/>
          </a:prstGeom>
          <a:noFill/>
        </p:spPr>
      </p:pic>
      <p:pic>
        <p:nvPicPr>
          <p:cNvPr id="1030" name="Picture 6" descr="http://www.noblegaslab.utah.edu/images/spotImages/contentImgs/sector-field_m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7700" y="1219200"/>
            <a:ext cx="4470400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4724400"/>
            <a:ext cx="3048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Magnetic sector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172200"/>
            <a:ext cx="2438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quadrupole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276600"/>
            <a:ext cx="2438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Time-of-flight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kore.co.uk/graphics/gsgto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682526" cy="1981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09800" y="457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kind of MS am I 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Match the schematic to the MS type</a:t>
            </a:r>
            <a:endParaRPr lang="en-US" sz="2800" b="1" dirty="0"/>
          </a:p>
        </p:txBody>
      </p:sp>
      <p:pic>
        <p:nvPicPr>
          <p:cNvPr id="15364" name="Picture 4" descr="http://upload.wikimedia.org/wikipedia/commons/e/e7/Magnetic_sector_carto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2762807" cy="2295525"/>
          </a:xfrm>
          <a:prstGeom prst="rect">
            <a:avLst/>
          </a:prstGeom>
          <a:noFill/>
        </p:spPr>
      </p:pic>
      <p:pic>
        <p:nvPicPr>
          <p:cNvPr id="15366" name="Picture 6" descr="http://www.gea-ps.com/npsportal/cmsresources.nsf/0/1E3663671D61C559C12577E6004F04FB/$File/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914400"/>
            <a:ext cx="3539342" cy="2590800"/>
          </a:xfrm>
          <a:prstGeom prst="rect">
            <a:avLst/>
          </a:prstGeom>
          <a:noFill/>
        </p:spPr>
      </p:pic>
      <p:pic>
        <p:nvPicPr>
          <p:cNvPr id="15368" name="Picture 8" descr="http://www.astbury.leeds.ac.uk/facil/MStut/mstutorial_files/image02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57600"/>
            <a:ext cx="3790950" cy="2905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86400" y="3505200"/>
            <a:ext cx="2743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Quadrupole</a:t>
            </a:r>
            <a:r>
              <a:rPr lang="en-US" sz="2800" b="1" dirty="0" smtClean="0">
                <a:solidFill>
                  <a:srgbClr val="FF0000"/>
                </a:solidFill>
              </a:rPr>
              <a:t> MS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172200"/>
            <a:ext cx="434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TOF (Time-of-Flight) MS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971800"/>
            <a:ext cx="327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Magnetic sector MS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657600"/>
            <a:ext cx="457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3581400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1600" y="45720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Briefly explain how each schematic outlines the manner in which mass selection occurs.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700" b="1" dirty="0" smtClean="0"/>
              <a:t>What is the first thing you monitor when starting up any MS ? </a:t>
            </a:r>
            <a:endParaRPr lang="en-US" sz="2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066800"/>
            <a:ext cx="4648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Vacuum chamber pressure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Why is achieving a low  vacuum chamber pressure critical 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8610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EI needs clear path to collide with samples. 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 poor vacuum leads to low signal and can burn out source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114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/>
              <a:t>T</a:t>
            </a:r>
            <a:r>
              <a:rPr lang="en-US" sz="2800" b="1" dirty="0" smtClean="0"/>
              <a:t>wo different combinations of pumps are used  ASC Quad MS . What are they ?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105400"/>
            <a:ext cx="84582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Mechanical (direct drive) + oil diffusion (ELANOR)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Mechanical (direct drive) + </a:t>
            </a:r>
            <a:r>
              <a:rPr lang="en-US" sz="2800" b="1" dirty="0" err="1" smtClean="0">
                <a:solidFill>
                  <a:srgbClr val="FF0000"/>
                </a:solidFill>
              </a:rPr>
              <a:t>turbomolecular</a:t>
            </a:r>
            <a:r>
              <a:rPr lang="en-US" sz="2800" b="1" dirty="0" smtClean="0">
                <a:solidFill>
                  <a:srgbClr val="FF0000"/>
                </a:solidFill>
              </a:rPr>
              <a:t> (Bob and </a:t>
            </a:r>
            <a:r>
              <a:rPr lang="en-US" sz="2800" b="1" dirty="0" err="1" smtClean="0">
                <a:solidFill>
                  <a:srgbClr val="FF0000"/>
                </a:solidFill>
              </a:rPr>
              <a:t>Babette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048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What vacuum level is `acceptable’ for our Quad MS?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505200"/>
            <a:ext cx="3352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~(1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3200" b="1" dirty="0" smtClean="0">
                <a:solidFill>
                  <a:srgbClr val="FF0000"/>
                </a:solidFill>
              </a:rPr>
              <a:t>5)*10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-5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torr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pic>
        <p:nvPicPr>
          <p:cNvPr id="16386" name="Picture 2" descr="http://www.pchemlabs.com/files/images/alcatel2015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2295525" cy="2295525"/>
          </a:xfrm>
          <a:prstGeom prst="rect">
            <a:avLst/>
          </a:prstGeom>
          <a:noFill/>
        </p:spPr>
      </p:pic>
      <p:pic>
        <p:nvPicPr>
          <p:cNvPr id="16390" name="Picture 6" descr="https://encrypted-tbn1.gstatic.com/images?q=tbn:ANd9GcRW8QG1wkAz4VBeMAY5dgejIHpAIwEaVnHhU2glUZ0RWegtOUKZ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28600"/>
            <a:ext cx="2143125" cy="2943225"/>
          </a:xfrm>
          <a:prstGeom prst="rect">
            <a:avLst/>
          </a:prstGeom>
          <a:noFill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04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4800" y="30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Name the pump…</a:t>
            </a:r>
            <a:endParaRPr lang="en-US" sz="2800" b="1" dirty="0"/>
          </a:p>
        </p:txBody>
      </p:sp>
      <p:pic>
        <p:nvPicPr>
          <p:cNvPr id="16395" name="Picture 11" descr="C:\Users\fong\Pictures\cxry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200400"/>
            <a:ext cx="2667000" cy="3158971"/>
          </a:xfrm>
          <a:prstGeom prst="rect">
            <a:avLst/>
          </a:prstGeom>
          <a:noFill/>
        </p:spPr>
      </p:pic>
      <p:pic>
        <p:nvPicPr>
          <p:cNvPr id="16397" name="Picture 13" descr="http://www.gammavacuum.com/images/product/tsp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429000"/>
            <a:ext cx="3406774" cy="2819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2819400"/>
            <a:ext cx="289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Mechanical pump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3124200"/>
            <a:ext cx="2514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diffusion pump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438400"/>
            <a:ext cx="2743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Turbomolecular</a:t>
            </a:r>
            <a:r>
              <a:rPr lang="en-US" sz="2800" b="1" dirty="0" smtClean="0">
                <a:solidFill>
                  <a:srgbClr val="FF0000"/>
                </a:solidFill>
              </a:rPr>
              <a:t> pump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4038600"/>
            <a:ext cx="1295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Cryo</a:t>
            </a:r>
            <a:r>
              <a:rPr lang="en-US" sz="2800" b="1" dirty="0" smtClean="0">
                <a:solidFill>
                  <a:srgbClr val="FF0000"/>
                </a:solidFill>
              </a:rPr>
              <a:t> pump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5867400"/>
            <a:ext cx="5105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Titanium sublimation (getter) pump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Mass Spectroscopy (MS) Q &amp; A (cont.)</a:t>
            </a:r>
            <a:endParaRPr lang="en-US" sz="14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2984319" cy="29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Users\fong\Pictures\diffusion pum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3505200" cy="2615418"/>
          </a:xfrm>
          <a:prstGeom prst="rect">
            <a:avLst/>
          </a:prstGeom>
          <a:noFill/>
        </p:spPr>
      </p:pic>
      <p:pic>
        <p:nvPicPr>
          <p:cNvPr id="16394" name="Picture 10" descr="http://www.osakavacuum.co.jp/en/products/pump_turbo/images/genri_to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4934872" cy="24142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304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pump is associated with these schematics 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200400"/>
            <a:ext cx="2209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Oil diffusion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657600"/>
            <a:ext cx="2209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mechanical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943600"/>
            <a:ext cx="2819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Turbomolecular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572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21</cp:revision>
  <dcterms:created xsi:type="dcterms:W3CDTF">2015-04-07T01:02:44Z</dcterms:created>
  <dcterms:modified xsi:type="dcterms:W3CDTF">2017-04-03T14:12:42Z</dcterms:modified>
</cp:coreProperties>
</file>