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63" r:id="rId3"/>
    <p:sldId id="265" r:id="rId4"/>
    <p:sldId id="262" r:id="rId5"/>
    <p:sldId id="258" r:id="rId6"/>
    <p:sldId id="264" r:id="rId7"/>
    <p:sldId id="266" r:id="rId8"/>
    <p:sldId id="260" r:id="rId9"/>
    <p:sldId id="256" r:id="rId10"/>
    <p:sldId id="257" r:id="rId11"/>
    <p:sldId id="259" r:id="rId12"/>
    <p:sldId id="261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2FEDA-91BB-4CDE-B0DA-92477E5B8114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127AB-CA5F-4B85-B7A2-D044B9CD1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4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127AB-CA5F-4B85-B7A2-D044B9CD1E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35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127AB-CA5F-4B85-B7A2-D044B9CD1E5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5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4894-0682-46CB-AABF-4FB1C8EDAAFD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C612-C057-4623-88AA-27A4BE56D4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4894-0682-46CB-AABF-4FB1C8EDAAFD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C612-C057-4623-88AA-27A4BE56D4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4894-0682-46CB-AABF-4FB1C8EDAAFD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C612-C057-4623-88AA-27A4BE56D4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4894-0682-46CB-AABF-4FB1C8EDAAFD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C612-C057-4623-88AA-27A4BE56D4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4894-0682-46CB-AABF-4FB1C8EDAAFD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C612-C057-4623-88AA-27A4BE56D4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4894-0682-46CB-AABF-4FB1C8EDAAFD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C612-C057-4623-88AA-27A4BE56D4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4894-0682-46CB-AABF-4FB1C8EDAAFD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C612-C057-4623-88AA-27A4BE56D4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4894-0682-46CB-AABF-4FB1C8EDAAFD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C612-C057-4623-88AA-27A4BE56D4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4894-0682-46CB-AABF-4FB1C8EDAAFD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C612-C057-4623-88AA-27A4BE56D4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4894-0682-46CB-AABF-4FB1C8EDAAFD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C612-C057-4623-88AA-27A4BE56D4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4894-0682-46CB-AABF-4FB1C8EDAAFD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C612-C057-4623-88AA-27A4BE56D4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D4894-0682-46CB-AABF-4FB1C8EDAAFD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EC612-C057-4623-88AA-27A4BE56D4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cad=rja&amp;docid=QzW_PRc4efGTwM&amp;tbnid=KknkKcySXTteyM:&amp;ved=0CAUQjRw&amp;url=http://www.affordablescales.com/mettler-toledo/&amp;ei=YYfYUvu1CabyyAGH7oHYBQ&amp;bvm=bv.59568121,d.aWc&amp;psig=AFQjCNF3ooRqHEFqDLJYIs60XxnNBPFOmg&amp;ust=1390008528555113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ahUKEwiYt6nMmbTKAhWJ6yYKHetyCdsQjRwIBw&amp;url=http://www2.stetson.edu/~wgrubbs/sciportal/index/exercises/naomi/absorbance-based.htm&amp;psig=AFQjCNFz84yA9_xu0veYJu9KOA1TvzDS3Q&amp;ust=145323529904641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sv2PLA7i22LpUM&amp;tbnid=WoS4GDMaec6pSM:&amp;ved=0CAUQjRw&amp;url=http://users.humboldt.edu/rpaselk/MuseumProject/Instruments/ChainBal-BKH/ChainBal.htm&amp;ei=PITYUsLFC8TQyAHKv4G4DQ&amp;bvm=bv.59568121,d.aWc&amp;psig=AFQjCNFLJE34ujumG38MWo-kozvlwJHw7Q&amp;ust=139000754457224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urprised c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91920"/>
            <a:ext cx="7510644" cy="5466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Even with fancy, computer-interfaced 21</a:t>
            </a:r>
            <a:r>
              <a:rPr lang="en-US" sz="3200" b="1" baseline="30000" dirty="0" smtClean="0"/>
              <a:t>st</a:t>
            </a:r>
            <a:r>
              <a:rPr lang="en-US" sz="3200" b="1" dirty="0" smtClean="0"/>
              <a:t> century chemical instrumentation…things get ugly fast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28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chief source of solution error …</a:t>
            </a:r>
            <a:r>
              <a:rPr lang="en-US" sz="2800" b="1" dirty="0" smtClean="0"/>
              <a:t>now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5240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Mettler</a:t>
            </a:r>
            <a:r>
              <a:rPr lang="en-US" sz="3200" b="1" dirty="0" smtClean="0"/>
              <a:t>-Toledo AK 160 g</a:t>
            </a:r>
          </a:p>
          <a:p>
            <a:r>
              <a:rPr lang="en-US" sz="3200" b="1" dirty="0"/>
              <a:t>4</a:t>
            </a:r>
            <a:r>
              <a:rPr lang="en-US" sz="3200" b="1" dirty="0" smtClean="0"/>
              <a:t> place top-loading, </a:t>
            </a:r>
            <a:r>
              <a:rPr lang="en-US" sz="3200" b="1" dirty="0" err="1" smtClean="0"/>
              <a:t>taring</a:t>
            </a:r>
            <a:r>
              <a:rPr lang="en-US" sz="3200" b="1" dirty="0" smtClean="0"/>
              <a:t> electronic balance</a:t>
            </a:r>
            <a:endParaRPr lang="en-US" sz="3200" b="1" dirty="0"/>
          </a:p>
        </p:txBody>
      </p:sp>
      <p:pic>
        <p:nvPicPr>
          <p:cNvPr id="1030" name="Picture 6" descr="http://img2.images-hcs.com/images_small/MS403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838200"/>
            <a:ext cx="3534067" cy="4267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" y="3048000"/>
            <a:ext cx="3886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ym typeface="Symbol"/>
              </a:rPr>
              <a:t>m ~  0.001 g 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4876800"/>
            <a:ext cx="632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While 0.0001 g balances are available at ASC, they tend to drift and are unstable unless great care is taken to stabilize the base and exclude drafts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1426" y="372815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Secondary</a:t>
            </a:r>
            <a:r>
              <a:rPr lang="en-US" sz="2800" baseline="30000" dirty="0" smtClean="0"/>
              <a:t>*</a:t>
            </a:r>
            <a:r>
              <a:rPr lang="en-US" sz="2800" dirty="0" smtClean="0"/>
              <a:t> solution concentrations, C</a:t>
            </a:r>
            <a:r>
              <a:rPr lang="en-US" sz="2800" baseline="-25000" dirty="0" smtClean="0"/>
              <a:t>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099818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*secondary=&gt; solute delivered as a volume from a primary standard C</a:t>
            </a:r>
            <a:r>
              <a:rPr lang="en-US" sz="3200" baseline="-25000" dirty="0" smtClean="0"/>
              <a:t>0 </a:t>
            </a:r>
            <a:r>
              <a:rPr lang="en-US" sz="3200" dirty="0" smtClean="0"/>
              <a:t>and diluted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7577"/>
            <a:ext cx="2891028" cy="33325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6414" y="5850174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Primary C</a:t>
            </a:r>
            <a:r>
              <a:rPr lang="en-US" sz="3200" baseline="-25000" dirty="0" smtClean="0"/>
              <a:t>0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454" y="2183103"/>
            <a:ext cx="3346733" cy="2655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989" y="3124200"/>
            <a:ext cx="3280822" cy="24574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0" y="5833938"/>
            <a:ext cx="2326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Secondary C</a:t>
            </a:r>
            <a:r>
              <a:rPr lang="en-US" sz="3200" baseline="-25000" dirty="0" smtClean="0"/>
              <a:t>s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886200" y="4838178"/>
            <a:ext cx="327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Class A volumetric pipet transfers V(mL) of  C</a:t>
            </a:r>
            <a:r>
              <a:rPr lang="en-US" sz="2800" baseline="-25000" dirty="0"/>
              <a:t>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594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907307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Class A Pipet Tolerances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05000" y="1371600"/>
          <a:ext cx="53340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291">
                <a:tc>
                  <a:txBody>
                    <a:bodyPr/>
                    <a:lstStyle/>
                    <a:p>
                      <a:r>
                        <a:rPr lang="en-US" dirty="0" smtClean="0"/>
                        <a:t>Volume, V(mL)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±</a:t>
                      </a:r>
                      <a:r>
                        <a:rPr lang="en-US" dirty="0" smtClean="0">
                          <a:sym typeface="Symbol" panose="05050102010706020507" pitchFamily="18" charset="2"/>
                        </a:rPr>
                        <a:t>V(mL)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error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29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0.5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±</a:t>
                      </a:r>
                      <a:r>
                        <a:rPr lang="en-US" sz="2200" baseline="0" dirty="0" smtClean="0"/>
                        <a:t> 0.006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29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1.0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±</a:t>
                      </a:r>
                      <a:r>
                        <a:rPr lang="en-US" sz="2200" baseline="0" dirty="0" smtClean="0"/>
                        <a:t> 0.006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29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2.0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±</a:t>
                      </a:r>
                      <a:r>
                        <a:rPr lang="en-US" sz="2200" baseline="0" dirty="0" smtClean="0"/>
                        <a:t> 0.006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29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3.0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±</a:t>
                      </a:r>
                      <a:r>
                        <a:rPr lang="en-US" sz="2200" baseline="0" dirty="0" smtClean="0"/>
                        <a:t> 0.010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29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4.0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±</a:t>
                      </a:r>
                      <a:r>
                        <a:rPr lang="en-US" sz="2200" baseline="0" dirty="0" smtClean="0"/>
                        <a:t> 0.010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29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5.0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±</a:t>
                      </a:r>
                      <a:r>
                        <a:rPr lang="en-US" sz="2200" baseline="0" dirty="0" smtClean="0"/>
                        <a:t> 0.010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29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10.0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±</a:t>
                      </a:r>
                      <a:r>
                        <a:rPr lang="en-US" sz="2200" baseline="0" dirty="0" smtClean="0"/>
                        <a:t> 0.020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29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15.0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±</a:t>
                      </a:r>
                      <a:r>
                        <a:rPr lang="en-US" sz="2200" baseline="0" dirty="0" smtClean="0"/>
                        <a:t> 0.030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29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20.0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±</a:t>
                      </a:r>
                      <a:r>
                        <a:rPr lang="en-US" sz="2200" baseline="0" dirty="0" smtClean="0"/>
                        <a:t> 0.030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29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25.0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±</a:t>
                      </a:r>
                      <a:r>
                        <a:rPr lang="en-US" sz="2200" baseline="0" dirty="0" smtClean="0"/>
                        <a:t> 0.030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29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50.0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±</a:t>
                      </a:r>
                      <a:r>
                        <a:rPr lang="en-US" sz="2200" baseline="0" dirty="0" smtClean="0"/>
                        <a:t> 0.050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29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100.0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±</a:t>
                      </a:r>
                      <a:r>
                        <a:rPr lang="en-US" sz="2200" baseline="0" dirty="0" smtClean="0"/>
                        <a:t> 0.080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45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209800"/>
            <a:ext cx="4219575" cy="4219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76200"/>
            <a:ext cx="762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bottom line, kids….you will still need to be competent with all </a:t>
            </a:r>
            <a:r>
              <a:rPr lang="en-US" sz="3200" dirty="0" err="1" smtClean="0"/>
              <a:t>all</a:t>
            </a:r>
            <a:r>
              <a:rPr lang="en-US" sz="3200" dirty="0" smtClean="0"/>
              <a:t> those icky 19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century math things…. e.g.,  calculate in moles, ppm, </a:t>
            </a:r>
            <a:r>
              <a:rPr lang="en-US" sz="3200" dirty="0" err="1" smtClean="0"/>
              <a:t>wt</a:t>
            </a:r>
            <a:r>
              <a:rPr lang="en-US" sz="3200" dirty="0" smtClean="0"/>
              <a:t> % and do dilutions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2568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labmate-online.com/assets/file_store/pr_files/18603/images/thumbnails/800w-bf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6324600" cy="28109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152400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r>
              <a:rPr lang="en-US" sz="2800" b="1" baseline="30000" dirty="0" smtClean="0"/>
              <a:t>st</a:t>
            </a:r>
            <a:r>
              <a:rPr lang="en-US" sz="2800" b="1" dirty="0" smtClean="0"/>
              <a:t> Ugly Fact of </a:t>
            </a:r>
            <a:r>
              <a:rPr lang="en-US" sz="2800" b="1" dirty="0" smtClean="0">
                <a:solidFill>
                  <a:srgbClr val="0070C0"/>
                </a:solidFill>
              </a:rPr>
              <a:t>21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st</a:t>
            </a:r>
            <a:r>
              <a:rPr lang="en-US" sz="2800" b="1" dirty="0" smtClean="0">
                <a:solidFill>
                  <a:srgbClr val="0070C0"/>
                </a:solidFill>
              </a:rPr>
              <a:t>  Century Instrumentation Science</a:t>
            </a:r>
            <a:r>
              <a:rPr lang="en-US" sz="2800" b="1" dirty="0" smtClean="0"/>
              <a:t>:</a:t>
            </a:r>
          </a:p>
          <a:p>
            <a:r>
              <a:rPr lang="en-US" sz="2800" b="1" dirty="0" smtClean="0"/>
              <a:t>Calibration of all modern instrumentation rests on </a:t>
            </a:r>
            <a:r>
              <a:rPr lang="en-US" sz="2800" b="1" dirty="0" smtClean="0">
                <a:solidFill>
                  <a:srgbClr val="FF0000"/>
                </a:solidFill>
              </a:rPr>
              <a:t>19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800" b="1" dirty="0" smtClean="0">
                <a:solidFill>
                  <a:srgbClr val="FF0000"/>
                </a:solidFill>
              </a:rPr>
              <a:t> century volumetric/analytical  methods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://img.diytrade.com/smimg/198469/13002993-1621367-0/Mechanical_balance/69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77481"/>
            <a:ext cx="3438525" cy="258051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42672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… with these tools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http://media1.picsearch.com/is?fa5fdNUkpbZZdOJs0fMK9emzgrBObi4k1xy4Z4lCY0o&amp;height=2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419600"/>
            <a:ext cx="1638300" cy="20193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20574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..we </a:t>
            </a:r>
            <a:r>
              <a:rPr lang="en-US" sz="2800" b="1" dirty="0">
                <a:solidFill>
                  <a:srgbClr val="0070C0"/>
                </a:solidFill>
              </a:rPr>
              <a:t>c</a:t>
            </a:r>
            <a:r>
              <a:rPr lang="en-US" sz="2800" b="1" dirty="0" smtClean="0">
                <a:solidFill>
                  <a:srgbClr val="0070C0"/>
                </a:solidFill>
              </a:rPr>
              <a:t>alibrate this tool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2.stetson.edu/~wgrubbs/sciportal/index/exercises/naomi/Absorbance-Based/Clipboar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609600"/>
            <a:ext cx="6172200" cy="51625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5240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21</a:t>
            </a:r>
            <a:r>
              <a:rPr lang="en-US" sz="2400" b="1" baseline="30000" dirty="0" smtClean="0">
                <a:solidFill>
                  <a:srgbClr val="0070C0"/>
                </a:solidFill>
              </a:rPr>
              <a:t>st</a:t>
            </a:r>
            <a:r>
              <a:rPr lang="en-US" sz="2400" b="1" dirty="0" smtClean="0">
                <a:solidFill>
                  <a:srgbClr val="0070C0"/>
                </a:solidFill>
              </a:rPr>
              <a:t> century piece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90600" y="2438400"/>
            <a:ext cx="685800" cy="5334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72200" y="5562600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19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800" b="1" dirty="0" smtClean="0">
                <a:solidFill>
                  <a:srgbClr val="FF0000"/>
                </a:solidFill>
              </a:rPr>
              <a:t> century piece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638800" y="5867400"/>
            <a:ext cx="457200" cy="2286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05200" y="4038600"/>
            <a:ext cx="0" cy="60960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52800" y="43434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67000" y="1847292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Error determined by std. dev. of repeated measurements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667000" y="2048217"/>
            <a:ext cx="0" cy="533400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648200" y="45720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05400" y="43434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Error ?...a problem…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6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493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/>
              <a:t>2</a:t>
            </a:r>
            <a:r>
              <a:rPr lang="en-US" sz="2700" b="1" baseline="30000" dirty="0" smtClean="0"/>
              <a:t>nd</a:t>
            </a:r>
            <a:r>
              <a:rPr lang="en-US" sz="2700" b="1" dirty="0" smtClean="0"/>
              <a:t>  ugly fact of 21</a:t>
            </a:r>
            <a:r>
              <a:rPr lang="en-US" sz="2700" b="1" baseline="30000" dirty="0" smtClean="0"/>
              <a:t>st</a:t>
            </a:r>
            <a:r>
              <a:rPr lang="en-US" sz="2700" b="1" dirty="0" smtClean="0"/>
              <a:t> century instrumentation science: </a:t>
            </a:r>
            <a:r>
              <a:rPr lang="en-US" sz="2700" b="1" dirty="0" smtClean="0">
                <a:solidFill>
                  <a:srgbClr val="002060"/>
                </a:solidFill>
              </a:rPr>
              <a:t>knowing the uncertainty of</a:t>
            </a:r>
            <a:r>
              <a:rPr lang="en-US" sz="2700" b="1" dirty="0" smtClean="0">
                <a:solidFill>
                  <a:srgbClr val="FF0000"/>
                </a:solidFill>
              </a:rPr>
              <a:t> concentration  </a:t>
            </a:r>
            <a:r>
              <a:rPr lang="en-US" sz="2700" b="1" dirty="0" smtClean="0">
                <a:solidFill>
                  <a:srgbClr val="002060"/>
                </a:solidFill>
              </a:rPr>
              <a:t>requires </a:t>
            </a:r>
            <a:r>
              <a:rPr lang="en-US" sz="2700" b="1" dirty="0" smtClean="0">
                <a:solidFill>
                  <a:srgbClr val="002060"/>
                </a:solidFill>
                <a:latin typeface="Algerian" pitchFamily="82" charset="0"/>
              </a:rPr>
              <a:t>icky </a:t>
            </a:r>
            <a:r>
              <a:rPr lang="en-US" sz="2700" b="1" dirty="0" smtClean="0">
                <a:solidFill>
                  <a:srgbClr val="002060"/>
                </a:solidFill>
              </a:rPr>
              <a:t>math</a:t>
            </a:r>
            <a:endParaRPr lang="en-US" sz="27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1430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Example:  Primary stock</a:t>
            </a:r>
            <a:r>
              <a:rPr lang="en-US" sz="2800" b="1" u="sng" baseline="30000" dirty="0" smtClean="0"/>
              <a:t>1</a:t>
            </a:r>
            <a:r>
              <a:rPr lang="en-US" sz="2800" b="1" u="sng" dirty="0" smtClean="0"/>
              <a:t> solution concentration C</a:t>
            </a:r>
            <a:r>
              <a:rPr lang="en-US" sz="2800" b="1" u="sng" baseline="-25000" dirty="0" smtClean="0"/>
              <a:t>o</a:t>
            </a:r>
            <a:endParaRPr lang="en-US" sz="2800" b="1" u="sng" dirty="0" smtClean="0"/>
          </a:p>
          <a:p>
            <a:r>
              <a:rPr lang="en-US" sz="2800" b="1" dirty="0" smtClean="0"/>
              <a:t>What is the expected uncertainty in the concentration C</a:t>
            </a:r>
            <a:r>
              <a:rPr lang="en-US" sz="2800" b="1" baseline="-25000" dirty="0" smtClean="0"/>
              <a:t>o</a:t>
            </a:r>
            <a:r>
              <a:rPr lang="en-US" sz="2800" b="1" dirty="0" smtClean="0"/>
              <a:t> of </a:t>
            </a:r>
            <a:r>
              <a:rPr lang="en-US" sz="2800" b="1" dirty="0" smtClean="0">
                <a:solidFill>
                  <a:srgbClr val="FF0000"/>
                </a:solidFill>
              </a:rPr>
              <a:t>1.000 g </a:t>
            </a:r>
            <a:r>
              <a:rPr lang="en-US" sz="2800" b="1" dirty="0" err="1" smtClean="0"/>
              <a:t>NaCl</a:t>
            </a:r>
            <a:r>
              <a:rPr lang="en-US" sz="2800" b="1" dirty="0" smtClean="0"/>
              <a:t> in 50 </a:t>
            </a:r>
            <a:r>
              <a:rPr lang="en-US" sz="2800" b="1" dirty="0" err="1" smtClean="0"/>
              <a:t>mL</a:t>
            </a:r>
            <a:r>
              <a:rPr lang="en-US" sz="2800" b="1" dirty="0" smtClean="0"/>
              <a:t> volumetric flask (=0.02 g/</a:t>
            </a:r>
            <a:r>
              <a:rPr lang="en-US" sz="2800" b="1" dirty="0" err="1" smtClean="0"/>
              <a:t>mL</a:t>
            </a:r>
            <a:r>
              <a:rPr lang="en-US" sz="2800" b="1" dirty="0" smtClean="0"/>
              <a:t>)?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667000"/>
            <a:ext cx="62484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Mass error 		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m=</a:t>
            </a:r>
            <a:r>
              <a:rPr lang="en-US" sz="2800" b="1" dirty="0" smtClean="0">
                <a:solidFill>
                  <a:srgbClr val="FF0000"/>
                </a:solidFill>
              </a:rPr>
              <a:t>   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  0.001 g</a:t>
            </a:r>
          </a:p>
          <a:p>
            <a:r>
              <a:rPr lang="en-US" sz="2800" b="1" dirty="0" smtClean="0">
                <a:solidFill>
                  <a:srgbClr val="002060"/>
                </a:solidFill>
                <a:sym typeface="Symbol"/>
              </a:rPr>
              <a:t>Volume error          </a:t>
            </a:r>
            <a:r>
              <a:rPr lang="en-US" sz="2800" b="1" dirty="0" smtClean="0">
                <a:solidFill>
                  <a:srgbClr val="0070C0"/>
                </a:solidFill>
                <a:sym typeface="Symbol"/>
              </a:rPr>
              <a:t>V       0.05 </a:t>
            </a:r>
            <a:r>
              <a:rPr lang="en-US" sz="2800" b="1" dirty="0" err="1" smtClean="0">
                <a:solidFill>
                  <a:srgbClr val="0070C0"/>
                </a:solidFill>
                <a:sym typeface="Symbol"/>
              </a:rPr>
              <a:t>mL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8100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correctly estimate of uncertainty in </a:t>
            </a:r>
            <a:r>
              <a:rPr lang="en-US" sz="3200" b="1" dirty="0" smtClean="0"/>
              <a:t>C</a:t>
            </a:r>
            <a:r>
              <a:rPr lang="en-US" sz="3200" b="1" baseline="-25000" dirty="0" smtClean="0"/>
              <a:t>o</a:t>
            </a:r>
            <a:r>
              <a:rPr lang="en-US" sz="3200" dirty="0" smtClean="0"/>
              <a:t>: </a:t>
            </a:r>
            <a:r>
              <a:rPr lang="en-US" sz="3200" dirty="0" smtClean="0">
                <a:sym typeface="Wingdings" pitchFamily="2" charset="2"/>
              </a:rPr>
              <a:t>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648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ym typeface="Symbol"/>
              </a:rPr>
              <a:t></a:t>
            </a:r>
            <a:r>
              <a:rPr lang="en-US" sz="3200" b="1" dirty="0" smtClean="0"/>
              <a:t>C</a:t>
            </a:r>
            <a:r>
              <a:rPr lang="en-US" sz="3200" b="1" baseline="-25000" dirty="0" smtClean="0"/>
              <a:t>o</a:t>
            </a:r>
            <a:r>
              <a:rPr lang="en-US" sz="3200" b="1" dirty="0" smtClean="0"/>
              <a:t> = [(</a:t>
            </a:r>
            <a:r>
              <a:rPr lang="en-US" sz="3200" b="1" dirty="0" smtClean="0">
                <a:sym typeface="Symbol"/>
              </a:rPr>
              <a:t>C/</a:t>
            </a: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m</a:t>
            </a:r>
            <a:r>
              <a:rPr lang="en-US" sz="3200" b="1" dirty="0" smtClean="0">
                <a:sym typeface="Symbol"/>
              </a:rPr>
              <a:t>)</a:t>
            </a:r>
            <a:r>
              <a:rPr lang="en-US" sz="3200" b="1" baseline="30000" dirty="0" smtClean="0">
                <a:sym typeface="Symbol"/>
              </a:rPr>
              <a:t>2</a:t>
            </a:r>
            <a:r>
              <a:rPr lang="en-US" sz="3200" b="1" dirty="0" smtClean="0">
                <a:sym typeface="Symbol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m</a:t>
            </a:r>
            <a:r>
              <a:rPr lang="en-US" sz="3200" b="1" dirty="0" smtClean="0">
                <a:sym typeface="Symbol"/>
              </a:rPr>
              <a:t>)</a:t>
            </a:r>
            <a:r>
              <a:rPr lang="en-US" sz="3200" b="1" baseline="30000" dirty="0" smtClean="0">
                <a:sym typeface="Symbol"/>
              </a:rPr>
              <a:t>2</a:t>
            </a:r>
            <a:r>
              <a:rPr lang="en-US" sz="3200" b="1" dirty="0" smtClean="0">
                <a:sym typeface="Symbol"/>
              </a:rPr>
              <a:t> + (C</a:t>
            </a:r>
            <a:r>
              <a:rPr lang="en-US" sz="3200" b="1" baseline="-25000" dirty="0" smtClean="0">
                <a:sym typeface="Symbol"/>
              </a:rPr>
              <a:t>o</a:t>
            </a:r>
            <a:r>
              <a:rPr lang="en-US" sz="3200" b="1" dirty="0" smtClean="0">
                <a:sym typeface="Symbol"/>
              </a:rPr>
              <a:t>/</a:t>
            </a:r>
            <a:r>
              <a:rPr lang="en-US" sz="3200" b="1" dirty="0" smtClean="0">
                <a:solidFill>
                  <a:srgbClr val="0070C0"/>
                </a:solidFill>
                <a:sym typeface="Symbol"/>
              </a:rPr>
              <a:t>V</a:t>
            </a:r>
            <a:r>
              <a:rPr lang="en-US" sz="3200" b="1" dirty="0" smtClean="0">
                <a:sym typeface="Symbol"/>
              </a:rPr>
              <a:t>)(</a:t>
            </a:r>
            <a:r>
              <a:rPr lang="en-US" sz="3200" b="1" dirty="0" smtClean="0">
                <a:solidFill>
                  <a:srgbClr val="002060"/>
                </a:solidFill>
                <a:sym typeface="Symbol"/>
              </a:rPr>
              <a:t></a:t>
            </a:r>
            <a:r>
              <a:rPr lang="en-US" sz="3200" b="1" dirty="0" smtClean="0">
                <a:solidFill>
                  <a:srgbClr val="0070C0"/>
                </a:solidFill>
                <a:sym typeface="Symbol"/>
              </a:rPr>
              <a:t>V</a:t>
            </a:r>
            <a:r>
              <a:rPr lang="en-US" sz="3200" b="1" dirty="0" smtClean="0">
                <a:sym typeface="Symbol"/>
              </a:rPr>
              <a:t>)</a:t>
            </a:r>
            <a:r>
              <a:rPr lang="en-US" sz="3200" b="1" baseline="30000" dirty="0" smtClean="0">
                <a:sym typeface="Symbol"/>
              </a:rPr>
              <a:t>2</a:t>
            </a:r>
            <a:r>
              <a:rPr lang="en-US" sz="3200" b="1" dirty="0" smtClean="0">
                <a:sym typeface="Symbol"/>
              </a:rPr>
              <a:t>)</a:t>
            </a:r>
            <a:r>
              <a:rPr lang="en-US" sz="3200" b="1" baseline="30000" dirty="0" smtClean="0">
                <a:sym typeface="Symbol"/>
              </a:rPr>
              <a:t>1/2</a:t>
            </a:r>
            <a:r>
              <a:rPr lang="en-US" sz="3200" b="1" dirty="0" smtClean="0">
                <a:sym typeface="Symbol"/>
              </a:rPr>
              <a:t>  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6388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 smtClean="0"/>
              <a:t>1</a:t>
            </a:r>
            <a:r>
              <a:rPr lang="en-US" sz="2800" b="1" dirty="0" smtClean="0"/>
              <a:t>Primary</a:t>
            </a:r>
            <a:r>
              <a:rPr lang="en-US" sz="2800" dirty="0" smtClean="0"/>
              <a:t> means weighed solute into calibrated volume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35814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% </a:t>
            </a:r>
            <a:r>
              <a:rPr lang="en-US" sz="3600" b="1" dirty="0" smtClean="0"/>
              <a:t>C</a:t>
            </a:r>
            <a:r>
              <a:rPr lang="en-US" sz="3600" b="1" baseline="-25000" dirty="0" smtClean="0"/>
              <a:t>o</a:t>
            </a:r>
            <a:r>
              <a:rPr lang="en-US" sz="3600" dirty="0" smtClean="0"/>
              <a:t> error = 100* </a:t>
            </a:r>
            <a:r>
              <a:rPr lang="en-US" sz="3600" b="1" dirty="0" smtClean="0">
                <a:sym typeface="Symbol"/>
              </a:rPr>
              <a:t>C</a:t>
            </a:r>
            <a:r>
              <a:rPr lang="en-US" sz="3600" b="1" baseline="-25000" dirty="0" smtClean="0">
                <a:sym typeface="Symbol"/>
              </a:rPr>
              <a:t>o</a:t>
            </a:r>
            <a:r>
              <a:rPr lang="en-US" sz="3600" b="1" dirty="0" smtClean="0">
                <a:sym typeface="Symbol"/>
              </a:rPr>
              <a:t>/Co = 100*2*10</a:t>
            </a:r>
            <a:r>
              <a:rPr lang="en-US" sz="3600" b="1" baseline="30000" dirty="0" smtClean="0">
                <a:sym typeface="Symbol"/>
              </a:rPr>
              <a:t>-5</a:t>
            </a:r>
            <a:r>
              <a:rPr lang="en-US" sz="3600" b="1" dirty="0" smtClean="0">
                <a:sym typeface="Symbol"/>
              </a:rPr>
              <a:t>/0.02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1831" y="1828338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ym typeface="Symbol"/>
              </a:rPr>
              <a:t></a:t>
            </a:r>
            <a:r>
              <a:rPr lang="en-US" sz="3200" b="1" dirty="0" smtClean="0"/>
              <a:t>C</a:t>
            </a:r>
            <a:r>
              <a:rPr lang="en-US" sz="3200" b="1" baseline="-25000" dirty="0" smtClean="0"/>
              <a:t>o</a:t>
            </a:r>
            <a:r>
              <a:rPr lang="en-US" sz="3200" b="1" dirty="0" smtClean="0"/>
              <a:t> = [(</a:t>
            </a:r>
            <a:r>
              <a:rPr lang="en-US" sz="3200" b="1" dirty="0" smtClean="0">
                <a:sym typeface="Symbol"/>
              </a:rPr>
              <a:t>C/</a:t>
            </a: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m</a:t>
            </a:r>
            <a:r>
              <a:rPr lang="en-US" sz="3200" b="1" dirty="0" smtClean="0">
                <a:sym typeface="Symbol"/>
              </a:rPr>
              <a:t>)</a:t>
            </a:r>
            <a:r>
              <a:rPr lang="en-US" sz="3200" b="1" baseline="30000" dirty="0" smtClean="0">
                <a:sym typeface="Symbol"/>
              </a:rPr>
              <a:t>2</a:t>
            </a:r>
            <a:r>
              <a:rPr lang="en-US" sz="3200" b="1" dirty="0" smtClean="0">
                <a:sym typeface="Symbol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m</a:t>
            </a:r>
            <a:r>
              <a:rPr lang="en-US" sz="3200" b="1" dirty="0" smtClean="0">
                <a:sym typeface="Symbol"/>
              </a:rPr>
              <a:t>)</a:t>
            </a:r>
            <a:r>
              <a:rPr lang="en-US" sz="3200" b="1" baseline="30000" dirty="0" smtClean="0">
                <a:sym typeface="Symbol"/>
              </a:rPr>
              <a:t>2</a:t>
            </a:r>
            <a:r>
              <a:rPr lang="en-US" sz="3200" b="1" dirty="0" smtClean="0">
                <a:sym typeface="Symbol"/>
              </a:rPr>
              <a:t> + (C</a:t>
            </a:r>
            <a:r>
              <a:rPr lang="en-US" sz="3200" b="1" baseline="-25000" dirty="0" smtClean="0">
                <a:sym typeface="Symbol"/>
              </a:rPr>
              <a:t>o</a:t>
            </a:r>
            <a:r>
              <a:rPr lang="en-US" sz="3200" b="1" dirty="0" smtClean="0">
                <a:sym typeface="Symbol"/>
              </a:rPr>
              <a:t>/</a:t>
            </a:r>
            <a:r>
              <a:rPr lang="en-US" sz="3200" b="1" dirty="0" smtClean="0">
                <a:solidFill>
                  <a:srgbClr val="0070C0"/>
                </a:solidFill>
                <a:sym typeface="Symbol"/>
              </a:rPr>
              <a:t>V</a:t>
            </a:r>
            <a:r>
              <a:rPr lang="en-US" sz="3200" b="1" dirty="0" smtClean="0">
                <a:sym typeface="Symbol"/>
              </a:rPr>
              <a:t>)(</a:t>
            </a:r>
            <a:r>
              <a:rPr lang="en-US" sz="3200" b="1" dirty="0" smtClean="0">
                <a:solidFill>
                  <a:srgbClr val="0070C0"/>
                </a:solidFill>
                <a:sym typeface="Symbol"/>
              </a:rPr>
              <a:t>V</a:t>
            </a:r>
            <a:r>
              <a:rPr lang="en-US" sz="3200" b="1" dirty="0" smtClean="0">
                <a:sym typeface="Symbol"/>
              </a:rPr>
              <a:t>)</a:t>
            </a:r>
            <a:r>
              <a:rPr lang="en-US" sz="3200" b="1" baseline="30000" dirty="0" smtClean="0">
                <a:sym typeface="Symbol"/>
              </a:rPr>
              <a:t>2</a:t>
            </a:r>
            <a:r>
              <a:rPr lang="en-US" sz="3200" b="1" dirty="0" smtClean="0">
                <a:sym typeface="Symbol"/>
              </a:rPr>
              <a:t>)</a:t>
            </a:r>
            <a:r>
              <a:rPr lang="en-US" sz="3200" b="1" baseline="30000" dirty="0" smtClean="0">
                <a:sym typeface="Symbol"/>
              </a:rPr>
              <a:t>1/2</a:t>
            </a:r>
            <a:r>
              <a:rPr lang="en-US" sz="3200" b="1" dirty="0" smtClean="0">
                <a:sym typeface="Symbol"/>
              </a:rPr>
              <a:t>  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39763" y="2346709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=[(1/V)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*</a:t>
            </a:r>
            <a:r>
              <a:rPr lang="en-US" sz="3200" b="1" dirty="0" smtClean="0">
                <a:solidFill>
                  <a:srgbClr val="FF0000"/>
                </a:solidFill>
              </a:rPr>
              <a:t>0.001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 +    (</a:t>
            </a:r>
            <a:r>
              <a:rPr lang="en-US" sz="3200" b="1" dirty="0" smtClean="0">
                <a:solidFill>
                  <a:srgbClr val="FF0000"/>
                </a:solidFill>
              </a:rPr>
              <a:t>m</a:t>
            </a:r>
            <a:r>
              <a:rPr lang="en-US" sz="3200" b="1" dirty="0" smtClean="0"/>
              <a:t>/</a:t>
            </a:r>
            <a:r>
              <a:rPr lang="en-US" sz="3200" b="1" dirty="0" smtClean="0">
                <a:solidFill>
                  <a:srgbClr val="0070C0"/>
                </a:solidFill>
              </a:rPr>
              <a:t>V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)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*</a:t>
            </a:r>
            <a:r>
              <a:rPr lang="en-US" sz="3200" b="1" dirty="0" smtClean="0">
                <a:solidFill>
                  <a:srgbClr val="0070C0"/>
                </a:solidFill>
              </a:rPr>
              <a:t>0.05</a:t>
            </a:r>
            <a:r>
              <a:rPr lang="en-US" sz="3200" b="1" baseline="30000" dirty="0" smtClean="0">
                <a:solidFill>
                  <a:srgbClr val="0070C0"/>
                </a:solidFill>
              </a:rPr>
              <a:t>2</a:t>
            </a:r>
            <a:r>
              <a:rPr lang="en-US" sz="3200" b="1" dirty="0" smtClean="0"/>
              <a:t>]</a:t>
            </a:r>
            <a:r>
              <a:rPr lang="en-US" sz="3200" b="1" baseline="30000" dirty="0" smtClean="0"/>
              <a:t>1/2</a:t>
            </a:r>
            <a:endParaRPr lang="en-US" sz="3200" b="1" baseline="30000" dirty="0"/>
          </a:p>
        </p:txBody>
      </p:sp>
      <p:sp>
        <p:nvSpPr>
          <p:cNvPr id="11" name="Rectangle 10"/>
          <p:cNvSpPr/>
          <p:nvPr/>
        </p:nvSpPr>
        <p:spPr>
          <a:xfrm>
            <a:off x="917002" y="2953198"/>
            <a:ext cx="79736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=[(1/50)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*</a:t>
            </a:r>
            <a:r>
              <a:rPr lang="en-US" sz="3200" b="1" dirty="0" smtClean="0">
                <a:solidFill>
                  <a:srgbClr val="FF0000"/>
                </a:solidFill>
              </a:rPr>
              <a:t>0.001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 +    (</a:t>
            </a:r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r>
              <a:rPr lang="en-US" sz="3200" b="1" dirty="0" smtClean="0"/>
              <a:t>/</a:t>
            </a:r>
            <a:r>
              <a:rPr lang="en-US" sz="3200" b="1" dirty="0" smtClean="0">
                <a:solidFill>
                  <a:srgbClr val="0070C0"/>
                </a:solidFill>
              </a:rPr>
              <a:t>50</a:t>
            </a:r>
            <a:r>
              <a:rPr lang="en-US" sz="3200" b="1" baseline="30000" dirty="0" smtClean="0">
                <a:solidFill>
                  <a:srgbClr val="0070C0"/>
                </a:solidFill>
              </a:rPr>
              <a:t>2</a:t>
            </a:r>
            <a:r>
              <a:rPr lang="en-US" sz="3200" b="1" dirty="0" smtClean="0"/>
              <a:t>)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*</a:t>
            </a:r>
            <a:r>
              <a:rPr lang="en-US" sz="3200" b="1" dirty="0" smtClean="0">
                <a:solidFill>
                  <a:srgbClr val="0070C0"/>
                </a:solidFill>
              </a:rPr>
              <a:t>0.0</a:t>
            </a:r>
            <a:r>
              <a:rPr lang="en-US" sz="3200" b="1" dirty="0" smtClean="0"/>
              <a:t>5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]</a:t>
            </a:r>
            <a:r>
              <a:rPr lang="en-US" sz="3200" b="1" baseline="30000" dirty="0" smtClean="0"/>
              <a:t>1/2</a:t>
            </a:r>
            <a:r>
              <a:rPr lang="en-US" sz="3200" b="1" dirty="0" smtClean="0"/>
              <a:t> =2*10</a:t>
            </a:r>
            <a:r>
              <a:rPr lang="en-US" sz="3200" b="1" baseline="30000" dirty="0" smtClean="0"/>
              <a:t>-5</a:t>
            </a:r>
            <a:endParaRPr lang="en-US" sz="3200" b="1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1347482" y="1287304"/>
            <a:ext cx="2819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Mass error piece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372099" y="1232519"/>
            <a:ext cx="3352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Volume error piece</a:t>
            </a:r>
            <a:r>
              <a:rPr lang="en-US" dirty="0" smtClean="0">
                <a:solidFill>
                  <a:srgbClr val="0070C0"/>
                </a:solidFill>
              </a:rPr>
              <a:t>	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4267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=0.1% 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15963" y="176211"/>
            <a:ext cx="62484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Mass error 		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m=</a:t>
            </a:r>
            <a:r>
              <a:rPr lang="en-US" sz="2800" b="1" dirty="0" smtClean="0">
                <a:solidFill>
                  <a:srgbClr val="FF0000"/>
                </a:solidFill>
              </a:rPr>
              <a:t>   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  0.001 g</a:t>
            </a:r>
          </a:p>
          <a:p>
            <a:r>
              <a:rPr lang="en-US" sz="2800" b="1" dirty="0" smtClean="0">
                <a:solidFill>
                  <a:srgbClr val="002060"/>
                </a:solidFill>
                <a:sym typeface="Symbol"/>
              </a:rPr>
              <a:t>Volume error          </a:t>
            </a:r>
            <a:r>
              <a:rPr lang="en-US" sz="2800" b="1" dirty="0" smtClean="0">
                <a:solidFill>
                  <a:srgbClr val="0070C0"/>
                </a:solidFill>
                <a:sym typeface="Symbol"/>
              </a:rPr>
              <a:t>V       0.05 </a:t>
            </a:r>
            <a:r>
              <a:rPr lang="en-US" sz="2800" b="1" dirty="0" err="1" smtClean="0">
                <a:solidFill>
                  <a:srgbClr val="0070C0"/>
                </a:solidFill>
                <a:sym typeface="Symbol"/>
              </a:rPr>
              <a:t>mL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304800"/>
            <a:ext cx="8717451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Error contributions to primary C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mass/volume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concentration for 1 g/50 mL  stock solution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/>
              </a:rPr>
              <a:t>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∆m(g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/>
              </a:rPr>
              <a:t>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∆V(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mL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    V error %	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 error %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 total % C error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0.0010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0.05		&lt;1		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&gt;99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/>
              </a:rPr>
              <a:t>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0.100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0.0001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0.05		10     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90 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/>
              </a:rPr>
              <a:t>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0.011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6700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ym typeface="Symbol"/>
              </a:rPr>
              <a:t></a:t>
            </a:r>
            <a:r>
              <a:rPr lang="en-US" sz="2700" b="1" dirty="0" smtClean="0"/>
              <a:t>Primary standard error comes mostly from the scale’s error</a:t>
            </a:r>
            <a:endParaRPr lang="en-US" sz="2700" b="1" dirty="0"/>
          </a:p>
        </p:txBody>
      </p:sp>
      <p:pic>
        <p:nvPicPr>
          <p:cNvPr id="22529" name="Picture 1" descr="C:\Users\fong\Pictures\frustrat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657600"/>
            <a:ext cx="3429000" cy="25585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41910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Technology sucks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about  error in </a:t>
            </a:r>
            <a:r>
              <a:rPr lang="en-US" sz="2400" b="1" dirty="0" smtClean="0">
                <a:solidFill>
                  <a:srgbClr val="FF0000"/>
                </a:solidFill>
              </a:rPr>
              <a:t>secondary standards </a:t>
            </a:r>
          </a:p>
          <a:p>
            <a:r>
              <a:rPr lang="en-US" sz="2400" b="1" dirty="0" smtClean="0"/>
              <a:t>(diluting primary using </a:t>
            </a:r>
            <a:r>
              <a:rPr lang="en-US" sz="2400" b="1" dirty="0" err="1" smtClean="0"/>
              <a:t>pipets</a:t>
            </a:r>
            <a:r>
              <a:rPr lang="en-US" sz="2400" b="1" dirty="0" smtClean="0"/>
              <a:t> to a larger volume ?)</a:t>
            </a:r>
            <a:endParaRPr lang="en-US" sz="2400" b="1" dirty="0"/>
          </a:p>
        </p:txBody>
      </p:sp>
      <p:sp>
        <p:nvSpPr>
          <p:cNvPr id="23554" name="AutoShape 2" descr="Image result for puzzled cat"/>
          <p:cNvSpPr>
            <a:spLocks noChangeAspect="1" noChangeArrowheads="1"/>
          </p:cNvSpPr>
          <p:nvPr/>
        </p:nvSpPr>
        <p:spPr bwMode="auto">
          <a:xfrm>
            <a:off x="1095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Image result for puzzled cat"/>
          <p:cNvSpPr>
            <a:spLocks noChangeAspect="1" noChangeArrowheads="1"/>
          </p:cNvSpPr>
          <p:nvPr/>
        </p:nvSpPr>
        <p:spPr bwMode="auto">
          <a:xfrm>
            <a:off x="1095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7" name="Picture 5" descr="C:\Users\fong\Pictures\twocats_zps9b8819db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33400"/>
            <a:ext cx="2667000" cy="22945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990600"/>
            <a:ext cx="533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Example:</a:t>
            </a:r>
          </a:p>
          <a:p>
            <a:r>
              <a:rPr lang="en-US" sz="2800" dirty="0" smtClean="0"/>
              <a:t>5 </a:t>
            </a:r>
            <a:r>
              <a:rPr lang="en-US" sz="2800" dirty="0" err="1" smtClean="0"/>
              <a:t>mL</a:t>
            </a:r>
            <a:r>
              <a:rPr lang="en-US" sz="2800" dirty="0" smtClean="0"/>
              <a:t> of primary 0.02 g/</a:t>
            </a:r>
            <a:r>
              <a:rPr lang="en-US" sz="2800" dirty="0" err="1" smtClean="0"/>
              <a:t>mL</a:t>
            </a:r>
            <a:r>
              <a:rPr lang="en-US" sz="2800" dirty="0" smtClean="0"/>
              <a:t> stock  diluted</a:t>
            </a:r>
            <a:r>
              <a:rPr lang="en-US" sz="2800" dirty="0" smtClean="0">
                <a:sym typeface="Wingdings" pitchFamily="2" charset="2"/>
              </a:rPr>
              <a:t> 100 </a:t>
            </a:r>
            <a:r>
              <a:rPr lang="en-US" sz="2800" dirty="0" err="1" smtClean="0">
                <a:sym typeface="Wingdings" pitchFamily="2" charset="2"/>
              </a:rPr>
              <a:t>mL</a:t>
            </a:r>
            <a:r>
              <a:rPr lang="en-US" sz="2800" dirty="0" smtClean="0">
                <a:sym typeface="Wingdings" pitchFamily="2" charset="2"/>
              </a:rPr>
              <a:t>=&gt;</a:t>
            </a:r>
            <a:r>
              <a:rPr lang="en-US" sz="2800" b="1" dirty="0" smtClean="0">
                <a:sym typeface="Wingdings" pitchFamily="2" charset="2"/>
              </a:rPr>
              <a:t>  </a:t>
            </a:r>
          </a:p>
          <a:p>
            <a:r>
              <a:rPr lang="en-US" sz="2800" b="1" dirty="0" smtClean="0">
                <a:sym typeface="Wingdings" pitchFamily="2" charset="2"/>
              </a:rPr>
              <a:t>    </a:t>
            </a:r>
          </a:p>
          <a:p>
            <a:r>
              <a:rPr lang="en-US" sz="2800" b="1" dirty="0" smtClean="0">
                <a:sym typeface="Wingdings" pitchFamily="2" charset="2"/>
              </a:rPr>
              <a:t>     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362200"/>
            <a:ext cx="54102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0.02000 g/</a:t>
            </a:r>
            <a:r>
              <a:rPr lang="en-US" sz="2800" dirty="0" err="1" smtClean="0"/>
              <a:t>mL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/>
              </a:rPr>
              <a:t> 0.00002 g/</a:t>
            </a:r>
            <a:r>
              <a:rPr lang="en-US" sz="2800" dirty="0" err="1" smtClean="0">
                <a:sym typeface="Symbol"/>
              </a:rPr>
              <a:t>mL</a:t>
            </a:r>
            <a:r>
              <a:rPr lang="en-US" sz="2800" dirty="0" smtClean="0"/>
              <a:t>   </a:t>
            </a:r>
          </a:p>
          <a:p>
            <a:r>
              <a:rPr lang="en-US" sz="2800" dirty="0" smtClean="0"/>
              <a:t>5 </a:t>
            </a:r>
            <a:r>
              <a:rPr lang="en-US" sz="2800" dirty="0" err="1" smtClean="0"/>
              <a:t>mL</a:t>
            </a:r>
            <a:r>
              <a:rPr lang="en-US" sz="2800" dirty="0" smtClean="0"/>
              <a:t> </a:t>
            </a:r>
            <a:r>
              <a:rPr lang="en-US" sz="2800" dirty="0" err="1" smtClean="0"/>
              <a:t>pipet</a:t>
            </a:r>
            <a:r>
              <a:rPr lang="en-US" sz="2800" dirty="0" smtClean="0"/>
              <a:t>  </a:t>
            </a:r>
            <a:r>
              <a:rPr lang="en-US" sz="2800" dirty="0" smtClean="0">
                <a:sym typeface="Symbol"/>
              </a:rPr>
              <a:t> 0.01 </a:t>
            </a:r>
            <a:r>
              <a:rPr lang="en-US" sz="2800" dirty="0" err="1" smtClean="0">
                <a:sym typeface="Symbol"/>
              </a:rPr>
              <a:t>mL</a:t>
            </a:r>
            <a:endParaRPr lang="en-US" sz="2800" dirty="0" smtClean="0">
              <a:sym typeface="Symbol"/>
            </a:endParaRPr>
          </a:p>
          <a:p>
            <a:r>
              <a:rPr lang="en-US" sz="2800" dirty="0" smtClean="0">
                <a:sym typeface="Symbol"/>
              </a:rPr>
              <a:t>100 </a:t>
            </a:r>
            <a:r>
              <a:rPr lang="en-US" sz="2800" dirty="0" err="1" smtClean="0">
                <a:sym typeface="Symbol"/>
              </a:rPr>
              <a:t>mL</a:t>
            </a:r>
            <a:r>
              <a:rPr lang="en-US" sz="2800" dirty="0" smtClean="0">
                <a:sym typeface="Symbol"/>
              </a:rPr>
              <a:t> volumetric flask  0.08 </a:t>
            </a:r>
            <a:r>
              <a:rPr lang="en-US" sz="2800" dirty="0" err="1" smtClean="0">
                <a:sym typeface="Symbol"/>
              </a:rPr>
              <a:t>mL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627914" y="2591038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ym typeface="Symbol"/>
              </a:rPr>
              <a:t>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219700" y="3647708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0.001000 </a:t>
            </a:r>
            <a:r>
              <a:rPr lang="en-US" sz="2800" b="1" dirty="0" smtClean="0">
                <a:sym typeface="Symbol"/>
              </a:rPr>
              <a:t></a:t>
            </a:r>
            <a:r>
              <a:rPr lang="en-US" sz="2800" b="1" dirty="0" smtClean="0"/>
              <a:t>0.000002 g/</a:t>
            </a:r>
            <a:r>
              <a:rPr lang="en-US" sz="2800" b="1" dirty="0" err="1" smtClean="0"/>
              <a:t>mL</a:t>
            </a:r>
            <a:r>
              <a:rPr lang="en-US" sz="2800" b="1" dirty="0" smtClean="0"/>
              <a:t>                                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5804484" y="3246528"/>
            <a:ext cx="3110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secondary standard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2895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After icky math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0234" y="4980265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/>
              <a:t>Pipet</a:t>
            </a:r>
            <a:r>
              <a:rPr lang="en-US" sz="2800" u="sng" dirty="0" smtClean="0"/>
              <a:t>		primary C</a:t>
            </a:r>
            <a:r>
              <a:rPr lang="en-US" sz="2800" u="sng" baseline="-25000" dirty="0" smtClean="0"/>
              <a:t>o</a:t>
            </a:r>
            <a:r>
              <a:rPr lang="en-US" sz="2800" u="sng" dirty="0" smtClean="0"/>
              <a:t>		100 </a:t>
            </a:r>
            <a:r>
              <a:rPr lang="en-US" sz="2800" u="sng" dirty="0" err="1" smtClean="0"/>
              <a:t>mL</a:t>
            </a:r>
            <a:r>
              <a:rPr lang="en-US" sz="2800" u="sng" dirty="0" smtClean="0"/>
              <a:t> volumetric</a:t>
            </a:r>
          </a:p>
          <a:p>
            <a:r>
              <a:rPr lang="en-US" sz="2800" b="1" dirty="0" smtClean="0"/>
              <a:t>71 %		18 %			12%</a:t>
            </a:r>
            <a:r>
              <a:rPr lang="en-US" sz="2800" dirty="0" smtClean="0"/>
              <a:t>	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99605" y="4482762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Distribution of error in </a:t>
            </a:r>
            <a:r>
              <a:rPr lang="en-US" sz="3200" b="1" dirty="0" smtClean="0">
                <a:solidFill>
                  <a:srgbClr val="FF0000"/>
                </a:solidFill>
              </a:rPr>
              <a:t>secondary standard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6096506"/>
            <a:ext cx="8991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Volumetric ware is the limit in </a:t>
            </a:r>
            <a:r>
              <a:rPr lang="en-US" sz="2800" b="1" dirty="0" smtClean="0">
                <a:solidFill>
                  <a:srgbClr val="FF0000"/>
                </a:solidFill>
              </a:rPr>
              <a:t>secondary</a:t>
            </a:r>
            <a:r>
              <a:rPr lang="en-US" sz="2800" b="1" dirty="0" smtClean="0"/>
              <a:t> and later dilutions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966857" y="4104933"/>
            <a:ext cx="217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(~</a:t>
            </a:r>
            <a:r>
              <a:rPr lang="en-US" sz="2800" b="1" dirty="0" smtClean="0"/>
              <a:t>0.2% error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/>
      <p:bldP spid="11" grpId="0"/>
      <p:bldP spid="12" grpId="0"/>
      <p:bldP spid="14" grpId="0"/>
      <p:bldP spid="15" grpId="0"/>
      <p:bldP spid="17" grpId="0"/>
      <p:bldP spid="18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/>
              <a:t>Primary C</a:t>
            </a:r>
            <a:r>
              <a:rPr lang="en-US" sz="3600" b="1" baseline="-25000" dirty="0" smtClean="0"/>
              <a:t>0</a:t>
            </a:r>
            <a:r>
              <a:rPr lang="en-US" sz="3600" b="1" dirty="0" smtClean="0"/>
              <a:t> error arises from balance ±</a:t>
            </a:r>
            <a:r>
              <a:rPr lang="en-US" sz="3600" b="1" dirty="0" smtClean="0">
                <a:sym typeface="Symbol" panose="05050102010706020507" pitchFamily="18" charset="2"/>
              </a:rPr>
              <a:t>m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993475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/>
              <a:t>Secondary C</a:t>
            </a:r>
            <a:r>
              <a:rPr lang="en-US" sz="3600" b="1" baseline="-25000" dirty="0" smtClean="0"/>
              <a:t>s</a:t>
            </a:r>
            <a:r>
              <a:rPr lang="en-US" sz="3600" b="1" dirty="0" smtClean="0"/>
              <a:t> error arises from initial C</a:t>
            </a:r>
            <a:r>
              <a:rPr lang="en-US" sz="3600" b="1" baseline="-25000" dirty="0" smtClean="0"/>
              <a:t>0</a:t>
            </a:r>
            <a:r>
              <a:rPr lang="en-US" sz="3600" b="1" dirty="0" smtClean="0"/>
              <a:t> error and pipet  ±</a:t>
            </a:r>
            <a:r>
              <a:rPr lang="en-US" sz="3600" b="1" dirty="0" smtClean="0">
                <a:sym typeface="Symbol" panose="05050102010706020507" pitchFamily="18" charset="2"/>
              </a:rPr>
              <a:t>V. For a simple dilution error % in C</a:t>
            </a:r>
            <a:r>
              <a:rPr lang="en-US" sz="3600" b="1" baseline="-25000" dirty="0" smtClean="0">
                <a:sym typeface="Symbol" panose="05050102010706020507" pitchFamily="18" charset="2"/>
              </a:rPr>
              <a:t>s</a:t>
            </a:r>
            <a:r>
              <a:rPr lang="en-US" sz="3600" b="1" dirty="0" smtClean="0">
                <a:sym typeface="Symbol" panose="05050102010706020507" pitchFamily="18" charset="2"/>
              </a:rPr>
              <a:t>  is typically: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3950526"/>
            <a:ext cx="2438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±0.2-0.3%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1057135"/>
            <a:ext cx="2438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~ </a:t>
            </a:r>
            <a:r>
              <a:rPr lang="en-US" sz="4000" b="1" dirty="0" smtClean="0">
                <a:solidFill>
                  <a:srgbClr val="FF0000"/>
                </a:solidFill>
              </a:rPr>
              <a:t>±0.1%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8006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/>
              <a:t>Further dilutions increase the % error by </a:t>
            </a:r>
            <a:r>
              <a:rPr lang="en-US" sz="3600" b="1" dirty="0" smtClean="0">
                <a:solidFill>
                  <a:srgbClr val="FF0000"/>
                </a:solidFill>
              </a:rPr>
              <a:t>±(0.1-0.3%) </a:t>
            </a:r>
            <a:r>
              <a:rPr lang="en-US" sz="3600" b="1" dirty="0" smtClean="0"/>
              <a:t>for each additional dilution step. (Larger pipets better.)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5409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52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chief source of solution error …”back in the day…”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85800"/>
            <a:ext cx="3886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ym typeface="Symbol"/>
              </a:rPr>
              <a:t>m ~  0.001 g (10 swings)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0668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 Becker </a:t>
            </a:r>
            <a:r>
              <a:rPr lang="en-US" sz="3200" b="1" dirty="0" err="1" smtClean="0">
                <a:solidFill>
                  <a:srgbClr val="FF0000"/>
                </a:solidFill>
              </a:rPr>
              <a:t>Chainomatic</a:t>
            </a:r>
            <a:r>
              <a:rPr lang="en-US" sz="3200" b="1" dirty="0" smtClean="0">
                <a:solidFill>
                  <a:srgbClr val="FF0000"/>
                </a:solidFill>
              </a:rPr>
              <a:t> 2-pan swing balance circa 1960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http://users.humboldt.edu/rpaselk/MuseumProject/Instruments/ChainBal-BKH/BalCo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838200"/>
            <a:ext cx="5000625" cy="2438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3596" y="2611229"/>
            <a:ext cx="4321196" cy="4448867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3402002" y="2438400"/>
            <a:ext cx="1627198" cy="3048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657350" y="2636460"/>
            <a:ext cx="5276850" cy="26975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31924" y="5331768"/>
            <a:ext cx="5623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1) Fine tune balance with `chain’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95775" y="3875037"/>
            <a:ext cx="48688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2)Measure over ~10 swings with needle ending at same deflection left and right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5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623</Words>
  <Application>Microsoft Office PowerPoint</Application>
  <PresentationFormat>On-screen Show (4:3)</PresentationFormat>
  <Paragraphs>115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Algerian</vt:lpstr>
      <vt:lpstr>Arial</vt:lpstr>
      <vt:lpstr>Calibri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fong</dc:creator>
  <cp:lastModifiedBy>User</cp:lastModifiedBy>
  <cp:revision>38</cp:revision>
  <dcterms:created xsi:type="dcterms:W3CDTF">2014-01-17T00:57:35Z</dcterms:created>
  <dcterms:modified xsi:type="dcterms:W3CDTF">2018-01-16T00:54:07Z</dcterms:modified>
</cp:coreProperties>
</file>