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E284B9-F088-47AA-B6D4-C22B5F50DCE8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B3ADD0-D3BC-469A-9745-F2D7CB015EC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081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1838" indent="-280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27125" indent="-2254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77975" indent="-2254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30413" indent="-2254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87613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44813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02013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59213" indent="-2254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C694A39-DECB-472A-A373-9D34A68EE1A7}" type="slidenum">
              <a:rPr lang="en-US" altLang="en-US" smtClean="0"/>
              <a:pPr/>
              <a:t>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150315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8565-42AD-4DC1-BFA3-F53DC41A3FFE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10994-FC19-4415-876F-FF93D2FF0E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524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8565-42AD-4DC1-BFA3-F53DC41A3FFE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10994-FC19-4415-876F-FF93D2FF0E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978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8565-42AD-4DC1-BFA3-F53DC41A3FFE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10994-FC19-4415-876F-FF93D2FF0E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445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8565-42AD-4DC1-BFA3-F53DC41A3FFE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10994-FC19-4415-876F-FF93D2FF0E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144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8565-42AD-4DC1-BFA3-F53DC41A3FFE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10994-FC19-4415-876F-FF93D2FF0E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635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8565-42AD-4DC1-BFA3-F53DC41A3FFE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10994-FC19-4415-876F-FF93D2FF0E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75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8565-42AD-4DC1-BFA3-F53DC41A3FFE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10994-FC19-4415-876F-FF93D2FF0E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735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8565-42AD-4DC1-BFA3-F53DC41A3FFE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10994-FC19-4415-876F-FF93D2FF0E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616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8565-42AD-4DC1-BFA3-F53DC41A3FFE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10994-FC19-4415-876F-FF93D2FF0E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300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8565-42AD-4DC1-BFA3-F53DC41A3FFE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10994-FC19-4415-876F-FF93D2FF0E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996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28565-42AD-4DC1-BFA3-F53DC41A3FFE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810994-FC19-4415-876F-FF93D2FF0E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446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28565-42AD-4DC1-BFA3-F53DC41A3FFE}" type="datetimeFigureOut">
              <a:rPr lang="en-US" smtClean="0"/>
              <a:pPr/>
              <a:t>2/23/2018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810994-FC19-4415-876F-FF93D2FF0E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996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uact=8&amp;ved=0CAcQjRw&amp;url=http://recoilmag.com/shallow-thought-cats/&amp;ei=QQ31VJz1NMGHsQSwzIDIBA&amp;bvm=bv.87269000,d.cWc&amp;psig=AFQjCNHeK5LHUg_0gMizi9PlMgUAjLw0VA&amp;ust=1425432163479860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jpeg"/><Relationship Id="rId5" Type="http://schemas.openxmlformats.org/officeDocument/2006/relationships/hyperlink" Target="http://www.google.com/url?sa=i&amp;rct=j&amp;q=&amp;esrc=s&amp;frm=1&amp;source=images&amp;cd=&amp;cad=rja&amp;uact=8&amp;ved=0CAcQjRw&amp;url=http://lynettesue.com/stretching/&amp;ei=9Az1VNOHFarlsAS4noLQAw&amp;bvm=bv.87269000,d.cWc&amp;psig=AFQjCNHeK5LHUg_0gMizi9PlMgUAjLw0VA&amp;ust=1425432163479860" TargetMode="External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74812" y="190156"/>
            <a:ext cx="63621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Vibrational memory lane</a:t>
            </a:r>
            <a:endParaRPr lang="en-US" sz="4000" b="1" dirty="0"/>
          </a:p>
        </p:txBody>
      </p:sp>
      <p:sp>
        <p:nvSpPr>
          <p:cNvPr id="8" name="Freeform 7"/>
          <p:cNvSpPr/>
          <p:nvPr/>
        </p:nvSpPr>
        <p:spPr>
          <a:xfrm>
            <a:off x="1392703" y="1157185"/>
            <a:ext cx="2021983" cy="1287887"/>
          </a:xfrm>
          <a:custGeom>
            <a:avLst/>
            <a:gdLst>
              <a:gd name="connsiteX0" fmla="*/ 0 w 1661375"/>
              <a:gd name="connsiteY0" fmla="*/ 25757 h 907180"/>
              <a:gd name="connsiteX1" fmla="*/ 360608 w 1661375"/>
              <a:gd name="connsiteY1" fmla="*/ 64394 h 907180"/>
              <a:gd name="connsiteX2" fmla="*/ 592428 w 1661375"/>
              <a:gd name="connsiteY2" fmla="*/ 373487 h 907180"/>
              <a:gd name="connsiteX3" fmla="*/ 772732 w 1661375"/>
              <a:gd name="connsiteY3" fmla="*/ 850005 h 907180"/>
              <a:gd name="connsiteX4" fmla="*/ 991673 w 1661375"/>
              <a:gd name="connsiteY4" fmla="*/ 850005 h 907180"/>
              <a:gd name="connsiteX5" fmla="*/ 1146220 w 1661375"/>
              <a:gd name="connsiteY5" fmla="*/ 412124 h 907180"/>
              <a:gd name="connsiteX6" fmla="*/ 1339403 w 1661375"/>
              <a:gd name="connsiteY6" fmla="*/ 180304 h 907180"/>
              <a:gd name="connsiteX7" fmla="*/ 1661375 w 1661375"/>
              <a:gd name="connsiteY7" fmla="*/ 0 h 907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661375" h="907180">
                <a:moveTo>
                  <a:pt x="0" y="25757"/>
                </a:moveTo>
                <a:cubicBezTo>
                  <a:pt x="130935" y="16098"/>
                  <a:pt x="261870" y="6439"/>
                  <a:pt x="360608" y="64394"/>
                </a:cubicBezTo>
                <a:cubicBezTo>
                  <a:pt x="459346" y="122349"/>
                  <a:pt x="523741" y="242552"/>
                  <a:pt x="592428" y="373487"/>
                </a:cubicBezTo>
                <a:cubicBezTo>
                  <a:pt x="661115" y="504422"/>
                  <a:pt x="706191" y="770586"/>
                  <a:pt x="772732" y="850005"/>
                </a:cubicBezTo>
                <a:cubicBezTo>
                  <a:pt x="839273" y="929424"/>
                  <a:pt x="929425" y="922985"/>
                  <a:pt x="991673" y="850005"/>
                </a:cubicBezTo>
                <a:cubicBezTo>
                  <a:pt x="1053921" y="777025"/>
                  <a:pt x="1088265" y="523741"/>
                  <a:pt x="1146220" y="412124"/>
                </a:cubicBezTo>
                <a:cubicBezTo>
                  <a:pt x="1204175" y="300507"/>
                  <a:pt x="1253544" y="248991"/>
                  <a:pt x="1339403" y="180304"/>
                </a:cubicBezTo>
                <a:cubicBezTo>
                  <a:pt x="1425262" y="111617"/>
                  <a:pt x="1543318" y="55808"/>
                  <a:pt x="1661375" y="0"/>
                </a:cubicBezTo>
              </a:path>
            </a:pathLst>
          </a:cu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139485" y="2431003"/>
            <a:ext cx="34043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~ 3500 cm</a:t>
            </a:r>
            <a:r>
              <a:rPr lang="en-US" sz="3200" b="1" baseline="30000" dirty="0" smtClean="0"/>
              <a:t>-1</a:t>
            </a:r>
            <a:r>
              <a:rPr lang="en-US" sz="3200" b="1" dirty="0" smtClean="0"/>
              <a:t>  vs </a:t>
            </a:r>
            <a:r>
              <a:rPr lang="en-US" sz="3200" b="1" dirty="0" err="1" smtClean="0"/>
              <a:t>br</a:t>
            </a:r>
            <a:endParaRPr lang="en-US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924887" y="1088234"/>
            <a:ext cx="41921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Vibrational source ???</a:t>
            </a:r>
            <a:endParaRPr lang="en-US" sz="3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8627260" y="1001307"/>
            <a:ext cx="275489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O-H stretch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6438" y="3105596"/>
            <a:ext cx="60491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Characteristics of C=C-H stretch ?</a:t>
            </a:r>
            <a:endParaRPr lang="en-US" sz="32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808762" y="1941340"/>
            <a:ext cx="499403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0000"/>
                </a:solidFill>
              </a:rPr>
              <a:t>Above 3000 cm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-1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0000"/>
                </a:solidFill>
              </a:rPr>
              <a:t>Medium (m)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0000"/>
                </a:solidFill>
              </a:rPr>
              <a:t>Sharp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0000"/>
                </a:solidFill>
              </a:rPr>
              <a:t>Can be shoulder on  C-C-H band </a:t>
            </a:r>
            <a:endParaRPr lang="en-US" sz="3200" dirty="0"/>
          </a:p>
        </p:txBody>
      </p:sp>
      <p:sp>
        <p:nvSpPr>
          <p:cNvPr id="17" name="Freeform 16"/>
          <p:cNvSpPr/>
          <p:nvPr/>
        </p:nvSpPr>
        <p:spPr>
          <a:xfrm>
            <a:off x="1688123" y="4289596"/>
            <a:ext cx="2236764" cy="1462022"/>
          </a:xfrm>
          <a:custGeom>
            <a:avLst/>
            <a:gdLst>
              <a:gd name="connsiteX0" fmla="*/ 0 w 1534941"/>
              <a:gd name="connsiteY0" fmla="*/ 0 h 1278092"/>
              <a:gd name="connsiteX1" fmla="*/ 478302 w 1534941"/>
              <a:gd name="connsiteY1" fmla="*/ 56271 h 1278092"/>
              <a:gd name="connsiteX2" fmla="*/ 675249 w 1534941"/>
              <a:gd name="connsiteY2" fmla="*/ 154745 h 1278092"/>
              <a:gd name="connsiteX3" fmla="*/ 773723 w 1534941"/>
              <a:gd name="connsiteY3" fmla="*/ 1252025 h 1278092"/>
              <a:gd name="connsiteX4" fmla="*/ 815926 w 1534941"/>
              <a:gd name="connsiteY4" fmla="*/ 942536 h 1278092"/>
              <a:gd name="connsiteX5" fmla="*/ 886265 w 1534941"/>
              <a:gd name="connsiteY5" fmla="*/ 1041009 h 1278092"/>
              <a:gd name="connsiteX6" fmla="*/ 984739 w 1534941"/>
              <a:gd name="connsiteY6" fmla="*/ 239151 h 1278092"/>
              <a:gd name="connsiteX7" fmla="*/ 1083212 w 1534941"/>
              <a:gd name="connsiteY7" fmla="*/ 1237957 h 1278092"/>
              <a:gd name="connsiteX8" fmla="*/ 1125415 w 1534941"/>
              <a:gd name="connsiteY8" fmla="*/ 998806 h 1278092"/>
              <a:gd name="connsiteX9" fmla="*/ 1181686 w 1534941"/>
              <a:gd name="connsiteY9" fmla="*/ 801859 h 1278092"/>
              <a:gd name="connsiteX10" fmla="*/ 1195754 w 1534941"/>
              <a:gd name="connsiteY10" fmla="*/ 520505 h 1278092"/>
              <a:gd name="connsiteX11" fmla="*/ 1491175 w 1534941"/>
              <a:gd name="connsiteY11" fmla="*/ 154745 h 1278092"/>
              <a:gd name="connsiteX12" fmla="*/ 1533379 w 1534941"/>
              <a:gd name="connsiteY12" fmla="*/ 154745 h 1278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34941" h="1278092">
                <a:moveTo>
                  <a:pt x="0" y="0"/>
                </a:moveTo>
                <a:cubicBezTo>
                  <a:pt x="182880" y="15240"/>
                  <a:pt x="365761" y="30480"/>
                  <a:pt x="478302" y="56271"/>
                </a:cubicBezTo>
                <a:cubicBezTo>
                  <a:pt x="590843" y="82062"/>
                  <a:pt x="626012" y="-44547"/>
                  <a:pt x="675249" y="154745"/>
                </a:cubicBezTo>
                <a:cubicBezTo>
                  <a:pt x="724486" y="354037"/>
                  <a:pt x="750277" y="1120727"/>
                  <a:pt x="773723" y="1252025"/>
                </a:cubicBezTo>
                <a:cubicBezTo>
                  <a:pt x="797169" y="1383324"/>
                  <a:pt x="797169" y="977705"/>
                  <a:pt x="815926" y="942536"/>
                </a:cubicBezTo>
                <a:cubicBezTo>
                  <a:pt x="834683" y="907367"/>
                  <a:pt x="858130" y="1158240"/>
                  <a:pt x="886265" y="1041009"/>
                </a:cubicBezTo>
                <a:cubicBezTo>
                  <a:pt x="914400" y="923778"/>
                  <a:pt x="951915" y="206326"/>
                  <a:pt x="984739" y="239151"/>
                </a:cubicBezTo>
                <a:cubicBezTo>
                  <a:pt x="1017563" y="271976"/>
                  <a:pt x="1059766" y="1111348"/>
                  <a:pt x="1083212" y="1237957"/>
                </a:cubicBezTo>
                <a:cubicBezTo>
                  <a:pt x="1106658" y="1364566"/>
                  <a:pt x="1109003" y="1071489"/>
                  <a:pt x="1125415" y="998806"/>
                </a:cubicBezTo>
                <a:cubicBezTo>
                  <a:pt x="1141827" y="926123"/>
                  <a:pt x="1169963" y="881576"/>
                  <a:pt x="1181686" y="801859"/>
                </a:cubicBezTo>
                <a:cubicBezTo>
                  <a:pt x="1193409" y="722142"/>
                  <a:pt x="1144173" y="628357"/>
                  <a:pt x="1195754" y="520505"/>
                </a:cubicBezTo>
                <a:cubicBezTo>
                  <a:pt x="1247336" y="412653"/>
                  <a:pt x="1434904" y="215705"/>
                  <a:pt x="1491175" y="154745"/>
                </a:cubicBezTo>
                <a:cubicBezTo>
                  <a:pt x="1547446" y="93785"/>
                  <a:pt x="1533379" y="154745"/>
                  <a:pt x="1533379" y="154745"/>
                </a:cubicBezTo>
              </a:path>
            </a:pathLst>
          </a:cu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2602523" y="4023360"/>
            <a:ext cx="70339" cy="2264898"/>
          </a:xfrm>
          <a:prstGeom prst="line">
            <a:avLst/>
          </a:prstGeom>
          <a:ln w="3492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774812" y="4571034"/>
            <a:ext cx="22367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3000 cm</a:t>
            </a:r>
            <a:r>
              <a:rPr lang="en-US" sz="3200" b="1" baseline="30000" dirty="0" smtClean="0"/>
              <a:t>-1</a:t>
            </a:r>
            <a:endParaRPr lang="en-US" sz="3200" b="1" baseline="30000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2300067" y="4994175"/>
            <a:ext cx="337625" cy="296981"/>
          </a:xfrm>
          <a:prstGeom prst="straightConnector1">
            <a:avLst/>
          </a:prstGeom>
          <a:ln w="47625">
            <a:solidFill>
              <a:schemeClr val="bg2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135902" y="4571034"/>
            <a:ext cx="44913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Vibrational source for A ?</a:t>
            </a:r>
            <a:endParaRPr lang="en-US" sz="32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2736166" y="5766068"/>
            <a:ext cx="11254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A   B</a:t>
            </a:r>
            <a:endParaRPr lang="en-US" sz="32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4135902" y="5260393"/>
            <a:ext cx="46564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Vibrational source for B  ?</a:t>
            </a:r>
            <a:endParaRPr lang="en-US" sz="32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8792309" y="4571034"/>
            <a:ext cx="3399692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C-C-H stretch (CH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)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792308" y="5258169"/>
            <a:ext cx="3399692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C-C-H stretch (CH</a:t>
            </a:r>
            <a:r>
              <a:rPr lang="en-US" sz="3200" b="1" baseline="-25000" dirty="0">
                <a:solidFill>
                  <a:srgbClr val="FF0000"/>
                </a:solidFill>
              </a:rPr>
              <a:t>3</a:t>
            </a:r>
            <a:r>
              <a:rPr lang="en-US" sz="3200" dirty="0" smtClean="0">
                <a:solidFill>
                  <a:srgbClr val="FF0000"/>
                </a:solidFill>
              </a:rPr>
              <a:t>)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757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/>
      <p:bldP spid="11" grpId="0" animBg="1"/>
      <p:bldP spid="14" grpId="0"/>
      <p:bldP spid="17" grpId="0" animBg="1"/>
      <p:bldP spid="20" grpId="0"/>
      <p:bldP spid="23" grpId="0"/>
      <p:bldP spid="24" grpId="0"/>
      <p:bldP spid="26" grpId="0" animBg="1"/>
      <p:bldP spid="2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74812" y="190156"/>
            <a:ext cx="63621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Vibrational memory lane  (continued)</a:t>
            </a:r>
            <a:endParaRPr lang="en-US" sz="1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52083" y="555620"/>
            <a:ext cx="756236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/>
              <a:t>Weak </a:t>
            </a:r>
            <a:r>
              <a:rPr lang="en-US" sz="3200" b="1" dirty="0" err="1" smtClean="0"/>
              <a:t>multiplets</a:t>
            </a:r>
            <a:r>
              <a:rPr lang="en-US" sz="3200" b="1" dirty="0" smtClean="0"/>
              <a:t> near 2000 cm</a:t>
            </a:r>
            <a:r>
              <a:rPr lang="en-US" sz="3200" b="1" baseline="30000" dirty="0" smtClean="0"/>
              <a:t>-1</a:t>
            </a:r>
            <a:r>
              <a:rPr lang="en-US" sz="3200" b="1" dirty="0" smtClean="0"/>
              <a:t>…dead give away for…</a:t>
            </a:r>
            <a:endParaRPr 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996518" y="487280"/>
            <a:ext cx="3478306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Aromatic ring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2083" y="1565329"/>
            <a:ext cx="1154654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/>
              <a:t>Speaking of rings…where are the two main ring breathing modes ?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189694" y="2090790"/>
            <a:ext cx="4625788" cy="64633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~</a:t>
            </a:r>
            <a:r>
              <a:rPr lang="en-US" sz="3600" b="1" dirty="0" smtClean="0">
                <a:solidFill>
                  <a:srgbClr val="FF0000"/>
                </a:solidFill>
              </a:rPr>
              <a:t>1500 and 1600 cm</a:t>
            </a:r>
            <a:r>
              <a:rPr lang="en-US" sz="3600" b="1" baseline="30000" dirty="0" smtClean="0">
                <a:solidFill>
                  <a:srgbClr val="FF0000"/>
                </a:solidFill>
              </a:rPr>
              <a:t>-1</a:t>
            </a:r>
            <a:endParaRPr lang="en-US" sz="3600" b="1" baseline="30000" dirty="0">
              <a:solidFill>
                <a:srgbClr val="FF0000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1205116" y="2880311"/>
            <a:ext cx="1900518" cy="2825729"/>
          </a:xfrm>
          <a:custGeom>
            <a:avLst/>
            <a:gdLst>
              <a:gd name="connsiteX0" fmla="*/ 0 w 1900518"/>
              <a:gd name="connsiteY0" fmla="*/ 272989 h 2825729"/>
              <a:gd name="connsiteX1" fmla="*/ 788894 w 1900518"/>
              <a:gd name="connsiteY1" fmla="*/ 219201 h 2825729"/>
              <a:gd name="connsiteX2" fmla="*/ 986118 w 1900518"/>
              <a:gd name="connsiteY2" fmla="*/ 2532095 h 2825729"/>
              <a:gd name="connsiteX3" fmla="*/ 1075765 w 1900518"/>
              <a:gd name="connsiteY3" fmla="*/ 2550025 h 2825729"/>
              <a:gd name="connsiteX4" fmla="*/ 1201271 w 1900518"/>
              <a:gd name="connsiteY4" fmla="*/ 308848 h 2825729"/>
              <a:gd name="connsiteX5" fmla="*/ 1900518 w 1900518"/>
              <a:gd name="connsiteY5" fmla="*/ 75766 h 2825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00518" h="2825729">
                <a:moveTo>
                  <a:pt x="0" y="272989"/>
                </a:moveTo>
                <a:cubicBezTo>
                  <a:pt x="312270" y="57836"/>
                  <a:pt x="624541" y="-157317"/>
                  <a:pt x="788894" y="219201"/>
                </a:cubicBezTo>
                <a:cubicBezTo>
                  <a:pt x="953247" y="595719"/>
                  <a:pt x="938306" y="2143624"/>
                  <a:pt x="986118" y="2532095"/>
                </a:cubicBezTo>
                <a:cubicBezTo>
                  <a:pt x="1033930" y="2920566"/>
                  <a:pt x="1039906" y="2920566"/>
                  <a:pt x="1075765" y="2550025"/>
                </a:cubicBezTo>
                <a:cubicBezTo>
                  <a:pt x="1111624" y="2179484"/>
                  <a:pt x="1063812" y="721225"/>
                  <a:pt x="1201271" y="308848"/>
                </a:cubicBezTo>
                <a:cubicBezTo>
                  <a:pt x="1338730" y="-103529"/>
                  <a:pt x="1619624" y="-13882"/>
                  <a:pt x="1900518" y="75766"/>
                </a:cubicBezTo>
              </a:path>
            </a:pathLst>
          </a:cu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105634" y="2816725"/>
            <a:ext cx="34962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1690-1710 cm</a:t>
            </a:r>
            <a:r>
              <a:rPr lang="en-US" sz="3600" b="1" baseline="30000" dirty="0" smtClean="0"/>
              <a:t>-1</a:t>
            </a:r>
          </a:p>
          <a:p>
            <a:r>
              <a:rPr lang="en-US" sz="3600" b="1" dirty="0" smtClean="0"/>
              <a:t>vs </a:t>
            </a:r>
            <a:r>
              <a:rPr lang="en-US" sz="3600" b="1" dirty="0" err="1" smtClean="0"/>
              <a:t>shp</a:t>
            </a:r>
            <a:endParaRPr lang="en-US" sz="3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723528" y="2796346"/>
            <a:ext cx="4751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/>
              <a:t>Vibrational source </a:t>
            </a:r>
            <a:r>
              <a:rPr lang="en-US" sz="3600" dirty="0" smtClean="0"/>
              <a:t>?</a:t>
            </a:r>
            <a:endParaRPr lang="en-US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7136976" y="3562436"/>
            <a:ext cx="3962399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C=O (carbonyl) stretch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935942" y="4736100"/>
            <a:ext cx="40206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/>
              <a:t>Name 3 compound </a:t>
            </a:r>
          </a:p>
          <a:p>
            <a:r>
              <a:rPr lang="en-US" sz="3200" b="1" dirty="0" smtClean="0"/>
              <a:t>     classes that could </a:t>
            </a:r>
          </a:p>
          <a:p>
            <a:r>
              <a:rPr lang="en-US" sz="3200" b="1" dirty="0" smtClean="0"/>
              <a:t>     exhibit C=O ?</a:t>
            </a:r>
            <a:endParaRPr lang="en-US" sz="3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6956612" y="4293176"/>
            <a:ext cx="5091953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 smtClean="0">
                <a:solidFill>
                  <a:srgbClr val="FF0000"/>
                </a:solidFill>
              </a:rPr>
              <a:t>Aldehydes (RCHO)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>
                <a:solidFill>
                  <a:srgbClr val="FF0000"/>
                </a:solidFill>
              </a:rPr>
              <a:t>Ketones (RR’CO)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>
                <a:solidFill>
                  <a:srgbClr val="FF0000"/>
                </a:solidFill>
              </a:rPr>
              <a:t>Carboxylic acids (RCOOH)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297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6" grpId="0" animBg="1"/>
      <p:bldP spid="8" grpId="0" animBg="1"/>
      <p:bldP spid="9" grpId="0"/>
      <p:bldP spid="10" grpId="0"/>
      <p:bldP spid="11" grpId="0" animBg="1"/>
      <p:bldP spid="12" grpId="0"/>
      <p:bldP spid="1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24205" y="0"/>
            <a:ext cx="636216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/>
              <a:t>Vibrational memory lane  (continued)</a:t>
            </a:r>
            <a:endParaRPr lang="en-US" sz="1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01476" y="419547"/>
            <a:ext cx="63621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b="1" dirty="0" smtClean="0"/>
              <a:t>~ positions of CH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 and CH</a:t>
            </a:r>
            <a:r>
              <a:rPr lang="en-US" sz="3200" b="1" baseline="-25000" dirty="0" smtClean="0"/>
              <a:t>3</a:t>
            </a:r>
            <a:r>
              <a:rPr lang="en-US" sz="3200" b="1" dirty="0" smtClean="0"/>
              <a:t> bends ??</a:t>
            </a:r>
            <a:endParaRPr 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702014" y="337073"/>
            <a:ext cx="4446494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~1420 and 1370 cm</a:t>
            </a:r>
            <a:r>
              <a:rPr lang="en-US" sz="3600" b="1" baseline="30000" dirty="0" smtClean="0">
                <a:solidFill>
                  <a:srgbClr val="FF0000"/>
                </a:solidFill>
              </a:rPr>
              <a:t>-1</a:t>
            </a:r>
            <a:endParaRPr lang="en-US" sz="3600" b="1" baseline="300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925158"/>
            <a:ext cx="112811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b="1" dirty="0" smtClean="0"/>
              <a:t>What two possible conditions are required for a molecule to be IR active </a:t>
            </a:r>
            <a:r>
              <a:rPr lang="en-US" sz="3200" dirty="0" smtClean="0"/>
              <a:t>?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2355924" y="1420008"/>
            <a:ext cx="7777779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r"/>
            <a:r>
              <a:rPr lang="en-US" sz="3200" b="1" dirty="0" smtClean="0">
                <a:solidFill>
                  <a:srgbClr val="FF0000"/>
                </a:solidFill>
              </a:rPr>
              <a:t>1) Permanent dipole		2) induced dipole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55003" y="2011681"/>
            <a:ext cx="118369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b="1" dirty="0" smtClean="0"/>
              <a:t>The diagnostic region is mostly created by what kind of vibration ?</a:t>
            </a:r>
            <a:endParaRPr lang="en-US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0058400" y="2485016"/>
            <a:ext cx="1925619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stretches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3485" y="2958353"/>
            <a:ext cx="115321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b="1" dirty="0" smtClean="0"/>
              <a:t>The diagnostic region allows you to determine a molecule’s….</a:t>
            </a:r>
            <a:endParaRPr lang="en-US" sz="3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8563086" y="3453205"/>
            <a:ext cx="3098203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Functional groups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55003" y="3906820"/>
            <a:ext cx="118369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b="1" dirty="0" smtClean="0"/>
              <a:t>The fingerprint region is mostly created by what kind of vibration ?</a:t>
            </a:r>
            <a:endParaRPr lang="en-US" sz="3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0596282" y="4335333"/>
            <a:ext cx="1398494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bends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7680" y="5619417"/>
            <a:ext cx="113170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b="1" dirty="0" smtClean="0"/>
              <a:t> formula for the number of possible vibrations for a non-linear molecule with N atoms </a:t>
            </a:r>
            <a:endParaRPr lang="en-US" sz="32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4980790" y="6088829"/>
            <a:ext cx="1559859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3N-6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16366" y="4679577"/>
            <a:ext cx="102627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The fingerprint region allows you determine a molecule’s…</a:t>
            </a:r>
            <a:endParaRPr lang="en-US" sz="32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7207625" y="5195944"/>
            <a:ext cx="3022898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Specific identity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6924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7" grpId="0" animBg="1"/>
      <p:bldP spid="8" grpId="0"/>
      <p:bldP spid="9" grpId="0" animBg="1"/>
      <p:bldP spid="10" grpId="0"/>
      <p:bldP spid="11" grpId="0" animBg="1"/>
      <p:bldP spid="12" grpId="0"/>
      <p:bldP spid="13" grpId="0" animBg="1"/>
      <p:bldP spid="14" grpId="0"/>
      <p:bldP spid="17" grpId="0" animBg="1"/>
      <p:bldP spid="18" grpId="0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2237" y="814387"/>
            <a:ext cx="9382733" cy="4943475"/>
          </a:xfrm>
          <a:prstGeom prst="rect">
            <a:avLst/>
          </a:prstGeom>
          <a:noFill/>
        </p:spPr>
      </p:pic>
      <p:sp>
        <p:nvSpPr>
          <p:cNvPr id="4103" name="Line 7"/>
          <p:cNvSpPr>
            <a:spLocks noChangeShapeType="1"/>
          </p:cNvSpPr>
          <p:nvPr/>
        </p:nvSpPr>
        <p:spPr bwMode="auto">
          <a:xfrm>
            <a:off x="4681537" y="723900"/>
            <a:ext cx="76200" cy="35814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8234363" y="1033463"/>
            <a:ext cx="0" cy="3352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8534400" y="566738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 flipH="1">
            <a:off x="10406062" y="842962"/>
            <a:ext cx="76200" cy="2133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3676650" y="185738"/>
            <a:ext cx="21097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3000</a:t>
            </a:r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6958013" y="2405063"/>
            <a:ext cx="10572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/>
              <a:t>1470</a:t>
            </a:r>
            <a:endParaRPr lang="en-US" sz="3200" b="1" dirty="0"/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7924799" y="180976"/>
            <a:ext cx="109061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1370</a:t>
            </a: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10001251" y="404813"/>
            <a:ext cx="985838" cy="52322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</a:rPr>
              <a:t>710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14325" y="0"/>
            <a:ext cx="33147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1) What’s my </a:t>
            </a:r>
          </a:p>
          <a:p>
            <a:r>
              <a:rPr lang="en-US" sz="3600" b="1" dirty="0" smtClean="0"/>
              <a:t>likely functional </a:t>
            </a:r>
          </a:p>
          <a:p>
            <a:r>
              <a:rPr lang="en-US" sz="3600" b="1" dirty="0" smtClean="0"/>
              <a:t>group </a:t>
            </a:r>
            <a:r>
              <a:rPr lang="en-US" sz="3600" dirty="0" smtClean="0"/>
              <a:t>? </a:t>
            </a:r>
            <a:endParaRPr lang="en-US" sz="3600" dirty="0"/>
          </a:p>
        </p:txBody>
      </p:sp>
      <p:sp>
        <p:nvSpPr>
          <p:cNvPr id="12" name="TextBox 11"/>
          <p:cNvSpPr txBox="1"/>
          <p:nvPr/>
        </p:nvSpPr>
        <p:spPr>
          <a:xfrm>
            <a:off x="342900" y="1900238"/>
            <a:ext cx="1871663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err="1" smtClean="0">
                <a:solidFill>
                  <a:srgbClr val="FF0000"/>
                </a:solidFill>
              </a:rPr>
              <a:t>alkane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5749" y="2671763"/>
            <a:ext cx="238601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2)Long or short chain ?</a:t>
            </a:r>
            <a:endParaRPr lang="en-US" sz="32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0" y="3986213"/>
            <a:ext cx="2986087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Relatively short;</a:t>
            </a:r>
          </a:p>
          <a:p>
            <a:r>
              <a:rPr lang="en-US" sz="2000" b="1" dirty="0" smtClean="0"/>
              <a:t>1370 and 1470 are not too different</a:t>
            </a:r>
            <a:endParaRPr lang="en-US" sz="2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8829675" y="3100388"/>
            <a:ext cx="312896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3)Use IR correlation table to assign this band’s motion</a:t>
            </a:r>
            <a:endParaRPr lang="en-US" sz="2800" b="1" dirty="0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10058400" y="2628900"/>
            <a:ext cx="271463" cy="414338"/>
          </a:xfrm>
          <a:prstGeom prst="straightConnector1">
            <a:avLst/>
          </a:prstGeom>
          <a:ln w="666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643814" y="4643438"/>
            <a:ext cx="3657599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Methyl group wag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3045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0" grpId="0" animBg="1"/>
      <p:bldP spid="11" grpId="0"/>
      <p:bldP spid="12" grpId="0" animBg="1"/>
      <p:bldP spid="13" grpId="0"/>
      <p:bldP spid="14" grpId="0" animBg="1"/>
      <p:bldP spid="15" grpId="0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2927" y="471630"/>
            <a:ext cx="11399073" cy="6072046"/>
          </a:xfrm>
          <a:prstGeom prst="rect">
            <a:avLst/>
          </a:prstGeom>
          <a:noFill/>
        </p:spPr>
      </p:pic>
      <p:sp>
        <p:nvSpPr>
          <p:cNvPr id="2056" name="Line 8"/>
          <p:cNvSpPr>
            <a:spLocks noChangeShapeType="1"/>
          </p:cNvSpPr>
          <p:nvPr/>
        </p:nvSpPr>
        <p:spPr bwMode="auto">
          <a:xfrm>
            <a:off x="3124200" y="1071562"/>
            <a:ext cx="0" cy="33528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2628900" y="433389"/>
            <a:ext cx="15144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3000</a:t>
            </a:r>
          </a:p>
        </p:txBody>
      </p:sp>
      <p:sp>
        <p:nvSpPr>
          <p:cNvPr id="2059" name="Line 11"/>
          <p:cNvSpPr>
            <a:spLocks noChangeShapeType="1"/>
          </p:cNvSpPr>
          <p:nvPr/>
        </p:nvSpPr>
        <p:spPr bwMode="auto">
          <a:xfrm>
            <a:off x="7443787" y="1947861"/>
            <a:ext cx="0" cy="2819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6115050" y="447676"/>
            <a:ext cx="13620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1640</a:t>
            </a:r>
          </a:p>
        </p:txBody>
      </p:sp>
      <p:sp>
        <p:nvSpPr>
          <p:cNvPr id="2061" name="Line 13"/>
          <p:cNvSpPr>
            <a:spLocks noChangeShapeType="1"/>
          </p:cNvSpPr>
          <p:nvPr/>
        </p:nvSpPr>
        <p:spPr bwMode="auto">
          <a:xfrm>
            <a:off x="7743826" y="1804987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7029449" y="1004888"/>
            <a:ext cx="117157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1470</a:t>
            </a:r>
          </a:p>
        </p:txBody>
      </p:sp>
      <p:sp>
        <p:nvSpPr>
          <p:cNvPr id="2064" name="Line 16"/>
          <p:cNvSpPr>
            <a:spLocks noChangeShapeType="1"/>
          </p:cNvSpPr>
          <p:nvPr/>
        </p:nvSpPr>
        <p:spPr bwMode="auto">
          <a:xfrm>
            <a:off x="6672263" y="842963"/>
            <a:ext cx="14287" cy="18002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7458075" y="5024439"/>
            <a:ext cx="184308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1360</a:t>
            </a:r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>
            <a:off x="8196263" y="177165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" name="Line 16"/>
          <p:cNvSpPr>
            <a:spLocks noChangeShapeType="1"/>
          </p:cNvSpPr>
          <p:nvPr/>
        </p:nvSpPr>
        <p:spPr bwMode="auto">
          <a:xfrm>
            <a:off x="7053263" y="1166813"/>
            <a:ext cx="33337" cy="44481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329363" y="5443537"/>
            <a:ext cx="12715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1520</a:t>
            </a:r>
            <a:endParaRPr lang="en-US" sz="32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0" y="0"/>
            <a:ext cx="5943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1) </a:t>
            </a:r>
            <a:r>
              <a:rPr lang="en-US" sz="3200" b="1" dirty="0" smtClean="0"/>
              <a:t>What is my main functionality?</a:t>
            </a:r>
            <a:endParaRPr lang="en-US" sz="32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5700713" y="0"/>
            <a:ext cx="2014538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aromatic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715251" y="0"/>
            <a:ext cx="42433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2) </a:t>
            </a:r>
            <a:r>
              <a:rPr lang="en-US" sz="3200" b="1" dirty="0" smtClean="0">
                <a:solidFill>
                  <a:srgbClr val="FF0000"/>
                </a:solidFill>
              </a:rPr>
              <a:t>*</a:t>
            </a:r>
            <a:r>
              <a:rPr lang="en-US" sz="3200" b="1" dirty="0" smtClean="0"/>
              <a:t> 4 bands used to </a:t>
            </a:r>
          </a:p>
          <a:p>
            <a:r>
              <a:rPr lang="en-US" sz="3200" b="1" dirty="0" smtClean="0"/>
              <a:t>make this assignment</a:t>
            </a:r>
            <a:endParaRPr lang="en-US" sz="32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1714501" y="3671888"/>
            <a:ext cx="188595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*</a:t>
            </a:r>
            <a:endParaRPr lang="en-US" sz="3200" dirty="0" smtClean="0">
              <a:solidFill>
                <a:srgbClr val="FF0000"/>
              </a:solidFill>
            </a:endParaRPr>
          </a:p>
          <a:p>
            <a:r>
              <a:rPr lang="en-US" sz="3200" b="1" dirty="0" smtClean="0">
                <a:solidFill>
                  <a:srgbClr val="FF0000"/>
                </a:solidFill>
              </a:rPr>
              <a:t>C=C-H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stretch</a:t>
            </a:r>
            <a:endParaRPr lang="en-US" sz="4000" b="1" dirty="0">
              <a:solidFill>
                <a:srgbClr val="FF0000"/>
              </a:solidFill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2414588" y="3886200"/>
            <a:ext cx="500062" cy="328613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471988" y="2471738"/>
            <a:ext cx="20288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* </a:t>
            </a:r>
            <a:r>
              <a:rPr lang="en-US" sz="3200" b="1" dirty="0" smtClean="0">
                <a:solidFill>
                  <a:srgbClr val="FF0000"/>
                </a:solidFill>
              </a:rPr>
              <a:t>Ring overtones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5253038" y="2209800"/>
            <a:ext cx="500062" cy="328613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943350" y="4386263"/>
            <a:ext cx="30146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*Ring breathing modes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6157913" y="3271838"/>
            <a:ext cx="500062" cy="1128712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6481763" y="1971675"/>
            <a:ext cx="647700" cy="2781301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42925" y="6273225"/>
            <a:ext cx="75295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3) Is ring substituted and if so with what ?</a:t>
            </a:r>
            <a:endParaRPr lang="en-US" sz="32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7758113" y="5780782"/>
            <a:ext cx="4433887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Yes..alkyl group (probably just one)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482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 animBg="1"/>
      <p:bldP spid="19" grpId="0"/>
      <p:bldP spid="20" grpId="0"/>
      <p:bldP spid="23" grpId="0"/>
      <p:bldP spid="26" grpId="0"/>
      <p:bldP spid="32" grpId="0"/>
      <p:bldP spid="3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ChangeArrowheads="1"/>
          </p:cNvSpPr>
          <p:nvPr/>
        </p:nvSpPr>
        <p:spPr bwMode="auto">
          <a:xfrm>
            <a:off x="4191000" y="2514600"/>
            <a:ext cx="914400" cy="381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pic>
        <p:nvPicPr>
          <p:cNvPr id="25603" name="Picture 9" descr="phenol_ir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2484" y="1042137"/>
            <a:ext cx="11967367" cy="4177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4" name="Line 10"/>
          <p:cNvSpPr>
            <a:spLocks noChangeShapeType="1"/>
          </p:cNvSpPr>
          <p:nvPr/>
        </p:nvSpPr>
        <p:spPr bwMode="auto">
          <a:xfrm flipH="1">
            <a:off x="2495282" y="642144"/>
            <a:ext cx="5366" cy="4577556"/>
          </a:xfrm>
          <a:prstGeom prst="line">
            <a:avLst/>
          </a:prstGeom>
          <a:noFill/>
          <a:ln w="28575">
            <a:solidFill>
              <a:schemeClr val="tx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5" name="Line 11"/>
          <p:cNvSpPr>
            <a:spLocks noChangeShapeType="1"/>
          </p:cNvSpPr>
          <p:nvPr/>
        </p:nvSpPr>
        <p:spPr bwMode="auto">
          <a:xfrm flipH="1">
            <a:off x="6553200" y="2895600"/>
            <a:ext cx="0" cy="28956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7" name="Text Box 13"/>
          <p:cNvSpPr txBox="1">
            <a:spLocks noChangeArrowheads="1"/>
          </p:cNvSpPr>
          <p:nvPr/>
        </p:nvSpPr>
        <p:spPr bwMode="auto">
          <a:xfrm>
            <a:off x="5257800" y="1219200"/>
            <a:ext cx="838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900"/>
          </a:p>
        </p:txBody>
      </p:sp>
      <p:sp>
        <p:nvSpPr>
          <p:cNvPr id="25609" name="Text Box 16"/>
          <p:cNvSpPr txBox="1">
            <a:spLocks noChangeArrowheads="1"/>
          </p:cNvSpPr>
          <p:nvPr/>
        </p:nvSpPr>
        <p:spPr bwMode="auto">
          <a:xfrm>
            <a:off x="2475967" y="2319527"/>
            <a:ext cx="216827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800" dirty="0" smtClean="0"/>
              <a:t>2) what’s weird here ?</a:t>
            </a:r>
            <a:endParaRPr lang="en-US" altLang="en-US" sz="2800" dirty="0"/>
          </a:p>
        </p:txBody>
      </p:sp>
      <p:sp>
        <p:nvSpPr>
          <p:cNvPr id="25611" name="Line 18"/>
          <p:cNvSpPr>
            <a:spLocks noChangeShapeType="1"/>
          </p:cNvSpPr>
          <p:nvPr/>
        </p:nvSpPr>
        <p:spPr bwMode="auto">
          <a:xfrm>
            <a:off x="1785871" y="2911476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2" name="Line 19"/>
          <p:cNvSpPr>
            <a:spLocks noChangeShapeType="1"/>
          </p:cNvSpPr>
          <p:nvPr/>
        </p:nvSpPr>
        <p:spPr bwMode="auto">
          <a:xfrm flipH="1" flipV="1">
            <a:off x="2964824" y="2101057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3" name="Text Box 20"/>
          <p:cNvSpPr txBox="1">
            <a:spLocks noChangeArrowheads="1"/>
          </p:cNvSpPr>
          <p:nvPr/>
        </p:nvSpPr>
        <p:spPr bwMode="auto">
          <a:xfrm>
            <a:off x="4245037" y="2271247"/>
            <a:ext cx="20033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dirty="0" smtClean="0">
                <a:solidFill>
                  <a:srgbClr val="FF0000"/>
                </a:solidFill>
              </a:rPr>
              <a:t>~ 2000-1800 </a:t>
            </a:r>
            <a:endParaRPr lang="en-US" altLang="en-US" sz="2400" dirty="0">
              <a:solidFill>
                <a:srgbClr val="FF0000"/>
              </a:solidFill>
            </a:endParaRPr>
          </a:p>
        </p:txBody>
      </p:sp>
      <p:sp>
        <p:nvSpPr>
          <p:cNvPr id="25614" name="Line 21"/>
          <p:cNvSpPr>
            <a:spLocks noChangeShapeType="1"/>
          </p:cNvSpPr>
          <p:nvPr/>
        </p:nvSpPr>
        <p:spPr bwMode="auto">
          <a:xfrm flipV="1">
            <a:off x="5038859" y="2140977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5" name="Line 22"/>
          <p:cNvSpPr>
            <a:spLocks noChangeShapeType="1"/>
          </p:cNvSpPr>
          <p:nvPr/>
        </p:nvSpPr>
        <p:spPr bwMode="auto">
          <a:xfrm>
            <a:off x="4953000" y="2035936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Line 23"/>
          <p:cNvSpPr>
            <a:spLocks noChangeShapeType="1"/>
          </p:cNvSpPr>
          <p:nvPr/>
        </p:nvSpPr>
        <p:spPr bwMode="auto">
          <a:xfrm flipV="1">
            <a:off x="4969098" y="194310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7" name="Line 24"/>
          <p:cNvSpPr>
            <a:spLocks noChangeShapeType="1"/>
          </p:cNvSpPr>
          <p:nvPr/>
        </p:nvSpPr>
        <p:spPr bwMode="auto">
          <a:xfrm flipV="1">
            <a:off x="5563673" y="1947930"/>
            <a:ext cx="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8" name="Text Box 25"/>
          <p:cNvSpPr txBox="1">
            <a:spLocks noChangeArrowheads="1"/>
          </p:cNvSpPr>
          <p:nvPr/>
        </p:nvSpPr>
        <p:spPr bwMode="auto">
          <a:xfrm>
            <a:off x="5486400" y="4211771"/>
            <a:ext cx="239546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800" dirty="0"/>
              <a:t> </a:t>
            </a:r>
            <a:r>
              <a:rPr lang="en-US" altLang="en-US" sz="2800" dirty="0" smtClean="0">
                <a:solidFill>
                  <a:srgbClr val="FF0000"/>
                </a:solidFill>
              </a:rPr>
              <a:t>1600 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25619" name="Line 26"/>
          <p:cNvSpPr>
            <a:spLocks noChangeShapeType="1"/>
          </p:cNvSpPr>
          <p:nvPr/>
        </p:nvSpPr>
        <p:spPr bwMode="auto">
          <a:xfrm>
            <a:off x="6235911" y="4105119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0" name="Text Box 29"/>
          <p:cNvSpPr txBox="1">
            <a:spLocks noChangeArrowheads="1"/>
          </p:cNvSpPr>
          <p:nvPr/>
        </p:nvSpPr>
        <p:spPr bwMode="auto">
          <a:xfrm>
            <a:off x="6672332" y="4554671"/>
            <a:ext cx="1371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800" dirty="0"/>
              <a:t> </a:t>
            </a:r>
            <a:r>
              <a:rPr lang="en-US" altLang="en-US" sz="2800" dirty="0" smtClean="0">
                <a:solidFill>
                  <a:srgbClr val="FF0000"/>
                </a:solidFill>
              </a:rPr>
              <a:t>1500 </a:t>
            </a:r>
            <a:r>
              <a:rPr lang="en-US" altLang="en-US" sz="2800" baseline="30000" dirty="0" smtClean="0">
                <a:solidFill>
                  <a:srgbClr val="FF0000"/>
                </a:solidFill>
              </a:rPr>
              <a:t> </a:t>
            </a:r>
            <a:endParaRPr lang="en-US" altLang="en-US" sz="2800" baseline="30000" dirty="0">
              <a:solidFill>
                <a:srgbClr val="FF0000"/>
              </a:solidFill>
            </a:endParaRPr>
          </a:p>
        </p:txBody>
      </p:sp>
      <p:sp>
        <p:nvSpPr>
          <p:cNvPr id="25621" name="Line 30"/>
          <p:cNvSpPr>
            <a:spLocks noChangeShapeType="1"/>
          </p:cNvSpPr>
          <p:nvPr/>
        </p:nvSpPr>
        <p:spPr bwMode="auto">
          <a:xfrm flipH="1" flipV="1">
            <a:off x="6954982" y="4473381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146220" y="2253457"/>
            <a:ext cx="112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~3400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56224" y="4927312"/>
            <a:ext cx="14075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3000</a:t>
            </a:r>
            <a:endParaRPr lang="en-US" sz="3200" b="1" dirty="0"/>
          </a:p>
        </p:txBody>
      </p:sp>
      <p:sp>
        <p:nvSpPr>
          <p:cNvPr id="32" name="Line 10"/>
          <p:cNvSpPr>
            <a:spLocks noChangeShapeType="1"/>
          </p:cNvSpPr>
          <p:nvPr/>
        </p:nvSpPr>
        <p:spPr bwMode="auto">
          <a:xfrm flipH="1">
            <a:off x="7782058" y="642144"/>
            <a:ext cx="80494" cy="4435747"/>
          </a:xfrm>
          <a:prstGeom prst="line">
            <a:avLst/>
          </a:prstGeom>
          <a:noFill/>
          <a:ln w="28575">
            <a:solidFill>
              <a:schemeClr val="tx1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473788" y="5159181"/>
            <a:ext cx="16902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1300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68438" y="-20162"/>
            <a:ext cx="71896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1) Guess my main functionalities </a:t>
            </a:r>
            <a:endParaRPr lang="en-US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123922" y="3989457"/>
            <a:ext cx="9891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OH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32356" y="3370729"/>
            <a:ext cx="1234326" cy="1183942"/>
          </a:xfrm>
          <a:prstGeom prst="rect">
            <a:avLst/>
          </a:prstGeom>
          <a:noFill/>
          <a:ln w="476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663560" y="1094085"/>
            <a:ext cx="2911638" cy="3865099"/>
          </a:xfrm>
          <a:prstGeom prst="rect">
            <a:avLst/>
          </a:prstGeom>
          <a:noFill/>
          <a:ln w="603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83562" y="2698540"/>
            <a:ext cx="1349200" cy="2120231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68438" y="5791200"/>
            <a:ext cx="771343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No strong evidence of either CH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 or CH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3</a:t>
            </a:r>
            <a:endParaRPr lang="en-US" sz="3200" b="1" baseline="-25000" dirty="0">
              <a:solidFill>
                <a:srgbClr val="FF0000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3334871" y="3677222"/>
            <a:ext cx="128906" cy="2066734"/>
          </a:xfrm>
          <a:prstGeom prst="straightConnector1">
            <a:avLst/>
          </a:prstGeom>
          <a:ln w="698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6954982" y="0"/>
            <a:ext cx="52370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3) Who am I ?</a:t>
            </a:r>
            <a:endParaRPr lang="en-US" sz="36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9986682" y="0"/>
            <a:ext cx="1788201" cy="1810871"/>
          </a:xfrm>
          <a:prstGeom prst="rect">
            <a:avLst/>
          </a:prstGeom>
          <a:solidFill>
            <a:schemeClr val="bg1"/>
          </a:solidFill>
          <a:ln>
            <a:gradFill>
              <a:gsLst>
                <a:gs pos="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 wrap="square" rtlCol="0">
            <a:spAutoFit/>
          </a:bodyPr>
          <a:lstStyle/>
          <a:p>
            <a:endParaRPr lang="en-US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00288" y="75466"/>
            <a:ext cx="1271122" cy="1997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401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56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11" grpId="0" animBg="1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1013" y="938212"/>
            <a:ext cx="4956749" cy="3890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67375" y="738187"/>
            <a:ext cx="615315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557213" y="185738"/>
            <a:ext cx="5829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1)What’s </a:t>
            </a:r>
            <a:r>
              <a:rPr lang="en-US" sz="3200" b="1" dirty="0" smtClean="0"/>
              <a:t>different</a:t>
            </a:r>
            <a:r>
              <a:rPr lang="en-US" sz="3200" b="1" dirty="0" smtClean="0"/>
              <a:t> </a:t>
            </a:r>
            <a:r>
              <a:rPr lang="en-US" sz="3200" b="1" dirty="0" smtClean="0"/>
              <a:t>with this IR ?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28612" y="4857750"/>
            <a:ext cx="6457951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1)Upside down.  Plots Absorbance A 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 not % T:       A= 2-log %T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72214" y="0"/>
            <a:ext cx="5357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 2)`</a:t>
            </a:r>
            <a:r>
              <a:rPr lang="en-US" sz="3200" b="1" dirty="0" smtClean="0"/>
              <a:t>Organic’ ? Why/Why not?</a:t>
            </a:r>
            <a:endParaRPr lang="en-US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429376" y="542926"/>
            <a:ext cx="5762624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2)Not..no C-H stretches or bends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00300" y="1143001"/>
            <a:ext cx="372903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3)Guess what the compound is based on what you know</a:t>
            </a:r>
            <a:endParaRPr lang="en-US" sz="3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900862" y="5288340"/>
            <a:ext cx="5291137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3. H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O 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FF0000"/>
                </a:solidFill>
              </a:rPr>
              <a:t> Strong OH at 3400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FF0000"/>
                </a:solidFill>
              </a:rPr>
              <a:t> 3*3-6=3 bands * expected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658350" y="1557338"/>
            <a:ext cx="442912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*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625137" y="3738564"/>
            <a:ext cx="442912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*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453313" y="3781426"/>
            <a:ext cx="442912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*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/>
      <p:bldP spid="9" grpId="0" animBg="1"/>
      <p:bldP spid="10" grpId="0"/>
      <p:bldP spid="11" grpId="0" animBg="1"/>
      <p:bldP spid="12" grpId="1" animBg="1"/>
      <p:bldP spid="13" grpId="1" animBg="1"/>
      <p:bldP spid="14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565" y="0"/>
            <a:ext cx="11399073" cy="6072046"/>
          </a:xfrm>
          <a:prstGeom prst="rect">
            <a:avLst/>
          </a:prstGeom>
          <a:noFill/>
        </p:spPr>
      </p:pic>
      <p:pic>
        <p:nvPicPr>
          <p:cNvPr id="6" name="Picture 4" descr="http://recoilmag.com/wp-content/uploads/2014/01/Stretching-cat-wallpaper_7784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0076" y="1571625"/>
            <a:ext cx="5854512" cy="3967163"/>
          </a:xfrm>
          <a:prstGeom prst="rect">
            <a:avLst/>
          </a:prstGeom>
          <a:noFill/>
        </p:spPr>
      </p:pic>
      <p:pic>
        <p:nvPicPr>
          <p:cNvPr id="7" name="Picture 2" descr="http://lynettesue.com/wp-content/uploads/2014/04/stretching_cat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68876" y="1552576"/>
            <a:ext cx="4661088" cy="4005263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028701" y="6000751"/>
            <a:ext cx="5229225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Diagnostic stretching region</a:t>
            </a:r>
            <a:endParaRPr lang="en-US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7229476" y="5986463"/>
            <a:ext cx="4672011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Fingerprint bending region</a:t>
            </a:r>
            <a:endParaRPr lang="en-US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171825" y="0"/>
            <a:ext cx="58435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solidFill>
                  <a:srgbClr val="FF0000"/>
                </a:solidFill>
              </a:rPr>
              <a:t>Cat IR</a:t>
            </a:r>
            <a:endParaRPr lang="en-US" sz="5400" b="1" dirty="0">
              <a:solidFill>
                <a:srgbClr val="FF0000"/>
              </a:solidFill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6440300" y="566457"/>
            <a:ext cx="28575" cy="5257800"/>
          </a:xfrm>
          <a:prstGeom prst="line">
            <a:avLst/>
          </a:prstGeom>
          <a:ln w="571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23914"/>
            <a:ext cx="12192000" cy="603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0" y="1"/>
            <a:ext cx="12192000" cy="923925"/>
          </a:xfrm>
          <a:prstGeom prst="rect">
            <a:avLst/>
          </a:prstGeom>
          <a:solidFill>
            <a:schemeClr val="accent4">
              <a:lumMod val="95000"/>
              <a:lumOff val="5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</a:rPr>
              <a:t>SAY GOODBYE TO IR  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436</Words>
  <Application>Microsoft Office PowerPoint</Application>
  <PresentationFormat>Widescreen</PresentationFormat>
  <Paragraphs>102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Fong, Jerry</cp:lastModifiedBy>
  <cp:revision>24</cp:revision>
  <dcterms:created xsi:type="dcterms:W3CDTF">2015-03-02T18:42:03Z</dcterms:created>
  <dcterms:modified xsi:type="dcterms:W3CDTF">2018-02-23T16:41:04Z</dcterms:modified>
</cp:coreProperties>
</file>