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6" r:id="rId2"/>
    <p:sldId id="256" r:id="rId3"/>
    <p:sldId id="272" r:id="rId4"/>
    <p:sldId id="258" r:id="rId5"/>
    <p:sldId id="259" r:id="rId6"/>
    <p:sldId id="260" r:id="rId7"/>
    <p:sldId id="267" r:id="rId8"/>
    <p:sldId id="268" r:id="rId9"/>
    <p:sldId id="261" r:id="rId10"/>
    <p:sldId id="264" r:id="rId11"/>
    <p:sldId id="269" r:id="rId12"/>
    <p:sldId id="257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29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167355-F865-45EA-8AA8-9847DC44F95F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067F8-AD5A-4633-B79A-845B3D9DB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03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067F8-AD5A-4633-B79A-845B3D9DBE5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56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067F8-AD5A-4633-B79A-845B3D9DBE5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57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067F8-AD5A-4633-B79A-845B3D9DBE5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16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6B86-6250-4C4E-AB83-8F33F28F509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E6B86-6250-4C4E-AB83-8F33F28F5096}" type="datetimeFigureOut">
              <a:rPr lang="en-US" smtClean="0"/>
              <a:pPr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90290-C122-4DD0-874E-5B42240E3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frm=1&amp;source=images&amp;cd=&amp;cad=rja&amp;uact=8&amp;ved=0CAcQjRw&amp;url=http://imgarcade.com/1/hplc-column-schematic/&amp;ei=7rAQVdT4FszoUu_7guAH&amp;bvm=bv.89184060,d.cWc&amp;psig=AFQjCNFP9wP7lSujLzMc39I9QyOm9tSkTA&amp;ust=1427243537279542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cared 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6" y="1323439"/>
            <a:ext cx="9144000" cy="5534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296" y="0"/>
            <a:ext cx="9116704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READY FOR SOME HPLC DRILL AND PRACTICE, KIDS ???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87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533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HPLC drill and practice (cont.)</a:t>
            </a:r>
            <a:endParaRPr lang="en-US" sz="1400" b="1" dirty="0"/>
          </a:p>
        </p:txBody>
      </p:sp>
      <p:pic>
        <p:nvPicPr>
          <p:cNvPr id="4" name="Picture 2" descr="http://www.sge.com/root/images2/lc/supplies/guard_cartrid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762000"/>
            <a:ext cx="2072607" cy="1609725"/>
          </a:xfrm>
          <a:prstGeom prst="rect">
            <a:avLst/>
          </a:prstGeom>
          <a:noFill/>
        </p:spPr>
      </p:pic>
      <p:pic>
        <p:nvPicPr>
          <p:cNvPr id="5" name="Picture 2" descr="http://www.cnwtech.eu/HPLC-CN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-10885"/>
            <a:ext cx="5867400" cy="328748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8600" y="24384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My special name ?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39624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My special purpose ?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3048000"/>
            <a:ext cx="3429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Guard Column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4495800"/>
            <a:ext cx="41148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Protects (guards) analytical column from solvent impurities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91000" y="2066597"/>
            <a:ext cx="480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We’re analytical columns …how long are we in inches ??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905500" y="3186486"/>
            <a:ext cx="3276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~10 inches (25 cm)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98894" y="3853072"/>
            <a:ext cx="441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Typical pressures in atmospheres needed to get flow down these packed columns ?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105400" y="5562600"/>
            <a:ext cx="3200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600-1200 </a:t>
            </a:r>
            <a:r>
              <a:rPr lang="en-US" sz="2800" b="1" dirty="0" err="1" smtClean="0">
                <a:solidFill>
                  <a:srgbClr val="FF0000"/>
                </a:solidFill>
              </a:rPr>
              <a:t>atm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/>
      <p:bldP spid="12" grpId="0" animBg="1"/>
      <p:bldP spid="13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209" y="1192429"/>
            <a:ext cx="4762500" cy="47434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0236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1)What is the packing size  (5 </a:t>
            </a:r>
            <a:r>
              <a:rPr lang="en-US" sz="3200" dirty="0" smtClean="0">
                <a:sym typeface="Symbol" panose="05050102010706020507" pitchFamily="18" charset="2"/>
              </a:rPr>
              <a:t>)</a:t>
            </a:r>
            <a:r>
              <a:rPr lang="en-US" sz="3200" dirty="0" smtClean="0"/>
              <a:t> referring to here ?</a:t>
            </a:r>
            <a:endParaRPr lang="en-US" sz="32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943600" y="2430850"/>
            <a:ext cx="974110" cy="65503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917709" y="2019300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1)Diameter of support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631538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2)What is porosity (500 A=0.05 </a:t>
            </a:r>
            <a:r>
              <a:rPr lang="en-US" sz="3200" dirty="0" smtClean="0">
                <a:sym typeface="Symbol" panose="05050102010706020507" pitchFamily="18" charset="2"/>
              </a:rPr>
              <a:t>) referring to here ?</a:t>
            </a:r>
            <a:endParaRPr lang="en-US" sz="32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070645" y="1928192"/>
            <a:ext cx="1883391" cy="1143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" y="1605864"/>
            <a:ext cx="17742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2)Average diameter of spacing </a:t>
            </a:r>
            <a:r>
              <a:rPr lang="en-US" sz="2800" b="1" u="sng" dirty="0" smtClean="0">
                <a:solidFill>
                  <a:srgbClr val="FF0000"/>
                </a:solidFill>
              </a:rPr>
              <a:t>between</a:t>
            </a:r>
            <a:r>
              <a:rPr lang="en-US" sz="2800" b="1" dirty="0" smtClean="0">
                <a:solidFill>
                  <a:srgbClr val="FF0000"/>
                </a:solidFill>
              </a:rPr>
              <a:t> support particles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72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33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HPLC drill and practice (cont.)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810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detector in the PE `Nelson’ HPLC at Alfred ?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914400"/>
            <a:ext cx="3810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UV-VIS spectrometer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Is the above detector operated in scanning or fixed wavelength mode ?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27432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y axis of the detector measuring ?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1981200"/>
            <a:ext cx="3810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Fixed wavelength 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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3200400"/>
            <a:ext cx="3505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Absorbance at fixed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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3747437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two other common detectors used in HPLC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01748" y="4180344"/>
            <a:ext cx="3048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Refractive index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Electrochemical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Fluorescence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Conductivity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Mass Spec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(see p. 823 of text)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/>
      <p:bldP spid="7" grpId="0" animBg="1"/>
      <p:bldP spid="8" grpId="0" animBg="1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6"/>
            <a:ext cx="5619750" cy="68103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67400" y="1295400"/>
            <a:ext cx="3200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Yeah baby ! </a:t>
            </a:r>
          </a:p>
          <a:p>
            <a:r>
              <a:rPr lang="en-US" sz="4400" dirty="0" smtClean="0"/>
              <a:t>That’s all there is. </a:t>
            </a:r>
          </a:p>
          <a:p>
            <a:endParaRPr lang="en-US" sz="4400" dirty="0"/>
          </a:p>
          <a:p>
            <a:r>
              <a:rPr lang="en-US" sz="4400" dirty="0" smtClean="0"/>
              <a:t>(Not.)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5218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HPLC drill and practice</a:t>
            </a:r>
            <a:endParaRPr lang="en-US" sz="2800" b="1" dirty="0"/>
          </a:p>
        </p:txBody>
      </p:sp>
      <p:pic>
        <p:nvPicPr>
          <p:cNvPr id="5" name="Picture 2" descr="http://www.biochemfluidics.com/Images/new-hplc-schematic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685800"/>
            <a:ext cx="6553200" cy="5181907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524000" y="4724400"/>
            <a:ext cx="38862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53000" y="2667000"/>
            <a:ext cx="1524000" cy="5088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81800" y="2362200"/>
            <a:ext cx="15240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41910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What’s this  called ?</a:t>
            </a:r>
            <a:endParaRPr lang="en-US" sz="2800" b="1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590800" y="3962400"/>
            <a:ext cx="533400" cy="22860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2400" y="4953000"/>
            <a:ext cx="41910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Quaternary  proportionating solenoid valve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(=solenoid flow mixing valve)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18288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What’s this called ?</a:t>
            </a:r>
            <a:endParaRPr lang="en-US" sz="2800" b="1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191000" y="2286000"/>
            <a:ext cx="838200" cy="914400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105400" y="2286000"/>
            <a:ext cx="4038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Reciprocating HPLC pump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53000" y="7620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Where’s the injection port ?</a:t>
            </a:r>
            <a:endParaRPr lang="en-US" sz="2800" b="1" dirty="0"/>
          </a:p>
        </p:txBody>
      </p:sp>
      <p:sp>
        <p:nvSpPr>
          <p:cNvPr id="20" name="Rectangle 19"/>
          <p:cNvSpPr/>
          <p:nvPr/>
        </p:nvSpPr>
        <p:spPr>
          <a:xfrm>
            <a:off x="3733800" y="3962400"/>
            <a:ext cx="1905000" cy="9144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648200" y="5105400"/>
            <a:ext cx="2286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Injection port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53000" y="12192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Where’s the column ?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715000" y="3733800"/>
            <a:ext cx="1447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column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76800" y="3124200"/>
            <a:ext cx="1524000" cy="6858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00600" y="2286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Where’s the mobile phase ?</a:t>
            </a:r>
            <a:endParaRPr lang="en-US" sz="2800" b="1" dirty="0"/>
          </a:p>
        </p:txBody>
      </p:sp>
      <p:sp>
        <p:nvSpPr>
          <p:cNvPr id="27" name="Rectangle 26"/>
          <p:cNvSpPr/>
          <p:nvPr/>
        </p:nvSpPr>
        <p:spPr>
          <a:xfrm>
            <a:off x="2362200" y="1219200"/>
            <a:ext cx="2514600" cy="14478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362200" y="381000"/>
            <a:ext cx="2057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Mobile phases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1371600"/>
            <a:ext cx="1981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Follow the mobile phase &amp;</a:t>
            </a:r>
          </a:p>
          <a:p>
            <a:r>
              <a:rPr lang="en-US" sz="2800" b="1" dirty="0" smtClean="0"/>
              <a:t>answer oral questions at each stop</a:t>
            </a:r>
            <a:endParaRPr lang="en-US" sz="2800" b="1" dirty="0"/>
          </a:p>
        </p:txBody>
      </p:sp>
      <p:sp>
        <p:nvSpPr>
          <p:cNvPr id="32" name="Oval 31"/>
          <p:cNvSpPr/>
          <p:nvPr/>
        </p:nvSpPr>
        <p:spPr>
          <a:xfrm>
            <a:off x="2743200" y="2209800"/>
            <a:ext cx="2286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505200" y="3429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419600" y="3429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4495800" y="419100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495800" y="3352800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019800" y="3352800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91400" y="3429000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87 -0.02428 0.00191 -0.04671 -0.00139 -0.07077 C -0.00173 -0.07979 -0.00208 -0.0888 -0.0026 -0.09782 C -0.00277 -0.10037 -0.00538 -0.12188 -0.00764 -0.12303 C -0.01788 -0.12789 -0.02847 -0.13136 -0.03923 -0.13321 C -0.04757 -0.13205 -0.05017 -0.13251 -0.05694 -0.12997 C -0.06076 -0.12835 -0.0684 -0.12488 -0.0684 -0.12488 C -0.07222 -0.11979 -0.07552 -0.11864 -0.07986 -0.11471 C -0.07899 -0.09505 -0.07986 -0.0851 -0.07604 -0.06915 C -0.075 -0.05388 -0.07361 -0.04024 -0.07725 -0.02544 C -0.07916 -0.00647 -0.07673 0.01365 -0.08107 0.03192 C -0.08021 0.0488 -0.0783 0.06152 -0.07604 0.07748 C -0.07552 0.08488 -0.07552 0.09228 -0.07465 0.09945 C -0.0743 0.10292 -0.07222 0.10962 -0.07222 0.10962 C -0.071 0.12211 -0.07014 0.13645 -0.06718 0.14824 C -0.06649 0.15565 -0.0651 0.16281 -0.06458 0.17021 C -0.06389 0.17808 -0.06562 0.1864 -0.06336 0.1938 C -0.0625 0.19658 -0.05902 0.19496 -0.05694 0.19565 C -0.05225 0.20144 -0.04791 0.20652 -0.04184 0.20907 C -0.03281 0.20791 -0.0283 0.20652 -0.02031 0.20398 C -0.00625 0.20491 0.0066 0.20467 0.02014 0.20907 C 0.03004 0.21739 0.04184 0.21624 0.05313 0.21739 C 0.05938 0.21531 0.05938 0.21739 0.05573 0.21231 " pathEditMode="relative" ptsTypes="ffffffffffffffffffffffA">
                                      <p:cBhvr>
                                        <p:cTn id="8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573 -0.00278 0.00868 0.00023 0.00625 -0.00856 C 0.00781 -0.01434 0.00885 -0.0185 0.01146 -0.02359 C 0.01423 -0.03492 0.01962 -0.03538 0.02778 -0.03724 C 0.03455 -0.03562 0.04132 -0.03053 0.04809 -0.03053 " pathEditMode="relative" ptsTypes="ffffA">
                                      <p:cBhvr>
                                        <p:cTn id="9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39 -0.01781 -0.00295 -0.034 -0.00382 -0.05227 C -0.0026 -0.06938 0 -0.0858 0 -0.10292 " pathEditMode="relative" ptsTypes="ffA">
                                      <p:cBhvr>
                                        <p:cTn id="11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902 -0.00856 0.02066 -0.00439 0.0309 -0.00347 C 0.04201 0.00208 0.02708 -0.00486 0.05434 0 C 0.05468 0 0.06336 0.00393 0.06545 0.00486 C 0.06666 0.00532 0.06909 0.00648 0.06909 0.00648 C 0.06996 0.00763 0.07048 0.00948 0.0717 0.00971 C 0.08663 0.0118 0.07517 0.0074 0.08402 0.00648 C 0.08819 0.00601 0.09218 0.00648 0.09635 0.00648 " pathEditMode="relative" ptsTypes="fffffffA">
                                      <p:cBhvr>
                                        <p:cTn id="13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0.00162 C -0.0059 0.00046 0.00539 -0.00231 0.01962 -0.00023 C 0.03698 -0.00393 0.05382 -0.00208 0.07153 -0.00023 C 0.07743 -0.0007 0.08334 -0.00046 0.08924 -0.00185 C 0.10521 -0.00555 0.08837 -0.00532 0.09427 -0.00532 " pathEditMode="relative" rAng="0" ptsTypes="ffffA">
                                      <p:cBhvr>
                                        <p:cTn id="14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0" y="-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538 0.00231 0.01077 0.00416 0.01615 0.00648 C 0.01736 0.00694 0.01979 0.0081 0.01979 0.0081 C 0.0217 0.01064 0.02431 0.01203 0.02604 0.0148 C 0.02778 0.01758 0.02813 0.02151 0.02969 0.02452 C 0.03091 0.03122 0.03177 0.03793 0.03334 0.0444 C 0.0342 0.05273 0.0349 0.05967 0.03716 0.0673 C 0.03663 0.07933 0.03455 0.09135 0.03455 0.10361 C 0.03455 0.11772 0.0349 0.11448 0.03716 0.12327 C 0.03802 0.1265 0.03959 0.13321 0.03959 0.13321 C 0.04063 0.16004 0.04167 0.17114 0.04827 0.19403 C 0.04775 0.20005 0.04775 0.20606 0.04688 0.21207 C 0.04636 0.21554 0.04445 0.22202 0.04445 0.22202 C 0.04479 0.22919 0.04497 0.23613 0.04566 0.24329 C 0.04601 0.24676 0.04948 0.25 0.04827 0.25324 C 0.04792 0.2544 0.04653 0.25208 0.04566 0.25162 " pathEditMode="relative" ptsTypes="fffffffffffffffA">
                                      <p:cBhvr>
                                        <p:cTn id="15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3" grpId="0"/>
      <p:bldP spid="17" grpId="0" animBg="1"/>
      <p:bldP spid="18" grpId="0"/>
      <p:bldP spid="20" grpId="0" animBg="1"/>
      <p:bldP spid="22" grpId="0" animBg="1"/>
      <p:bldP spid="23" grpId="0"/>
      <p:bldP spid="24" grpId="0" animBg="1"/>
      <p:bldP spid="25" grpId="0" animBg="1"/>
      <p:bldP spid="26" grpId="0"/>
      <p:bldP spid="27" grpId="0" animBg="1"/>
      <p:bldP spid="28" grpId="0" animBg="1"/>
      <p:bldP spid="29" grpId="0"/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  <p:bldP spid="34" grpId="0" animBg="1"/>
      <p:bldP spid="34" grpId="1" animBg="1"/>
      <p:bldP spid="35" grpId="0" animBg="1"/>
      <p:bldP spid="35" grpId="1" animBg="1"/>
      <p:bldP spid="35" grpId="2" animBg="1"/>
      <p:bldP spid="36" grpId="2" animBg="1"/>
      <p:bldP spid="36" grpId="3" animBg="1"/>
      <p:bldP spid="36" grpId="4" animBg="1"/>
      <p:bldP spid="37" grpId="0" animBg="1"/>
      <p:bldP spid="37" grpId="1" animBg="1"/>
      <p:bldP spid="37" grpId="2" animBg="1"/>
      <p:bldP spid="38" grpId="0" animBg="1"/>
      <p:bldP spid="3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533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HPLC drill and practice (cont.)</a:t>
            </a:r>
            <a:endParaRPr lang="en-US" sz="1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72386" y="173073"/>
            <a:ext cx="6172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You can produce SSS in HPLC by:</a:t>
            </a:r>
          </a:p>
          <a:p>
            <a:r>
              <a:rPr lang="en-US" sz="3600" b="1" dirty="0" smtClean="0"/>
              <a:t>1)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199" y="775879"/>
            <a:ext cx="7467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Varying the solvent mixture composition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3857" y="1363399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2)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00100" y="1463332"/>
            <a:ext cx="7467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Changing the column type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1540" y="2063344"/>
            <a:ext cx="88816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True/False:  HPLC can also produce SSS by using a thermal ramp    T	F</a:t>
            </a:r>
            <a:endParaRPr lang="en-US" sz="3200" b="1" dirty="0"/>
          </a:p>
        </p:txBody>
      </p:sp>
      <p:sp>
        <p:nvSpPr>
          <p:cNvPr id="9" name="Rectangle 8"/>
          <p:cNvSpPr/>
          <p:nvPr/>
        </p:nvSpPr>
        <p:spPr>
          <a:xfrm>
            <a:off x="3806019" y="2564212"/>
            <a:ext cx="685800" cy="762000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6519" y="3190454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Why is HPLC used mostly for biological samples (sugars, amino acids, fats…) ?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0022" y="4172937"/>
            <a:ext cx="8599227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HPLC runs at room temperature and allows recovery of samples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2386" y="5227498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Why are organic compounds detected with UV wavelengths in Alfred’s HPLC?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85382" y="6181605"/>
            <a:ext cx="8907764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</a:rPr>
              <a:t>Organics absorb strongly in UV but not in visible </a:t>
            </a:r>
            <a:endParaRPr 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9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33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HPLC drill and practice (cont.)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609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HPLC stands for….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00400" y="609600"/>
            <a:ext cx="5943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High Performance Liquid Chromatography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2192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replaces the thermal ramp in HPLC?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77000" y="1219200"/>
            <a:ext cx="2667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Solvent mixing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8288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moves the mobile phase in HPLC ?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2362200"/>
            <a:ext cx="32766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(single piston) Reciprocating pump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9" name="Picture 2" descr="http://hplc.chem.shu.edu/NEW/HPLC_Book/Instrumentation/pump_he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200400"/>
            <a:ext cx="5562600" cy="3132958"/>
          </a:xfrm>
          <a:prstGeom prst="rect">
            <a:avLst/>
          </a:prstGeom>
          <a:noFill/>
        </p:spPr>
      </p:pic>
      <p:cxnSp>
        <p:nvCxnSpPr>
          <p:cNvPr id="12" name="Straight Arrow Connector 11"/>
          <p:cNvCxnSpPr/>
          <p:nvPr/>
        </p:nvCxnSpPr>
        <p:spPr>
          <a:xfrm>
            <a:off x="4267200" y="2895600"/>
            <a:ext cx="1981200" cy="1524000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267200" y="2895600"/>
            <a:ext cx="1981200" cy="2286000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600" y="2438400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are these and what are they made of ?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41910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Why use sapphire?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" y="3429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934200" y="4648200"/>
            <a:ext cx="22098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33400" y="3352800"/>
            <a:ext cx="2819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Ball check valves Sapphire (Al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4800600"/>
            <a:ext cx="28956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Withstands high pressure without cracking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/>
      <p:bldP spid="8" grpId="0" animBg="1"/>
      <p:bldP spid="15" grpId="0"/>
      <p:bldP spid="16" grpId="0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hplc.chem.shu.edu/NEW/HPLC_Book/Instrumentation/pump_he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990600"/>
            <a:ext cx="5562600" cy="313295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0"/>
            <a:ext cx="533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HPLC drill and practice (cont.)</a:t>
            </a:r>
            <a:endParaRPr lang="en-US" sz="1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81000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Briefly explain how reciprocating pump works using the diagram below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1910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does the output pressure vs. time signal look like from this pump ?</a:t>
            </a:r>
            <a:endParaRPr lang="en-US" sz="2800" b="1" dirty="0"/>
          </a:p>
        </p:txBody>
      </p:sp>
      <p:sp>
        <p:nvSpPr>
          <p:cNvPr id="8" name="Freeform 7"/>
          <p:cNvSpPr/>
          <p:nvPr/>
        </p:nvSpPr>
        <p:spPr>
          <a:xfrm>
            <a:off x="1295400" y="5105400"/>
            <a:ext cx="6248400" cy="921522"/>
          </a:xfrm>
          <a:custGeom>
            <a:avLst/>
            <a:gdLst>
              <a:gd name="connsiteX0" fmla="*/ 0 w 6110243"/>
              <a:gd name="connsiteY0" fmla="*/ 272041 h 616722"/>
              <a:gd name="connsiteX1" fmla="*/ 504201 w 6110243"/>
              <a:gd name="connsiteY1" fmla="*/ 66942 h 616722"/>
              <a:gd name="connsiteX2" fmla="*/ 1375872 w 6110243"/>
              <a:gd name="connsiteY2" fmla="*/ 485686 h 616722"/>
              <a:gd name="connsiteX3" fmla="*/ 1948441 w 6110243"/>
              <a:gd name="connsiteY3" fmla="*/ 494232 h 616722"/>
              <a:gd name="connsiteX4" fmla="*/ 2418459 w 6110243"/>
              <a:gd name="connsiteY4" fmla="*/ 66942 h 616722"/>
              <a:gd name="connsiteX5" fmla="*/ 3025211 w 6110243"/>
              <a:gd name="connsiteY5" fmla="*/ 92580 h 616722"/>
              <a:gd name="connsiteX6" fmla="*/ 3623416 w 6110243"/>
              <a:gd name="connsiteY6" fmla="*/ 485686 h 616722"/>
              <a:gd name="connsiteX7" fmla="*/ 4153256 w 6110243"/>
              <a:gd name="connsiteY7" fmla="*/ 485686 h 616722"/>
              <a:gd name="connsiteX8" fmla="*/ 4768553 w 6110243"/>
              <a:gd name="connsiteY8" fmla="*/ 84034 h 616722"/>
              <a:gd name="connsiteX9" fmla="*/ 5794048 w 6110243"/>
              <a:gd name="connsiteY9" fmla="*/ 536961 h 616722"/>
              <a:gd name="connsiteX10" fmla="*/ 6110243 w 6110243"/>
              <a:gd name="connsiteY10" fmla="*/ 562598 h 61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10243" h="616722">
                <a:moveTo>
                  <a:pt x="0" y="272041"/>
                </a:moveTo>
                <a:cubicBezTo>
                  <a:pt x="137444" y="151688"/>
                  <a:pt x="274889" y="31335"/>
                  <a:pt x="504201" y="66942"/>
                </a:cubicBezTo>
                <a:cubicBezTo>
                  <a:pt x="733513" y="102550"/>
                  <a:pt x="1135165" y="414471"/>
                  <a:pt x="1375872" y="485686"/>
                </a:cubicBezTo>
                <a:cubicBezTo>
                  <a:pt x="1616579" y="556901"/>
                  <a:pt x="1774677" y="564023"/>
                  <a:pt x="1948441" y="494232"/>
                </a:cubicBezTo>
                <a:cubicBezTo>
                  <a:pt x="2122205" y="424441"/>
                  <a:pt x="2238997" y="133884"/>
                  <a:pt x="2418459" y="66942"/>
                </a:cubicBezTo>
                <a:cubicBezTo>
                  <a:pt x="2597921" y="0"/>
                  <a:pt x="2824385" y="22789"/>
                  <a:pt x="3025211" y="92580"/>
                </a:cubicBezTo>
                <a:cubicBezTo>
                  <a:pt x="3226037" y="162371"/>
                  <a:pt x="3435409" y="420168"/>
                  <a:pt x="3623416" y="485686"/>
                </a:cubicBezTo>
                <a:cubicBezTo>
                  <a:pt x="3811423" y="551204"/>
                  <a:pt x="3962400" y="552628"/>
                  <a:pt x="4153256" y="485686"/>
                </a:cubicBezTo>
                <a:cubicBezTo>
                  <a:pt x="4344112" y="418744"/>
                  <a:pt x="4495088" y="75488"/>
                  <a:pt x="4768553" y="84034"/>
                </a:cubicBezTo>
                <a:cubicBezTo>
                  <a:pt x="5042018" y="92580"/>
                  <a:pt x="5570433" y="457200"/>
                  <a:pt x="5794048" y="536961"/>
                </a:cubicBezTo>
                <a:cubicBezTo>
                  <a:pt x="6017663" y="616722"/>
                  <a:pt x="6110243" y="562598"/>
                  <a:pt x="6110243" y="562598"/>
                </a:cubicBezTo>
              </a:path>
            </a:pathLst>
          </a:cu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33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HPLC drill and practice (cont.)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-243954" y="24507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What’s this called and what is it for ?</a:t>
            </a:r>
            <a:endParaRPr lang="en-US" sz="2800" b="1" dirty="0"/>
          </a:p>
        </p:txBody>
      </p:sp>
      <p:pic>
        <p:nvPicPr>
          <p:cNvPr id="4" name="Picture 2" descr="http://www.krackeler.com/graphics/0226/jpg/25013-ph-so-k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62000"/>
            <a:ext cx="3893921" cy="2209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404360" y="692259"/>
            <a:ext cx="4267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Pulse damper-it `evens out’ the oscillating pump signal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762000" y="2819400"/>
            <a:ext cx="4114800" cy="533400"/>
          </a:xfrm>
          <a:custGeom>
            <a:avLst/>
            <a:gdLst>
              <a:gd name="connsiteX0" fmla="*/ 0 w 6110243"/>
              <a:gd name="connsiteY0" fmla="*/ 272041 h 616722"/>
              <a:gd name="connsiteX1" fmla="*/ 504201 w 6110243"/>
              <a:gd name="connsiteY1" fmla="*/ 66942 h 616722"/>
              <a:gd name="connsiteX2" fmla="*/ 1375872 w 6110243"/>
              <a:gd name="connsiteY2" fmla="*/ 485686 h 616722"/>
              <a:gd name="connsiteX3" fmla="*/ 1948441 w 6110243"/>
              <a:gd name="connsiteY3" fmla="*/ 494232 h 616722"/>
              <a:gd name="connsiteX4" fmla="*/ 2418459 w 6110243"/>
              <a:gd name="connsiteY4" fmla="*/ 66942 h 616722"/>
              <a:gd name="connsiteX5" fmla="*/ 3025211 w 6110243"/>
              <a:gd name="connsiteY5" fmla="*/ 92580 h 616722"/>
              <a:gd name="connsiteX6" fmla="*/ 3623416 w 6110243"/>
              <a:gd name="connsiteY6" fmla="*/ 485686 h 616722"/>
              <a:gd name="connsiteX7" fmla="*/ 4153256 w 6110243"/>
              <a:gd name="connsiteY7" fmla="*/ 485686 h 616722"/>
              <a:gd name="connsiteX8" fmla="*/ 4768553 w 6110243"/>
              <a:gd name="connsiteY8" fmla="*/ 84034 h 616722"/>
              <a:gd name="connsiteX9" fmla="*/ 5794048 w 6110243"/>
              <a:gd name="connsiteY9" fmla="*/ 536961 h 616722"/>
              <a:gd name="connsiteX10" fmla="*/ 6110243 w 6110243"/>
              <a:gd name="connsiteY10" fmla="*/ 562598 h 61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10243" h="616722">
                <a:moveTo>
                  <a:pt x="0" y="272041"/>
                </a:moveTo>
                <a:cubicBezTo>
                  <a:pt x="137444" y="151688"/>
                  <a:pt x="274889" y="31335"/>
                  <a:pt x="504201" y="66942"/>
                </a:cubicBezTo>
                <a:cubicBezTo>
                  <a:pt x="733513" y="102550"/>
                  <a:pt x="1135165" y="414471"/>
                  <a:pt x="1375872" y="485686"/>
                </a:cubicBezTo>
                <a:cubicBezTo>
                  <a:pt x="1616579" y="556901"/>
                  <a:pt x="1774677" y="564023"/>
                  <a:pt x="1948441" y="494232"/>
                </a:cubicBezTo>
                <a:cubicBezTo>
                  <a:pt x="2122205" y="424441"/>
                  <a:pt x="2238997" y="133884"/>
                  <a:pt x="2418459" y="66942"/>
                </a:cubicBezTo>
                <a:cubicBezTo>
                  <a:pt x="2597921" y="0"/>
                  <a:pt x="2824385" y="22789"/>
                  <a:pt x="3025211" y="92580"/>
                </a:cubicBezTo>
                <a:cubicBezTo>
                  <a:pt x="3226037" y="162371"/>
                  <a:pt x="3435409" y="420168"/>
                  <a:pt x="3623416" y="485686"/>
                </a:cubicBezTo>
                <a:cubicBezTo>
                  <a:pt x="3811423" y="551204"/>
                  <a:pt x="3962400" y="552628"/>
                  <a:pt x="4153256" y="485686"/>
                </a:cubicBezTo>
                <a:cubicBezTo>
                  <a:pt x="4344112" y="418744"/>
                  <a:pt x="4495088" y="75488"/>
                  <a:pt x="4768553" y="84034"/>
                </a:cubicBezTo>
                <a:cubicBezTo>
                  <a:pt x="5042018" y="92580"/>
                  <a:pt x="5570433" y="457200"/>
                  <a:pt x="5794048" y="536961"/>
                </a:cubicBezTo>
                <a:cubicBezTo>
                  <a:pt x="6017663" y="616722"/>
                  <a:pt x="6110243" y="562598"/>
                  <a:pt x="6110243" y="562598"/>
                </a:cubicBezTo>
              </a:path>
            </a:pathLst>
          </a:cu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09800" y="31242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334000" y="3178343"/>
            <a:ext cx="32004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08521" y="2725028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Out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2819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28600" y="2590800"/>
            <a:ext cx="0" cy="91440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://www.labresources.com.my/images/img3166692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154413"/>
            <a:ext cx="2057400" cy="2703587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2882705" y="457200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‘s my name ?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667000" y="5217235"/>
            <a:ext cx="3429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HPLC injector port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69921" y="5715000"/>
            <a:ext cx="655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When I inject samples in `LOAD’ where does the sample go ? (Show me on picture)</a:t>
            </a:r>
            <a:endParaRPr lang="en-US" sz="2800" b="1" dirty="0"/>
          </a:p>
        </p:txBody>
      </p:sp>
      <p:sp>
        <p:nvSpPr>
          <p:cNvPr id="19" name="Rectangle 18"/>
          <p:cNvSpPr/>
          <p:nvPr/>
        </p:nvSpPr>
        <p:spPr>
          <a:xfrm>
            <a:off x="1066800" y="4191000"/>
            <a:ext cx="1600200" cy="762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" y="3657600"/>
            <a:ext cx="6248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Calibrated capillary volume (10-20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L)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13121" y="1686580"/>
            <a:ext cx="3810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Turns input Pressure vs time to….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18121" y="3276600"/>
            <a:ext cx="23544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Gross-sounding effect why ?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616505" y="4661595"/>
            <a:ext cx="2522321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Pee-in-the pool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effect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/>
      <p:bldP spid="10" grpId="0"/>
      <p:bldP spid="11" grpId="0"/>
      <p:bldP spid="16" grpId="0"/>
      <p:bldP spid="17" grpId="0" animBg="1"/>
      <p:bldP spid="19" grpId="0" animBg="1"/>
      <p:bldP spid="20" grpId="0" animBg="1"/>
      <p:bldP spid="8" grpId="0" animBg="1"/>
      <p:bldP spid="12" grpId="0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5495925" cy="450665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23401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(1) Where are the Teflon Gaskets ?</a:t>
            </a:r>
            <a:endParaRPr lang="en-US" sz="3200" b="1" dirty="0"/>
          </a:p>
        </p:txBody>
      </p:sp>
      <p:sp>
        <p:nvSpPr>
          <p:cNvPr id="4" name="Freeform 3"/>
          <p:cNvSpPr/>
          <p:nvPr/>
        </p:nvSpPr>
        <p:spPr>
          <a:xfrm>
            <a:off x="4189863" y="2006221"/>
            <a:ext cx="1815152" cy="2593075"/>
          </a:xfrm>
          <a:custGeom>
            <a:avLst/>
            <a:gdLst>
              <a:gd name="connsiteX0" fmla="*/ 491319 w 1815152"/>
              <a:gd name="connsiteY0" fmla="*/ 832513 h 2593075"/>
              <a:gd name="connsiteX1" fmla="*/ 491319 w 1815152"/>
              <a:gd name="connsiteY1" fmla="*/ 832513 h 2593075"/>
              <a:gd name="connsiteX2" fmla="*/ 600501 w 1815152"/>
              <a:gd name="connsiteY2" fmla="*/ 668740 h 2593075"/>
              <a:gd name="connsiteX3" fmla="*/ 682388 w 1815152"/>
              <a:gd name="connsiteY3" fmla="*/ 504967 h 2593075"/>
              <a:gd name="connsiteX4" fmla="*/ 709683 w 1815152"/>
              <a:gd name="connsiteY4" fmla="*/ 450376 h 2593075"/>
              <a:gd name="connsiteX5" fmla="*/ 791570 w 1815152"/>
              <a:gd name="connsiteY5" fmla="*/ 341194 h 2593075"/>
              <a:gd name="connsiteX6" fmla="*/ 832513 w 1815152"/>
              <a:gd name="connsiteY6" fmla="*/ 300251 h 2593075"/>
              <a:gd name="connsiteX7" fmla="*/ 914400 w 1815152"/>
              <a:gd name="connsiteY7" fmla="*/ 177421 h 2593075"/>
              <a:gd name="connsiteX8" fmla="*/ 955343 w 1815152"/>
              <a:gd name="connsiteY8" fmla="*/ 150125 h 2593075"/>
              <a:gd name="connsiteX9" fmla="*/ 1009934 w 1815152"/>
              <a:gd name="connsiteY9" fmla="*/ 95534 h 2593075"/>
              <a:gd name="connsiteX10" fmla="*/ 1078173 w 1815152"/>
              <a:gd name="connsiteY10" fmla="*/ 0 h 2593075"/>
              <a:gd name="connsiteX11" fmla="*/ 1282889 w 1815152"/>
              <a:gd name="connsiteY11" fmla="*/ 13648 h 2593075"/>
              <a:gd name="connsiteX12" fmla="*/ 1378424 w 1815152"/>
              <a:gd name="connsiteY12" fmla="*/ 27295 h 2593075"/>
              <a:gd name="connsiteX13" fmla="*/ 1542197 w 1815152"/>
              <a:gd name="connsiteY13" fmla="*/ 40943 h 2593075"/>
              <a:gd name="connsiteX14" fmla="*/ 1583140 w 1815152"/>
              <a:gd name="connsiteY14" fmla="*/ 54591 h 2593075"/>
              <a:gd name="connsiteX15" fmla="*/ 1610436 w 1815152"/>
              <a:gd name="connsiteY15" fmla="*/ 95534 h 2593075"/>
              <a:gd name="connsiteX16" fmla="*/ 1651379 w 1815152"/>
              <a:gd name="connsiteY16" fmla="*/ 150125 h 2593075"/>
              <a:gd name="connsiteX17" fmla="*/ 1665027 w 1815152"/>
              <a:gd name="connsiteY17" fmla="*/ 204716 h 2593075"/>
              <a:gd name="connsiteX18" fmla="*/ 1692322 w 1815152"/>
              <a:gd name="connsiteY18" fmla="*/ 395785 h 2593075"/>
              <a:gd name="connsiteX19" fmla="*/ 1719618 w 1815152"/>
              <a:gd name="connsiteY19" fmla="*/ 477672 h 2593075"/>
              <a:gd name="connsiteX20" fmla="*/ 1746913 w 1815152"/>
              <a:gd name="connsiteY20" fmla="*/ 559558 h 2593075"/>
              <a:gd name="connsiteX21" fmla="*/ 1760561 w 1815152"/>
              <a:gd name="connsiteY21" fmla="*/ 600501 h 2593075"/>
              <a:gd name="connsiteX22" fmla="*/ 1774209 w 1815152"/>
              <a:gd name="connsiteY22" fmla="*/ 641445 h 2593075"/>
              <a:gd name="connsiteX23" fmla="*/ 1815152 w 1815152"/>
              <a:gd name="connsiteY23" fmla="*/ 723331 h 2593075"/>
              <a:gd name="connsiteX24" fmla="*/ 1787856 w 1815152"/>
              <a:gd name="connsiteY24" fmla="*/ 1023582 h 2593075"/>
              <a:gd name="connsiteX25" fmla="*/ 1774209 w 1815152"/>
              <a:gd name="connsiteY25" fmla="*/ 1064525 h 2593075"/>
              <a:gd name="connsiteX26" fmla="*/ 1733265 w 1815152"/>
              <a:gd name="connsiteY26" fmla="*/ 1105469 h 2593075"/>
              <a:gd name="connsiteX27" fmla="*/ 1692322 w 1815152"/>
              <a:gd name="connsiteY27" fmla="*/ 1201003 h 2593075"/>
              <a:gd name="connsiteX28" fmla="*/ 1665027 w 1815152"/>
              <a:gd name="connsiteY28" fmla="*/ 1241946 h 2593075"/>
              <a:gd name="connsiteX29" fmla="*/ 1637731 w 1815152"/>
              <a:gd name="connsiteY29" fmla="*/ 1296537 h 2593075"/>
              <a:gd name="connsiteX30" fmla="*/ 1624083 w 1815152"/>
              <a:gd name="connsiteY30" fmla="*/ 1337480 h 2593075"/>
              <a:gd name="connsiteX31" fmla="*/ 1555844 w 1815152"/>
              <a:gd name="connsiteY31" fmla="*/ 1473958 h 2593075"/>
              <a:gd name="connsiteX32" fmla="*/ 1473958 w 1815152"/>
              <a:gd name="connsiteY32" fmla="*/ 1665027 h 2593075"/>
              <a:gd name="connsiteX33" fmla="*/ 1473958 w 1815152"/>
              <a:gd name="connsiteY33" fmla="*/ 1665027 h 2593075"/>
              <a:gd name="connsiteX34" fmla="*/ 1446662 w 1815152"/>
              <a:gd name="connsiteY34" fmla="*/ 1746913 h 2593075"/>
              <a:gd name="connsiteX35" fmla="*/ 1433015 w 1815152"/>
              <a:gd name="connsiteY35" fmla="*/ 1787857 h 2593075"/>
              <a:gd name="connsiteX36" fmla="*/ 1351128 w 1815152"/>
              <a:gd name="connsiteY36" fmla="*/ 1869743 h 2593075"/>
              <a:gd name="connsiteX37" fmla="*/ 1323833 w 1815152"/>
              <a:gd name="connsiteY37" fmla="*/ 1910686 h 2593075"/>
              <a:gd name="connsiteX38" fmla="*/ 1282889 w 1815152"/>
              <a:gd name="connsiteY38" fmla="*/ 1965278 h 2593075"/>
              <a:gd name="connsiteX39" fmla="*/ 1214650 w 1815152"/>
              <a:gd name="connsiteY39" fmla="*/ 2074460 h 2593075"/>
              <a:gd name="connsiteX40" fmla="*/ 1173707 w 1815152"/>
              <a:gd name="connsiteY40" fmla="*/ 2101755 h 2593075"/>
              <a:gd name="connsiteX41" fmla="*/ 1119116 w 1815152"/>
              <a:gd name="connsiteY41" fmla="*/ 2142698 h 2593075"/>
              <a:gd name="connsiteX42" fmla="*/ 1064525 w 1815152"/>
              <a:gd name="connsiteY42" fmla="*/ 2224585 h 2593075"/>
              <a:gd name="connsiteX43" fmla="*/ 1023582 w 1815152"/>
              <a:gd name="connsiteY43" fmla="*/ 2251880 h 2593075"/>
              <a:gd name="connsiteX44" fmla="*/ 968991 w 1815152"/>
              <a:gd name="connsiteY44" fmla="*/ 2279176 h 2593075"/>
              <a:gd name="connsiteX45" fmla="*/ 887104 w 1815152"/>
              <a:gd name="connsiteY45" fmla="*/ 2374710 h 2593075"/>
              <a:gd name="connsiteX46" fmla="*/ 873456 w 1815152"/>
              <a:gd name="connsiteY46" fmla="*/ 2415654 h 2593075"/>
              <a:gd name="connsiteX47" fmla="*/ 777922 w 1815152"/>
              <a:gd name="connsiteY47" fmla="*/ 2456597 h 2593075"/>
              <a:gd name="connsiteX48" fmla="*/ 736979 w 1815152"/>
              <a:gd name="connsiteY48" fmla="*/ 2483892 h 2593075"/>
              <a:gd name="connsiteX49" fmla="*/ 600501 w 1815152"/>
              <a:gd name="connsiteY49" fmla="*/ 2511188 h 2593075"/>
              <a:gd name="connsiteX50" fmla="*/ 545910 w 1815152"/>
              <a:gd name="connsiteY50" fmla="*/ 2538483 h 2593075"/>
              <a:gd name="connsiteX51" fmla="*/ 354841 w 1815152"/>
              <a:gd name="connsiteY51" fmla="*/ 2593075 h 2593075"/>
              <a:gd name="connsiteX52" fmla="*/ 204716 w 1815152"/>
              <a:gd name="connsiteY52" fmla="*/ 2579427 h 2593075"/>
              <a:gd name="connsiteX53" fmla="*/ 163773 w 1815152"/>
              <a:gd name="connsiteY53" fmla="*/ 2552131 h 2593075"/>
              <a:gd name="connsiteX54" fmla="*/ 122830 w 1815152"/>
              <a:gd name="connsiteY54" fmla="*/ 2538483 h 2593075"/>
              <a:gd name="connsiteX55" fmla="*/ 27295 w 1815152"/>
              <a:gd name="connsiteY55" fmla="*/ 2415654 h 2593075"/>
              <a:gd name="connsiteX56" fmla="*/ 0 w 1815152"/>
              <a:gd name="connsiteY56" fmla="*/ 2374710 h 2593075"/>
              <a:gd name="connsiteX57" fmla="*/ 27295 w 1815152"/>
              <a:gd name="connsiteY57" fmla="*/ 2210937 h 2593075"/>
              <a:gd name="connsiteX58" fmla="*/ 54591 w 1815152"/>
              <a:gd name="connsiteY58" fmla="*/ 2101755 h 2593075"/>
              <a:gd name="connsiteX59" fmla="*/ 68238 w 1815152"/>
              <a:gd name="connsiteY59" fmla="*/ 1924334 h 2593075"/>
              <a:gd name="connsiteX60" fmla="*/ 81886 w 1815152"/>
              <a:gd name="connsiteY60" fmla="*/ 1856095 h 2593075"/>
              <a:gd name="connsiteX61" fmla="*/ 122830 w 1815152"/>
              <a:gd name="connsiteY61" fmla="*/ 1719618 h 2593075"/>
              <a:gd name="connsiteX62" fmla="*/ 136477 w 1815152"/>
              <a:gd name="connsiteY62" fmla="*/ 1678675 h 2593075"/>
              <a:gd name="connsiteX63" fmla="*/ 163773 w 1815152"/>
              <a:gd name="connsiteY63" fmla="*/ 1624083 h 2593075"/>
              <a:gd name="connsiteX64" fmla="*/ 204716 w 1815152"/>
              <a:gd name="connsiteY64" fmla="*/ 1569492 h 2593075"/>
              <a:gd name="connsiteX65" fmla="*/ 232012 w 1815152"/>
              <a:gd name="connsiteY65" fmla="*/ 1528549 h 2593075"/>
              <a:gd name="connsiteX66" fmla="*/ 259307 w 1815152"/>
              <a:gd name="connsiteY66" fmla="*/ 1364776 h 2593075"/>
              <a:gd name="connsiteX67" fmla="*/ 300250 w 1815152"/>
              <a:gd name="connsiteY67" fmla="*/ 1119116 h 2593075"/>
              <a:gd name="connsiteX68" fmla="*/ 341194 w 1815152"/>
              <a:gd name="connsiteY68" fmla="*/ 1091821 h 2593075"/>
              <a:gd name="connsiteX69" fmla="*/ 395785 w 1815152"/>
              <a:gd name="connsiteY69" fmla="*/ 1009934 h 2593075"/>
              <a:gd name="connsiteX70" fmla="*/ 423080 w 1815152"/>
              <a:gd name="connsiteY70" fmla="*/ 968991 h 2593075"/>
              <a:gd name="connsiteX71" fmla="*/ 450376 w 1815152"/>
              <a:gd name="connsiteY71" fmla="*/ 873457 h 2593075"/>
              <a:gd name="connsiteX72" fmla="*/ 491319 w 1815152"/>
              <a:gd name="connsiteY72" fmla="*/ 859809 h 2593075"/>
              <a:gd name="connsiteX73" fmla="*/ 545910 w 1815152"/>
              <a:gd name="connsiteY73" fmla="*/ 805218 h 2593075"/>
              <a:gd name="connsiteX74" fmla="*/ 532262 w 1815152"/>
              <a:gd name="connsiteY74" fmla="*/ 873457 h 2593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1815152" h="2593075">
                <a:moveTo>
                  <a:pt x="491319" y="832513"/>
                </a:moveTo>
                <a:lnTo>
                  <a:pt x="491319" y="832513"/>
                </a:lnTo>
                <a:cubicBezTo>
                  <a:pt x="527713" y="777922"/>
                  <a:pt x="567442" y="725413"/>
                  <a:pt x="600501" y="668740"/>
                </a:cubicBezTo>
                <a:cubicBezTo>
                  <a:pt x="631255" y="616020"/>
                  <a:pt x="655092" y="559558"/>
                  <a:pt x="682388" y="504967"/>
                </a:cubicBezTo>
                <a:cubicBezTo>
                  <a:pt x="691486" y="486770"/>
                  <a:pt x="697476" y="466652"/>
                  <a:pt x="709683" y="450376"/>
                </a:cubicBezTo>
                <a:cubicBezTo>
                  <a:pt x="736979" y="413982"/>
                  <a:pt x="759402" y="373362"/>
                  <a:pt x="791570" y="341194"/>
                </a:cubicBezTo>
                <a:cubicBezTo>
                  <a:pt x="805218" y="327546"/>
                  <a:pt x="821295" y="315957"/>
                  <a:pt x="832513" y="300251"/>
                </a:cubicBezTo>
                <a:cubicBezTo>
                  <a:pt x="903943" y="200250"/>
                  <a:pt x="802562" y="289260"/>
                  <a:pt x="914400" y="177421"/>
                </a:cubicBezTo>
                <a:cubicBezTo>
                  <a:pt x="925998" y="165823"/>
                  <a:pt x="942889" y="160800"/>
                  <a:pt x="955343" y="150125"/>
                </a:cubicBezTo>
                <a:cubicBezTo>
                  <a:pt x="974882" y="133377"/>
                  <a:pt x="992988" y="114901"/>
                  <a:pt x="1009934" y="95534"/>
                </a:cubicBezTo>
                <a:cubicBezTo>
                  <a:pt x="1033630" y="68453"/>
                  <a:pt x="1057794" y="30568"/>
                  <a:pt x="1078173" y="0"/>
                </a:cubicBezTo>
                <a:cubicBezTo>
                  <a:pt x="1146412" y="4549"/>
                  <a:pt x="1214780" y="7456"/>
                  <a:pt x="1282889" y="13648"/>
                </a:cubicBezTo>
                <a:cubicBezTo>
                  <a:pt x="1314925" y="16560"/>
                  <a:pt x="1346432" y="23928"/>
                  <a:pt x="1378424" y="27295"/>
                </a:cubicBezTo>
                <a:cubicBezTo>
                  <a:pt x="1432903" y="33030"/>
                  <a:pt x="1487606" y="36394"/>
                  <a:pt x="1542197" y="40943"/>
                </a:cubicBezTo>
                <a:cubicBezTo>
                  <a:pt x="1555845" y="45492"/>
                  <a:pt x="1571906" y="45604"/>
                  <a:pt x="1583140" y="54591"/>
                </a:cubicBezTo>
                <a:cubicBezTo>
                  <a:pt x="1595948" y="64838"/>
                  <a:pt x="1600902" y="82187"/>
                  <a:pt x="1610436" y="95534"/>
                </a:cubicBezTo>
                <a:cubicBezTo>
                  <a:pt x="1623657" y="114043"/>
                  <a:pt x="1637731" y="131928"/>
                  <a:pt x="1651379" y="150125"/>
                </a:cubicBezTo>
                <a:cubicBezTo>
                  <a:pt x="1655928" y="168322"/>
                  <a:pt x="1662175" y="186177"/>
                  <a:pt x="1665027" y="204716"/>
                </a:cubicBezTo>
                <a:cubicBezTo>
                  <a:pt x="1677382" y="285026"/>
                  <a:pt x="1672765" y="324076"/>
                  <a:pt x="1692322" y="395785"/>
                </a:cubicBezTo>
                <a:cubicBezTo>
                  <a:pt x="1699893" y="423543"/>
                  <a:pt x="1710520" y="450376"/>
                  <a:pt x="1719618" y="477672"/>
                </a:cubicBezTo>
                <a:lnTo>
                  <a:pt x="1746913" y="559558"/>
                </a:lnTo>
                <a:lnTo>
                  <a:pt x="1760561" y="600501"/>
                </a:lnTo>
                <a:cubicBezTo>
                  <a:pt x="1765110" y="614149"/>
                  <a:pt x="1766229" y="629475"/>
                  <a:pt x="1774209" y="641445"/>
                </a:cubicBezTo>
                <a:cubicBezTo>
                  <a:pt x="1809484" y="694358"/>
                  <a:pt x="1796317" y="666827"/>
                  <a:pt x="1815152" y="723331"/>
                </a:cubicBezTo>
                <a:cubicBezTo>
                  <a:pt x="1777737" y="872989"/>
                  <a:pt x="1819491" y="691409"/>
                  <a:pt x="1787856" y="1023582"/>
                </a:cubicBezTo>
                <a:cubicBezTo>
                  <a:pt x="1786492" y="1037903"/>
                  <a:pt x="1782189" y="1052555"/>
                  <a:pt x="1774209" y="1064525"/>
                </a:cubicBezTo>
                <a:cubicBezTo>
                  <a:pt x="1763503" y="1080585"/>
                  <a:pt x="1746913" y="1091821"/>
                  <a:pt x="1733265" y="1105469"/>
                </a:cubicBezTo>
                <a:cubicBezTo>
                  <a:pt x="1717953" y="1151406"/>
                  <a:pt x="1719307" y="1153779"/>
                  <a:pt x="1692322" y="1201003"/>
                </a:cubicBezTo>
                <a:cubicBezTo>
                  <a:pt x="1684184" y="1215244"/>
                  <a:pt x="1673165" y="1227705"/>
                  <a:pt x="1665027" y="1241946"/>
                </a:cubicBezTo>
                <a:cubicBezTo>
                  <a:pt x="1654933" y="1259610"/>
                  <a:pt x="1645745" y="1277837"/>
                  <a:pt x="1637731" y="1296537"/>
                </a:cubicBezTo>
                <a:cubicBezTo>
                  <a:pt x="1632064" y="1309760"/>
                  <a:pt x="1630517" y="1324613"/>
                  <a:pt x="1624083" y="1337480"/>
                </a:cubicBezTo>
                <a:cubicBezTo>
                  <a:pt x="1534837" y="1515973"/>
                  <a:pt x="1625962" y="1298666"/>
                  <a:pt x="1555844" y="1473958"/>
                </a:cubicBezTo>
                <a:cubicBezTo>
                  <a:pt x="1535142" y="1598179"/>
                  <a:pt x="1556863" y="1532379"/>
                  <a:pt x="1473958" y="1665027"/>
                </a:cubicBezTo>
                <a:lnTo>
                  <a:pt x="1473958" y="1665027"/>
                </a:lnTo>
                <a:lnTo>
                  <a:pt x="1446662" y="1746913"/>
                </a:lnTo>
                <a:cubicBezTo>
                  <a:pt x="1442113" y="1760561"/>
                  <a:pt x="1443188" y="1777685"/>
                  <a:pt x="1433015" y="1787857"/>
                </a:cubicBezTo>
                <a:cubicBezTo>
                  <a:pt x="1405719" y="1815152"/>
                  <a:pt x="1372540" y="1837624"/>
                  <a:pt x="1351128" y="1869743"/>
                </a:cubicBezTo>
                <a:cubicBezTo>
                  <a:pt x="1342030" y="1883391"/>
                  <a:pt x="1333367" y="1897339"/>
                  <a:pt x="1323833" y="1910686"/>
                </a:cubicBezTo>
                <a:cubicBezTo>
                  <a:pt x="1310612" y="1929196"/>
                  <a:pt x="1294945" y="1945989"/>
                  <a:pt x="1282889" y="1965278"/>
                </a:cubicBezTo>
                <a:cubicBezTo>
                  <a:pt x="1246851" y="2022939"/>
                  <a:pt x="1266203" y="2022908"/>
                  <a:pt x="1214650" y="2074460"/>
                </a:cubicBezTo>
                <a:cubicBezTo>
                  <a:pt x="1203052" y="2086058"/>
                  <a:pt x="1187054" y="2092221"/>
                  <a:pt x="1173707" y="2101755"/>
                </a:cubicBezTo>
                <a:cubicBezTo>
                  <a:pt x="1155198" y="2114976"/>
                  <a:pt x="1137313" y="2129050"/>
                  <a:pt x="1119116" y="2142698"/>
                </a:cubicBezTo>
                <a:cubicBezTo>
                  <a:pt x="1100919" y="2169994"/>
                  <a:pt x="1091821" y="2206388"/>
                  <a:pt x="1064525" y="2224585"/>
                </a:cubicBezTo>
                <a:cubicBezTo>
                  <a:pt x="1050877" y="2233683"/>
                  <a:pt x="1037823" y="2243742"/>
                  <a:pt x="1023582" y="2251880"/>
                </a:cubicBezTo>
                <a:cubicBezTo>
                  <a:pt x="1005918" y="2261974"/>
                  <a:pt x="985546" y="2267351"/>
                  <a:pt x="968991" y="2279176"/>
                </a:cubicBezTo>
                <a:cubicBezTo>
                  <a:pt x="938281" y="2301112"/>
                  <a:pt x="908611" y="2346033"/>
                  <a:pt x="887104" y="2374710"/>
                </a:cubicBezTo>
                <a:cubicBezTo>
                  <a:pt x="882555" y="2388358"/>
                  <a:pt x="883629" y="2405481"/>
                  <a:pt x="873456" y="2415654"/>
                </a:cubicBezTo>
                <a:cubicBezTo>
                  <a:pt x="845059" y="2444051"/>
                  <a:pt x="810545" y="2440286"/>
                  <a:pt x="777922" y="2456597"/>
                </a:cubicBezTo>
                <a:cubicBezTo>
                  <a:pt x="763251" y="2463932"/>
                  <a:pt x="752540" y="2478705"/>
                  <a:pt x="736979" y="2483892"/>
                </a:cubicBezTo>
                <a:cubicBezTo>
                  <a:pt x="595457" y="2531066"/>
                  <a:pt x="709819" y="2470194"/>
                  <a:pt x="600501" y="2511188"/>
                </a:cubicBezTo>
                <a:cubicBezTo>
                  <a:pt x="581452" y="2518331"/>
                  <a:pt x="564899" y="2531180"/>
                  <a:pt x="545910" y="2538483"/>
                </a:cubicBezTo>
                <a:cubicBezTo>
                  <a:pt x="441303" y="2578717"/>
                  <a:pt x="443777" y="2575287"/>
                  <a:pt x="354841" y="2593075"/>
                </a:cubicBezTo>
                <a:cubicBezTo>
                  <a:pt x="304799" y="2588526"/>
                  <a:pt x="253849" y="2589956"/>
                  <a:pt x="204716" y="2579427"/>
                </a:cubicBezTo>
                <a:cubicBezTo>
                  <a:pt x="188678" y="2575990"/>
                  <a:pt x="178444" y="2559467"/>
                  <a:pt x="163773" y="2552131"/>
                </a:cubicBezTo>
                <a:cubicBezTo>
                  <a:pt x="150906" y="2545697"/>
                  <a:pt x="136478" y="2543032"/>
                  <a:pt x="122830" y="2538483"/>
                </a:cubicBezTo>
                <a:cubicBezTo>
                  <a:pt x="58691" y="2474345"/>
                  <a:pt x="92589" y="2513597"/>
                  <a:pt x="27295" y="2415654"/>
                </a:cubicBezTo>
                <a:lnTo>
                  <a:pt x="0" y="2374710"/>
                </a:lnTo>
                <a:cubicBezTo>
                  <a:pt x="10010" y="2304638"/>
                  <a:pt x="12327" y="2275799"/>
                  <a:pt x="27295" y="2210937"/>
                </a:cubicBezTo>
                <a:cubicBezTo>
                  <a:pt x="35731" y="2174384"/>
                  <a:pt x="54591" y="2101755"/>
                  <a:pt x="54591" y="2101755"/>
                </a:cubicBezTo>
                <a:cubicBezTo>
                  <a:pt x="59140" y="2042615"/>
                  <a:pt x="61688" y="1983286"/>
                  <a:pt x="68238" y="1924334"/>
                </a:cubicBezTo>
                <a:cubicBezTo>
                  <a:pt x="70800" y="1901279"/>
                  <a:pt x="76854" y="1878739"/>
                  <a:pt x="81886" y="1856095"/>
                </a:cubicBezTo>
                <a:cubicBezTo>
                  <a:pt x="95638" y="1794214"/>
                  <a:pt x="100148" y="1787665"/>
                  <a:pt x="122830" y="1719618"/>
                </a:cubicBezTo>
                <a:cubicBezTo>
                  <a:pt x="127379" y="1705970"/>
                  <a:pt x="130043" y="1691542"/>
                  <a:pt x="136477" y="1678675"/>
                </a:cubicBezTo>
                <a:cubicBezTo>
                  <a:pt x="145576" y="1660478"/>
                  <a:pt x="152990" y="1641336"/>
                  <a:pt x="163773" y="1624083"/>
                </a:cubicBezTo>
                <a:cubicBezTo>
                  <a:pt x="175828" y="1604794"/>
                  <a:pt x="191495" y="1588001"/>
                  <a:pt x="204716" y="1569492"/>
                </a:cubicBezTo>
                <a:cubicBezTo>
                  <a:pt x="214250" y="1556145"/>
                  <a:pt x="222913" y="1542197"/>
                  <a:pt x="232012" y="1528549"/>
                </a:cubicBezTo>
                <a:cubicBezTo>
                  <a:pt x="256912" y="1453846"/>
                  <a:pt x="249149" y="1486666"/>
                  <a:pt x="259307" y="1364776"/>
                </a:cubicBezTo>
                <a:cubicBezTo>
                  <a:pt x="265702" y="1288040"/>
                  <a:pt x="237021" y="1182345"/>
                  <a:pt x="300250" y="1119116"/>
                </a:cubicBezTo>
                <a:cubicBezTo>
                  <a:pt x="311848" y="1107518"/>
                  <a:pt x="327546" y="1100919"/>
                  <a:pt x="341194" y="1091821"/>
                </a:cubicBezTo>
                <a:lnTo>
                  <a:pt x="395785" y="1009934"/>
                </a:lnTo>
                <a:lnTo>
                  <a:pt x="423080" y="968991"/>
                </a:lnTo>
                <a:cubicBezTo>
                  <a:pt x="423198" y="968518"/>
                  <a:pt x="443849" y="879984"/>
                  <a:pt x="450376" y="873457"/>
                </a:cubicBezTo>
                <a:cubicBezTo>
                  <a:pt x="460548" y="863285"/>
                  <a:pt x="477671" y="864358"/>
                  <a:pt x="491319" y="859809"/>
                </a:cubicBezTo>
                <a:cubicBezTo>
                  <a:pt x="524258" y="810402"/>
                  <a:pt x="503944" y="826202"/>
                  <a:pt x="545910" y="805218"/>
                </a:cubicBezTo>
                <a:lnTo>
                  <a:pt x="532262" y="873457"/>
                </a:lnTo>
              </a:path>
            </a:pathLst>
          </a:cu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15000" y="1447800"/>
            <a:ext cx="838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(1)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497393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(</a:t>
            </a:r>
            <a:r>
              <a:rPr lang="en-US" sz="3200" b="1" dirty="0" smtClean="0"/>
              <a:t>2) Where are the mating gaskets leading to column or calibrated loop volumes ?</a:t>
            </a:r>
            <a:endParaRPr lang="en-US" sz="3200" b="1" dirty="0"/>
          </a:p>
        </p:txBody>
      </p:sp>
      <p:sp>
        <p:nvSpPr>
          <p:cNvPr id="7" name="Freeform 6"/>
          <p:cNvSpPr/>
          <p:nvPr/>
        </p:nvSpPr>
        <p:spPr>
          <a:xfrm>
            <a:off x="4708478" y="3002507"/>
            <a:ext cx="2175743" cy="2825087"/>
          </a:xfrm>
          <a:custGeom>
            <a:avLst/>
            <a:gdLst>
              <a:gd name="connsiteX0" fmla="*/ 0 w 2175743"/>
              <a:gd name="connsiteY0" fmla="*/ 2251881 h 2825087"/>
              <a:gd name="connsiteX1" fmla="*/ 0 w 2175743"/>
              <a:gd name="connsiteY1" fmla="*/ 2251881 h 2825087"/>
              <a:gd name="connsiteX2" fmla="*/ 122829 w 2175743"/>
              <a:gd name="connsiteY2" fmla="*/ 2197290 h 2825087"/>
              <a:gd name="connsiteX3" fmla="*/ 150125 w 2175743"/>
              <a:gd name="connsiteY3" fmla="*/ 2142699 h 2825087"/>
              <a:gd name="connsiteX4" fmla="*/ 177421 w 2175743"/>
              <a:gd name="connsiteY4" fmla="*/ 2060812 h 2825087"/>
              <a:gd name="connsiteX5" fmla="*/ 163773 w 2175743"/>
              <a:gd name="connsiteY5" fmla="*/ 1692323 h 2825087"/>
              <a:gd name="connsiteX6" fmla="*/ 150125 w 2175743"/>
              <a:gd name="connsiteY6" fmla="*/ 1637732 h 2825087"/>
              <a:gd name="connsiteX7" fmla="*/ 136477 w 2175743"/>
              <a:gd name="connsiteY7" fmla="*/ 1569493 h 2825087"/>
              <a:gd name="connsiteX8" fmla="*/ 163773 w 2175743"/>
              <a:gd name="connsiteY8" fmla="*/ 1310186 h 2825087"/>
              <a:gd name="connsiteX9" fmla="*/ 204716 w 2175743"/>
              <a:gd name="connsiteY9" fmla="*/ 1214651 h 2825087"/>
              <a:gd name="connsiteX10" fmla="*/ 272955 w 2175743"/>
              <a:gd name="connsiteY10" fmla="*/ 1037230 h 2825087"/>
              <a:gd name="connsiteX11" fmla="*/ 313898 w 2175743"/>
              <a:gd name="connsiteY11" fmla="*/ 996287 h 2825087"/>
              <a:gd name="connsiteX12" fmla="*/ 368489 w 2175743"/>
              <a:gd name="connsiteY12" fmla="*/ 900753 h 2825087"/>
              <a:gd name="connsiteX13" fmla="*/ 409432 w 2175743"/>
              <a:gd name="connsiteY13" fmla="*/ 832514 h 2825087"/>
              <a:gd name="connsiteX14" fmla="*/ 450376 w 2175743"/>
              <a:gd name="connsiteY14" fmla="*/ 777923 h 2825087"/>
              <a:gd name="connsiteX15" fmla="*/ 477671 w 2175743"/>
              <a:gd name="connsiteY15" fmla="*/ 709684 h 2825087"/>
              <a:gd name="connsiteX16" fmla="*/ 532262 w 2175743"/>
              <a:gd name="connsiteY16" fmla="*/ 627797 h 2825087"/>
              <a:gd name="connsiteX17" fmla="*/ 559558 w 2175743"/>
              <a:gd name="connsiteY17" fmla="*/ 573206 h 2825087"/>
              <a:gd name="connsiteX18" fmla="*/ 614149 w 2175743"/>
              <a:gd name="connsiteY18" fmla="*/ 491320 h 2825087"/>
              <a:gd name="connsiteX19" fmla="*/ 641444 w 2175743"/>
              <a:gd name="connsiteY19" fmla="*/ 450377 h 2825087"/>
              <a:gd name="connsiteX20" fmla="*/ 750626 w 2175743"/>
              <a:gd name="connsiteY20" fmla="*/ 395786 h 2825087"/>
              <a:gd name="connsiteX21" fmla="*/ 818865 w 2175743"/>
              <a:gd name="connsiteY21" fmla="*/ 327547 h 2825087"/>
              <a:gd name="connsiteX22" fmla="*/ 846161 w 2175743"/>
              <a:gd name="connsiteY22" fmla="*/ 286603 h 2825087"/>
              <a:gd name="connsiteX23" fmla="*/ 887104 w 2175743"/>
              <a:gd name="connsiteY23" fmla="*/ 272956 h 2825087"/>
              <a:gd name="connsiteX24" fmla="*/ 1091821 w 2175743"/>
              <a:gd name="connsiteY24" fmla="*/ 177421 h 2825087"/>
              <a:gd name="connsiteX25" fmla="*/ 1173707 w 2175743"/>
              <a:gd name="connsiteY25" fmla="*/ 150126 h 2825087"/>
              <a:gd name="connsiteX26" fmla="*/ 1555844 w 2175743"/>
              <a:gd name="connsiteY26" fmla="*/ 95535 h 2825087"/>
              <a:gd name="connsiteX27" fmla="*/ 1856095 w 2175743"/>
              <a:gd name="connsiteY27" fmla="*/ 0 h 2825087"/>
              <a:gd name="connsiteX28" fmla="*/ 1897038 w 2175743"/>
              <a:gd name="connsiteY28" fmla="*/ 13648 h 2825087"/>
              <a:gd name="connsiteX29" fmla="*/ 1937982 w 2175743"/>
              <a:gd name="connsiteY29" fmla="*/ 54592 h 2825087"/>
              <a:gd name="connsiteX30" fmla="*/ 2019868 w 2175743"/>
              <a:gd name="connsiteY30" fmla="*/ 150126 h 2825087"/>
              <a:gd name="connsiteX31" fmla="*/ 2074459 w 2175743"/>
              <a:gd name="connsiteY31" fmla="*/ 218365 h 2825087"/>
              <a:gd name="connsiteX32" fmla="*/ 2129050 w 2175743"/>
              <a:gd name="connsiteY32" fmla="*/ 300251 h 2825087"/>
              <a:gd name="connsiteX33" fmla="*/ 2156346 w 2175743"/>
              <a:gd name="connsiteY33" fmla="*/ 341194 h 2825087"/>
              <a:gd name="connsiteX34" fmla="*/ 2156346 w 2175743"/>
              <a:gd name="connsiteY34" fmla="*/ 614150 h 2825087"/>
              <a:gd name="connsiteX35" fmla="*/ 2115403 w 2175743"/>
              <a:gd name="connsiteY35" fmla="*/ 709684 h 2825087"/>
              <a:gd name="connsiteX36" fmla="*/ 2074459 w 2175743"/>
              <a:gd name="connsiteY36" fmla="*/ 832514 h 2825087"/>
              <a:gd name="connsiteX37" fmla="*/ 2019868 w 2175743"/>
              <a:gd name="connsiteY37" fmla="*/ 955344 h 2825087"/>
              <a:gd name="connsiteX38" fmla="*/ 1978925 w 2175743"/>
              <a:gd name="connsiteY38" fmla="*/ 1091821 h 2825087"/>
              <a:gd name="connsiteX39" fmla="*/ 1965277 w 2175743"/>
              <a:gd name="connsiteY39" fmla="*/ 1132765 h 2825087"/>
              <a:gd name="connsiteX40" fmla="*/ 1924334 w 2175743"/>
              <a:gd name="connsiteY40" fmla="*/ 1296538 h 2825087"/>
              <a:gd name="connsiteX41" fmla="*/ 1883391 w 2175743"/>
              <a:gd name="connsiteY41" fmla="*/ 1433015 h 2825087"/>
              <a:gd name="connsiteX42" fmla="*/ 1856095 w 2175743"/>
              <a:gd name="connsiteY42" fmla="*/ 1514902 h 2825087"/>
              <a:gd name="connsiteX43" fmla="*/ 1801504 w 2175743"/>
              <a:gd name="connsiteY43" fmla="*/ 1596789 h 2825087"/>
              <a:gd name="connsiteX44" fmla="*/ 1774209 w 2175743"/>
              <a:gd name="connsiteY44" fmla="*/ 1637732 h 2825087"/>
              <a:gd name="connsiteX45" fmla="*/ 1733265 w 2175743"/>
              <a:gd name="connsiteY45" fmla="*/ 1719618 h 2825087"/>
              <a:gd name="connsiteX46" fmla="*/ 1705970 w 2175743"/>
              <a:gd name="connsiteY46" fmla="*/ 1787857 h 2825087"/>
              <a:gd name="connsiteX47" fmla="*/ 1637731 w 2175743"/>
              <a:gd name="connsiteY47" fmla="*/ 1869744 h 2825087"/>
              <a:gd name="connsiteX48" fmla="*/ 1528549 w 2175743"/>
              <a:gd name="connsiteY48" fmla="*/ 2060812 h 2825087"/>
              <a:gd name="connsiteX49" fmla="*/ 1501253 w 2175743"/>
              <a:gd name="connsiteY49" fmla="*/ 2115403 h 2825087"/>
              <a:gd name="connsiteX50" fmla="*/ 1460310 w 2175743"/>
              <a:gd name="connsiteY50" fmla="*/ 2156347 h 2825087"/>
              <a:gd name="connsiteX51" fmla="*/ 1364776 w 2175743"/>
              <a:gd name="connsiteY51" fmla="*/ 2279177 h 2825087"/>
              <a:gd name="connsiteX52" fmla="*/ 1296537 w 2175743"/>
              <a:gd name="connsiteY52" fmla="*/ 2361063 h 2825087"/>
              <a:gd name="connsiteX53" fmla="*/ 1173707 w 2175743"/>
              <a:gd name="connsiteY53" fmla="*/ 2511189 h 2825087"/>
              <a:gd name="connsiteX54" fmla="*/ 1132764 w 2175743"/>
              <a:gd name="connsiteY54" fmla="*/ 2538484 h 2825087"/>
              <a:gd name="connsiteX55" fmla="*/ 1050877 w 2175743"/>
              <a:gd name="connsiteY55" fmla="*/ 2579427 h 2825087"/>
              <a:gd name="connsiteX56" fmla="*/ 887104 w 2175743"/>
              <a:gd name="connsiteY56" fmla="*/ 2729553 h 2825087"/>
              <a:gd name="connsiteX57" fmla="*/ 846161 w 2175743"/>
              <a:gd name="connsiteY57" fmla="*/ 2743200 h 2825087"/>
              <a:gd name="connsiteX58" fmla="*/ 791570 w 2175743"/>
              <a:gd name="connsiteY58" fmla="*/ 2770496 h 2825087"/>
              <a:gd name="connsiteX59" fmla="*/ 668740 w 2175743"/>
              <a:gd name="connsiteY59" fmla="*/ 2784144 h 2825087"/>
              <a:gd name="connsiteX60" fmla="*/ 532262 w 2175743"/>
              <a:gd name="connsiteY60" fmla="*/ 2811439 h 2825087"/>
              <a:gd name="connsiteX61" fmla="*/ 436728 w 2175743"/>
              <a:gd name="connsiteY61" fmla="*/ 2825087 h 2825087"/>
              <a:gd name="connsiteX62" fmla="*/ 245659 w 2175743"/>
              <a:gd name="connsiteY62" fmla="*/ 2811439 h 2825087"/>
              <a:gd name="connsiteX63" fmla="*/ 54591 w 2175743"/>
              <a:gd name="connsiteY63" fmla="*/ 2743200 h 2825087"/>
              <a:gd name="connsiteX64" fmla="*/ 13647 w 2175743"/>
              <a:gd name="connsiteY64" fmla="*/ 2661314 h 2825087"/>
              <a:gd name="connsiteX65" fmla="*/ 81886 w 2175743"/>
              <a:gd name="connsiteY65" fmla="*/ 2524836 h 2825087"/>
              <a:gd name="connsiteX66" fmla="*/ 95534 w 2175743"/>
              <a:gd name="connsiteY66" fmla="*/ 2483893 h 2825087"/>
              <a:gd name="connsiteX67" fmla="*/ 54591 w 2175743"/>
              <a:gd name="connsiteY67" fmla="*/ 2388359 h 2825087"/>
              <a:gd name="connsiteX68" fmla="*/ 27295 w 2175743"/>
              <a:gd name="connsiteY68" fmla="*/ 2306472 h 2825087"/>
              <a:gd name="connsiteX69" fmla="*/ 68238 w 2175743"/>
              <a:gd name="connsiteY69" fmla="*/ 2265529 h 2825087"/>
              <a:gd name="connsiteX70" fmla="*/ 109182 w 2175743"/>
              <a:gd name="connsiteY70" fmla="*/ 2238233 h 2825087"/>
              <a:gd name="connsiteX71" fmla="*/ 109182 w 2175743"/>
              <a:gd name="connsiteY71" fmla="*/ 2238233 h 2825087"/>
              <a:gd name="connsiteX72" fmla="*/ 109182 w 2175743"/>
              <a:gd name="connsiteY72" fmla="*/ 2238233 h 2825087"/>
              <a:gd name="connsiteX73" fmla="*/ 136477 w 2175743"/>
              <a:gd name="connsiteY73" fmla="*/ 2183642 h 2825087"/>
              <a:gd name="connsiteX74" fmla="*/ 109182 w 2175743"/>
              <a:gd name="connsiteY74" fmla="*/ 2279177 h 2825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2175743" h="2825087">
                <a:moveTo>
                  <a:pt x="0" y="2251881"/>
                </a:moveTo>
                <a:lnTo>
                  <a:pt x="0" y="2251881"/>
                </a:lnTo>
                <a:cubicBezTo>
                  <a:pt x="40943" y="2233684"/>
                  <a:pt x="86594" y="2223643"/>
                  <a:pt x="122829" y="2197290"/>
                </a:cubicBezTo>
                <a:cubicBezTo>
                  <a:pt x="139283" y="2185324"/>
                  <a:pt x="142569" y="2161589"/>
                  <a:pt x="150125" y="2142699"/>
                </a:cubicBezTo>
                <a:cubicBezTo>
                  <a:pt x="160811" y="2115985"/>
                  <a:pt x="177421" y="2060812"/>
                  <a:pt x="177421" y="2060812"/>
                </a:cubicBezTo>
                <a:cubicBezTo>
                  <a:pt x="172872" y="1937982"/>
                  <a:pt x="171687" y="1814982"/>
                  <a:pt x="163773" y="1692323"/>
                </a:cubicBezTo>
                <a:cubicBezTo>
                  <a:pt x="162565" y="1673605"/>
                  <a:pt x="154194" y="1656042"/>
                  <a:pt x="150125" y="1637732"/>
                </a:cubicBezTo>
                <a:cubicBezTo>
                  <a:pt x="145093" y="1615088"/>
                  <a:pt x="141026" y="1592239"/>
                  <a:pt x="136477" y="1569493"/>
                </a:cubicBezTo>
                <a:cubicBezTo>
                  <a:pt x="138680" y="1538646"/>
                  <a:pt x="142360" y="1374424"/>
                  <a:pt x="163773" y="1310186"/>
                </a:cubicBezTo>
                <a:cubicBezTo>
                  <a:pt x="174729" y="1277318"/>
                  <a:pt x="193063" y="1247279"/>
                  <a:pt x="204716" y="1214651"/>
                </a:cubicBezTo>
                <a:cubicBezTo>
                  <a:pt x="236334" y="1126122"/>
                  <a:pt x="220944" y="1115247"/>
                  <a:pt x="272955" y="1037230"/>
                </a:cubicBezTo>
                <a:cubicBezTo>
                  <a:pt x="283661" y="1021171"/>
                  <a:pt x="301542" y="1011114"/>
                  <a:pt x="313898" y="996287"/>
                </a:cubicBezTo>
                <a:cubicBezTo>
                  <a:pt x="342498" y="961967"/>
                  <a:pt x="346239" y="940804"/>
                  <a:pt x="368489" y="900753"/>
                </a:cubicBezTo>
                <a:cubicBezTo>
                  <a:pt x="381371" y="877565"/>
                  <a:pt x="394718" y="854585"/>
                  <a:pt x="409432" y="832514"/>
                </a:cubicBezTo>
                <a:cubicBezTo>
                  <a:pt x="422049" y="813588"/>
                  <a:pt x="439329" y="797807"/>
                  <a:pt x="450376" y="777923"/>
                </a:cubicBezTo>
                <a:cubicBezTo>
                  <a:pt x="462274" y="756507"/>
                  <a:pt x="465940" y="731191"/>
                  <a:pt x="477671" y="709684"/>
                </a:cubicBezTo>
                <a:cubicBezTo>
                  <a:pt x="493380" y="680884"/>
                  <a:pt x="515384" y="655927"/>
                  <a:pt x="532262" y="627797"/>
                </a:cubicBezTo>
                <a:cubicBezTo>
                  <a:pt x="542729" y="610351"/>
                  <a:pt x="549091" y="590652"/>
                  <a:pt x="559558" y="573206"/>
                </a:cubicBezTo>
                <a:cubicBezTo>
                  <a:pt x="576436" y="545076"/>
                  <a:pt x="595952" y="518615"/>
                  <a:pt x="614149" y="491320"/>
                </a:cubicBezTo>
                <a:cubicBezTo>
                  <a:pt x="623247" y="477672"/>
                  <a:pt x="626773" y="457712"/>
                  <a:pt x="641444" y="450377"/>
                </a:cubicBezTo>
                <a:cubicBezTo>
                  <a:pt x="677838" y="432180"/>
                  <a:pt x="717171" y="418947"/>
                  <a:pt x="750626" y="395786"/>
                </a:cubicBezTo>
                <a:cubicBezTo>
                  <a:pt x="777074" y="377476"/>
                  <a:pt x="797682" y="351756"/>
                  <a:pt x="818865" y="327547"/>
                </a:cubicBezTo>
                <a:cubicBezTo>
                  <a:pt x="829666" y="315203"/>
                  <a:pt x="833353" y="296850"/>
                  <a:pt x="846161" y="286603"/>
                </a:cubicBezTo>
                <a:cubicBezTo>
                  <a:pt x="857394" y="277616"/>
                  <a:pt x="873958" y="278799"/>
                  <a:pt x="887104" y="272956"/>
                </a:cubicBezTo>
                <a:cubicBezTo>
                  <a:pt x="955918" y="242372"/>
                  <a:pt x="1020381" y="201234"/>
                  <a:pt x="1091821" y="177421"/>
                </a:cubicBezTo>
                <a:lnTo>
                  <a:pt x="1173707" y="150126"/>
                </a:lnTo>
                <a:cubicBezTo>
                  <a:pt x="1271609" y="3276"/>
                  <a:pt x="1148916" y="163357"/>
                  <a:pt x="1555844" y="95535"/>
                </a:cubicBezTo>
                <a:cubicBezTo>
                  <a:pt x="1659443" y="78268"/>
                  <a:pt x="1856095" y="0"/>
                  <a:pt x="1856095" y="0"/>
                </a:cubicBezTo>
                <a:cubicBezTo>
                  <a:pt x="1869743" y="4549"/>
                  <a:pt x="1885068" y="5668"/>
                  <a:pt x="1897038" y="13648"/>
                </a:cubicBezTo>
                <a:cubicBezTo>
                  <a:pt x="1913097" y="24354"/>
                  <a:pt x="1925070" y="40246"/>
                  <a:pt x="1937982" y="54592"/>
                </a:cubicBezTo>
                <a:cubicBezTo>
                  <a:pt x="1966040" y="85767"/>
                  <a:pt x="1992573" y="118281"/>
                  <a:pt x="2019868" y="150126"/>
                </a:cubicBezTo>
                <a:cubicBezTo>
                  <a:pt x="2050603" y="242327"/>
                  <a:pt x="2007979" y="142387"/>
                  <a:pt x="2074459" y="218365"/>
                </a:cubicBezTo>
                <a:cubicBezTo>
                  <a:pt x="2096061" y="243053"/>
                  <a:pt x="2110853" y="272956"/>
                  <a:pt x="2129050" y="300251"/>
                </a:cubicBezTo>
                <a:lnTo>
                  <a:pt x="2156346" y="341194"/>
                </a:lnTo>
                <a:cubicBezTo>
                  <a:pt x="2185847" y="459199"/>
                  <a:pt x="2178299" y="405604"/>
                  <a:pt x="2156346" y="614150"/>
                </a:cubicBezTo>
                <a:cubicBezTo>
                  <a:pt x="2153669" y="639584"/>
                  <a:pt x="2124518" y="691454"/>
                  <a:pt x="2115403" y="709684"/>
                </a:cubicBezTo>
                <a:cubicBezTo>
                  <a:pt x="2089174" y="840826"/>
                  <a:pt x="2119664" y="719503"/>
                  <a:pt x="2074459" y="832514"/>
                </a:cubicBezTo>
                <a:cubicBezTo>
                  <a:pt x="2025734" y="954325"/>
                  <a:pt x="2072384" y="876570"/>
                  <a:pt x="2019868" y="955344"/>
                </a:cubicBezTo>
                <a:cubicBezTo>
                  <a:pt x="1955000" y="1149950"/>
                  <a:pt x="2020179" y="947433"/>
                  <a:pt x="1978925" y="1091821"/>
                </a:cubicBezTo>
                <a:cubicBezTo>
                  <a:pt x="1974973" y="1105654"/>
                  <a:pt x="1968398" y="1118721"/>
                  <a:pt x="1965277" y="1132765"/>
                </a:cubicBezTo>
                <a:cubicBezTo>
                  <a:pt x="1920360" y="1334890"/>
                  <a:pt x="1987974" y="1092888"/>
                  <a:pt x="1924334" y="1296538"/>
                </a:cubicBezTo>
                <a:cubicBezTo>
                  <a:pt x="1910167" y="1341871"/>
                  <a:pt x="1897558" y="1387682"/>
                  <a:pt x="1883391" y="1433015"/>
                </a:cubicBezTo>
                <a:cubicBezTo>
                  <a:pt x="1874809" y="1460477"/>
                  <a:pt x="1868962" y="1489167"/>
                  <a:pt x="1856095" y="1514902"/>
                </a:cubicBezTo>
                <a:cubicBezTo>
                  <a:pt x="1841424" y="1544244"/>
                  <a:pt x="1819701" y="1569493"/>
                  <a:pt x="1801504" y="1596789"/>
                </a:cubicBezTo>
                <a:cubicBezTo>
                  <a:pt x="1792406" y="1610437"/>
                  <a:pt x="1779396" y="1622171"/>
                  <a:pt x="1774209" y="1637732"/>
                </a:cubicBezTo>
                <a:cubicBezTo>
                  <a:pt x="1739902" y="1740650"/>
                  <a:pt x="1786182" y="1613785"/>
                  <a:pt x="1733265" y="1719618"/>
                </a:cubicBezTo>
                <a:cubicBezTo>
                  <a:pt x="1722309" y="1741530"/>
                  <a:pt x="1716926" y="1765945"/>
                  <a:pt x="1705970" y="1787857"/>
                </a:cubicBezTo>
                <a:cubicBezTo>
                  <a:pt x="1656194" y="1887410"/>
                  <a:pt x="1704127" y="1767132"/>
                  <a:pt x="1637731" y="1869744"/>
                </a:cubicBezTo>
                <a:cubicBezTo>
                  <a:pt x="1597881" y="1931330"/>
                  <a:pt x="1561355" y="1995202"/>
                  <a:pt x="1528549" y="2060812"/>
                </a:cubicBezTo>
                <a:cubicBezTo>
                  <a:pt x="1519450" y="2079009"/>
                  <a:pt x="1513078" y="2098848"/>
                  <a:pt x="1501253" y="2115403"/>
                </a:cubicBezTo>
                <a:cubicBezTo>
                  <a:pt x="1490035" y="2131109"/>
                  <a:pt x="1473958" y="2142699"/>
                  <a:pt x="1460310" y="2156347"/>
                </a:cubicBezTo>
                <a:cubicBezTo>
                  <a:pt x="1423020" y="2268215"/>
                  <a:pt x="1487518" y="2095068"/>
                  <a:pt x="1364776" y="2279177"/>
                </a:cubicBezTo>
                <a:cubicBezTo>
                  <a:pt x="1282117" y="2403163"/>
                  <a:pt x="1401626" y="2229703"/>
                  <a:pt x="1296537" y="2361063"/>
                </a:cubicBezTo>
                <a:cubicBezTo>
                  <a:pt x="1227068" y="2447899"/>
                  <a:pt x="1246942" y="2448415"/>
                  <a:pt x="1173707" y="2511189"/>
                </a:cubicBezTo>
                <a:cubicBezTo>
                  <a:pt x="1161253" y="2521864"/>
                  <a:pt x="1147435" y="2531149"/>
                  <a:pt x="1132764" y="2538484"/>
                </a:cubicBezTo>
                <a:cubicBezTo>
                  <a:pt x="1081507" y="2564113"/>
                  <a:pt x="1097809" y="2536406"/>
                  <a:pt x="1050877" y="2579427"/>
                </a:cubicBezTo>
                <a:cubicBezTo>
                  <a:pt x="1015416" y="2611933"/>
                  <a:pt x="948189" y="2699010"/>
                  <a:pt x="887104" y="2729553"/>
                </a:cubicBezTo>
                <a:cubicBezTo>
                  <a:pt x="874237" y="2735987"/>
                  <a:pt x="859384" y="2737533"/>
                  <a:pt x="846161" y="2743200"/>
                </a:cubicBezTo>
                <a:cubicBezTo>
                  <a:pt x="827461" y="2751214"/>
                  <a:pt x="811394" y="2765921"/>
                  <a:pt x="791570" y="2770496"/>
                </a:cubicBezTo>
                <a:cubicBezTo>
                  <a:pt x="751430" y="2779759"/>
                  <a:pt x="709431" y="2777719"/>
                  <a:pt x="668740" y="2784144"/>
                </a:cubicBezTo>
                <a:cubicBezTo>
                  <a:pt x="622914" y="2791380"/>
                  <a:pt x="577950" y="2803377"/>
                  <a:pt x="532262" y="2811439"/>
                </a:cubicBezTo>
                <a:cubicBezTo>
                  <a:pt x="500583" y="2817029"/>
                  <a:pt x="468573" y="2820538"/>
                  <a:pt x="436728" y="2825087"/>
                </a:cubicBezTo>
                <a:cubicBezTo>
                  <a:pt x="373038" y="2820538"/>
                  <a:pt x="308567" y="2822379"/>
                  <a:pt x="245659" y="2811439"/>
                </a:cubicBezTo>
                <a:cubicBezTo>
                  <a:pt x="202580" y="2803947"/>
                  <a:pt x="104438" y="2763139"/>
                  <a:pt x="54591" y="2743200"/>
                </a:cubicBezTo>
                <a:cubicBezTo>
                  <a:pt x="40790" y="2722500"/>
                  <a:pt x="13647" y="2689566"/>
                  <a:pt x="13647" y="2661314"/>
                </a:cubicBezTo>
                <a:cubicBezTo>
                  <a:pt x="13647" y="2583969"/>
                  <a:pt x="54676" y="2606464"/>
                  <a:pt x="81886" y="2524836"/>
                </a:cubicBezTo>
                <a:lnTo>
                  <a:pt x="95534" y="2483893"/>
                </a:lnTo>
                <a:cubicBezTo>
                  <a:pt x="59431" y="2339483"/>
                  <a:pt x="108448" y="2509537"/>
                  <a:pt x="54591" y="2388359"/>
                </a:cubicBezTo>
                <a:cubicBezTo>
                  <a:pt x="42906" y="2362067"/>
                  <a:pt x="27295" y="2306472"/>
                  <a:pt x="27295" y="2306472"/>
                </a:cubicBezTo>
                <a:cubicBezTo>
                  <a:pt x="40943" y="2292824"/>
                  <a:pt x="53411" y="2277885"/>
                  <a:pt x="68238" y="2265529"/>
                </a:cubicBezTo>
                <a:cubicBezTo>
                  <a:pt x="80839" y="2255028"/>
                  <a:pt x="109182" y="2238233"/>
                  <a:pt x="109182" y="2238233"/>
                </a:cubicBezTo>
                <a:lnTo>
                  <a:pt x="109182" y="2238233"/>
                </a:lnTo>
                <a:lnTo>
                  <a:pt x="109182" y="2238233"/>
                </a:lnTo>
                <a:lnTo>
                  <a:pt x="136477" y="2183642"/>
                </a:lnTo>
                <a:lnTo>
                  <a:pt x="109182" y="2279177"/>
                </a:lnTo>
              </a:path>
            </a:pathLst>
          </a:cu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84221" y="2895600"/>
            <a:ext cx="88817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(2)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8127" y="5905752"/>
            <a:ext cx="82672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(3) Where are bolt threads/holes used to press gasket system together ?</a:t>
            </a:r>
            <a:endParaRPr lang="en-US" sz="3200" b="1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295400" y="4343400"/>
            <a:ext cx="762000" cy="685800"/>
          </a:xfrm>
          <a:prstGeom prst="straightConnector1">
            <a:avLst/>
          </a:prstGeom>
          <a:ln w="793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447800" y="4724400"/>
            <a:ext cx="1136603" cy="457200"/>
          </a:xfrm>
          <a:prstGeom prst="straightConnector1">
            <a:avLst/>
          </a:prstGeom>
          <a:ln w="793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9932" y="1638280"/>
            <a:ext cx="266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(4) What goes in here 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8127" y="5029200"/>
            <a:ext cx="647273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(3)</a:t>
            </a:r>
            <a:endParaRPr lang="en-US" sz="3200" b="1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790132" y="2610896"/>
            <a:ext cx="794271" cy="1154816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790132" y="2610896"/>
            <a:ext cx="1020240" cy="918553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HPLC sample lo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6" y="2696673"/>
            <a:ext cx="1558900" cy="197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6555561" y="4496139"/>
            <a:ext cx="2588439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(4) Calibrated volume sample loop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16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7" grpId="0" animBg="1"/>
      <p:bldP spid="8" grpId="0" animBg="1"/>
      <p:bldP spid="9" grpId="0"/>
      <p:bldP spid="14" grpId="0"/>
      <p:bldP spid="15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blunt end microliter syrin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021538"/>
            <a:ext cx="80962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Image result for blunt end microliter syrin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5" y="164812"/>
            <a:ext cx="5334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2831812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Which syringe type is used in HPLC ?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50742" y="12412"/>
            <a:ext cx="2209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Blunt end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8750" y="597187"/>
            <a:ext cx="6305550" cy="2163170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3416587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Why ?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0" y="3416587"/>
            <a:ext cx="6172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Avoids tearing/scoring Teflon gaskets of injector port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04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6002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4.6 mm x 250 mm , C-18,    5 u ,   300 Ǻ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533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HPLC drill and practice (cont.)</a:t>
            </a:r>
            <a:endParaRPr lang="en-US" sz="1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048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Identify the physical meaning of each dimension/ notation describing  the HPLC column listed below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362200"/>
            <a:ext cx="2590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ID x Length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1800" y="2362200"/>
            <a:ext cx="37338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chain length bonded to silica packing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1295400"/>
            <a:ext cx="1752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Packing size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53200" y="1143000"/>
            <a:ext cx="1676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Porosity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3200400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 reverse phase column uses what polarity of solvent and separates what polarity of sample ?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4191000"/>
            <a:ext cx="6781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Polar mobile solvent / non-polar samples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480060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does an isocratic HPLC separation mean?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5257800"/>
            <a:ext cx="8001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Fixed solvent mixture ratio used during HPLC run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571500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does an isobaric HPLC separation mean?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6172200"/>
            <a:ext cx="8077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Fixed solvent pressure used during HPLC run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  <p:bldP spid="6" grpId="0" animBg="1"/>
      <p:bldP spid="7" grpId="0" animBg="1"/>
      <p:bldP spid="8" grpId="0" animBg="1"/>
      <p:bldP spid="9" grpId="0"/>
      <p:bldP spid="10" grpId="0" animBg="1"/>
      <p:bldP spid="12" grpId="0" animBg="1"/>
      <p:bldP spid="13" grpId="0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1782</TotalTime>
  <Words>696</Words>
  <Application>Microsoft Office PowerPoint</Application>
  <PresentationFormat>On-screen Show (4:3)</PresentationFormat>
  <Paragraphs>113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27</cp:revision>
  <dcterms:created xsi:type="dcterms:W3CDTF">2015-03-26T00:09:22Z</dcterms:created>
  <dcterms:modified xsi:type="dcterms:W3CDTF">2018-04-03T17:09:10Z</dcterms:modified>
</cp:coreProperties>
</file>