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0" r:id="rId2"/>
    <p:sldId id="279" r:id="rId3"/>
    <p:sldId id="308" r:id="rId4"/>
    <p:sldId id="280" r:id="rId5"/>
    <p:sldId id="281" r:id="rId6"/>
    <p:sldId id="282" r:id="rId7"/>
    <p:sldId id="283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9" r:id="rId18"/>
    <p:sldId id="302" r:id="rId19"/>
    <p:sldId id="300" r:id="rId20"/>
    <p:sldId id="303" r:id="rId21"/>
    <p:sldId id="304" r:id="rId22"/>
    <p:sldId id="305" r:id="rId23"/>
    <p:sldId id="284" r:id="rId24"/>
    <p:sldId id="259" r:id="rId25"/>
    <p:sldId id="309" r:id="rId26"/>
    <p:sldId id="301" r:id="rId27"/>
    <p:sldId id="311" r:id="rId2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CB715-4BE3-4542-A273-61C8B45DF20A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4BBB5-6D9D-4B1D-B04F-37E8733B3A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15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3E3F5-849C-4136-8F1C-FE63158C1F6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1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8F70C-3347-46F6-8CE5-3AB19CDC0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F87B4-DBB4-4CDB-9B4E-D50464F0F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8D73F-387E-430B-9393-18649C5C3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9D7D5-DF6B-4BA9-A7F6-AED0BC7E7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709F3-1FD1-4513-8613-82B09E2DA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7608B-1FCD-4F86-ADFD-FC3F8A7D7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F23BF-7033-414D-AA52-D05025E69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19C6A-1384-494F-A93C-80E2748F1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91A57-8848-4CD9-8085-3B7F11477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45272-CF8F-42C7-98BB-25A2DCC7F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AC118-4142-4405-9024-34FBFF9A0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7DC6950-B30B-4E41-ABB7-AE3BFC277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com/url?sa=i&amp;rct=j&amp;q=&amp;esrc=s&amp;frm=1&amp;source=images&amp;cd=&amp;cad=rja&amp;uact=8&amp;ved=0CAcQjRw&amp;url=http://www.ounqpi.org/facilities&amp;ei=whIvVcjICMzKOf-4gRA&amp;bvm=bv.91071109,d.cWc&amp;psig=AFQjCNF3GBEOjdpPST6buf9_tElt5WVDdw&amp;ust=1429234677939639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uact=8&amp;ved=0CAcQjRw&amp;url=http://www.wired.com/2012/09/ff-corning-gorilla-glass/&amp;ei=swovVZDyJcP6PN_xgKAO&amp;bvm=bv.91071109,d.cWc&amp;psig=AFQjCNEXwKv4BJY5eyVL1TOkTDUrekwSZA&amp;ust=142923268474220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ad 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55609"/>
            <a:ext cx="803518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0"/>
            <a:ext cx="78486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lightening fast survey of various glass technology bits and pieces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3128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BASICS of SEM technique</a:t>
            </a:r>
          </a:p>
        </p:txBody>
      </p:sp>
      <p:pic>
        <p:nvPicPr>
          <p:cNvPr id="16389" name="Picture 5" descr="BigS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4710113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953000" y="1752600"/>
            <a:ext cx="3733800" cy="1524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1" u="sng"/>
              <a:t>Main imaging methods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/>
              <a:t>Secondary electrons (SE)</a:t>
            </a:r>
          </a:p>
          <a:p>
            <a:pPr marL="342900" indent="-342900">
              <a:buFontTx/>
              <a:buAutoNum type="arabicParenR"/>
            </a:pPr>
            <a:r>
              <a:rPr lang="en-US"/>
              <a:t>Backscattered electrons (BSE)</a:t>
            </a:r>
          </a:p>
          <a:p>
            <a:pPr marL="342900" indent="-342900">
              <a:spcBef>
                <a:spcPct val="50000"/>
              </a:spcBef>
            </a:pPr>
            <a:endParaRPr lang="en-U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791200" y="3581400"/>
            <a:ext cx="2819400" cy="20161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Main analytical method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XRED</a:t>
            </a:r>
            <a:r>
              <a:rPr lang="en-US"/>
              <a:t> = </a:t>
            </a:r>
            <a:r>
              <a:rPr lang="en-US" b="1"/>
              <a:t>EDX </a:t>
            </a:r>
            <a:r>
              <a:rPr lang="en-US"/>
              <a:t>(same)</a:t>
            </a:r>
          </a:p>
          <a:p>
            <a:pPr>
              <a:spcBef>
                <a:spcPct val="50000"/>
              </a:spcBef>
            </a:pPr>
            <a:r>
              <a:rPr lang="en-US"/>
              <a:t>(</a:t>
            </a:r>
            <a:r>
              <a:rPr lang="en-US" b="1">
                <a:solidFill>
                  <a:srgbClr val="FF0066"/>
                </a:solidFill>
              </a:rPr>
              <a:t>X</a:t>
            </a:r>
            <a:r>
              <a:rPr lang="en-US">
                <a:solidFill>
                  <a:srgbClr val="FF0066"/>
                </a:solidFill>
              </a:rPr>
              <a:t>-</a:t>
            </a:r>
            <a:r>
              <a:rPr lang="en-US" b="1">
                <a:solidFill>
                  <a:srgbClr val="FF0066"/>
                </a:solidFill>
              </a:rPr>
              <a:t>R</a:t>
            </a:r>
            <a:r>
              <a:rPr lang="en-US"/>
              <a:t>ay </a:t>
            </a:r>
            <a:r>
              <a:rPr lang="en-US" b="1">
                <a:solidFill>
                  <a:srgbClr val="FF0066"/>
                </a:solidFill>
              </a:rPr>
              <a:t>E</a:t>
            </a:r>
            <a:r>
              <a:rPr lang="en-US"/>
              <a:t>nergy </a:t>
            </a:r>
            <a:r>
              <a:rPr lang="en-US" b="1">
                <a:solidFill>
                  <a:srgbClr val="FF0066"/>
                </a:solidFill>
              </a:rPr>
              <a:t>D</a:t>
            </a:r>
            <a:r>
              <a:rPr lang="en-US"/>
              <a:t>ispersion or </a:t>
            </a:r>
            <a:r>
              <a:rPr lang="en-US" b="1"/>
              <a:t>E</a:t>
            </a:r>
            <a:r>
              <a:rPr lang="en-US"/>
              <a:t>nergy </a:t>
            </a:r>
            <a:r>
              <a:rPr lang="en-US" b="1"/>
              <a:t>D</a:t>
            </a:r>
            <a:r>
              <a:rPr lang="en-US"/>
              <a:t>ispersive analysis of </a:t>
            </a:r>
            <a:r>
              <a:rPr lang="en-US" b="1"/>
              <a:t>X</a:t>
            </a:r>
            <a:r>
              <a:rPr lang="en-US"/>
              <a:t>-rays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800600" y="1219200"/>
            <a:ext cx="1295400" cy="3698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1-10 keV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895600" y="6172200"/>
            <a:ext cx="3429000" cy="3698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Beam spot typically 0.2 nm)</a:t>
            </a:r>
          </a:p>
        </p:txBody>
      </p:sp>
      <p:sp>
        <p:nvSpPr>
          <p:cNvPr id="10248" name="Line 11"/>
          <p:cNvSpPr>
            <a:spLocks noChangeShapeType="1"/>
          </p:cNvSpPr>
          <p:nvPr/>
        </p:nvSpPr>
        <p:spPr bwMode="auto">
          <a:xfrm flipV="1">
            <a:off x="3124200" y="5867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2" grpId="0" animBg="1"/>
      <p:bldP spid="16393" grpId="0" animBg="1"/>
      <p:bldP spid="163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Some Geeky Details Of SEM</a:t>
            </a:r>
          </a:p>
        </p:txBody>
      </p:sp>
      <p:pic>
        <p:nvPicPr>
          <p:cNvPr id="18437" name="Picture 5" descr="characteristic pear shaped sample volume of s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44958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724400" y="1828800"/>
            <a:ext cx="42672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 b="1" dirty="0" smtClean="0"/>
              <a:t>Auger </a:t>
            </a:r>
            <a:r>
              <a:rPr lang="en-US" sz="2000" b="1" dirty="0"/>
              <a:t>(pronounced </a:t>
            </a:r>
            <a:r>
              <a:rPr lang="en-US" sz="2000" b="1" dirty="0" err="1"/>
              <a:t>OJay</a:t>
            </a:r>
            <a:r>
              <a:rPr lang="en-US" sz="2000" b="1" dirty="0"/>
              <a:t>)=</a:t>
            </a:r>
            <a:r>
              <a:rPr lang="en-US" sz="2000" dirty="0"/>
              <a:t>surface state electrons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 b="1" dirty="0" smtClean="0"/>
              <a:t>Inelastic BSE</a:t>
            </a:r>
            <a:r>
              <a:rPr lang="en-US" sz="2000" dirty="0" smtClean="0"/>
              <a:t> =impacting electrons re-scattered (sensitive to atomic masses producing scattering)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 b="1" dirty="0" smtClean="0"/>
              <a:t>SE </a:t>
            </a:r>
            <a:r>
              <a:rPr lang="en-US" sz="2000" b="1" dirty="0"/>
              <a:t>= </a:t>
            </a:r>
            <a:r>
              <a:rPr lang="en-US" sz="2000" dirty="0"/>
              <a:t>electrons re-emitted by absorbing materials (provides great depth of field &amp; primary image)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 b="1" dirty="0"/>
              <a:t>Characteristic x-rays= </a:t>
            </a:r>
            <a:r>
              <a:rPr lang="en-US" sz="2000" dirty="0"/>
              <a:t>energy </a:t>
            </a:r>
            <a:r>
              <a:rPr lang="en-US" sz="2000" dirty="0" err="1"/>
              <a:t>spacings</a:t>
            </a:r>
            <a:r>
              <a:rPr lang="en-US" sz="2000" dirty="0"/>
              <a:t> of elements </a:t>
            </a:r>
            <a:r>
              <a:rPr lang="en-US" sz="2000" b="1" dirty="0"/>
              <a:t>(used for </a:t>
            </a:r>
            <a:r>
              <a:rPr lang="en-US" sz="2000" b="1" dirty="0">
                <a:solidFill>
                  <a:srgbClr val="FF0066"/>
                </a:solidFill>
              </a:rPr>
              <a:t>XRED=EDX</a:t>
            </a:r>
            <a:r>
              <a:rPr lang="en-US" sz="2000" b="1" dirty="0"/>
              <a:t>)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0" y="838200"/>
            <a:ext cx="8382000" cy="707886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Electron beam produces a characteristic tear-drop shaped hole in material, which vomits electrons and x-rays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0" y="3810000"/>
            <a:ext cx="13716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5-100 um</a:t>
            </a:r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1371600" y="2971800"/>
            <a:ext cx="0" cy="3124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2057400" y="2209800"/>
            <a:ext cx="1828800" cy="36988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0.2-2 nm spot</a:t>
            </a: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H="1">
            <a:off x="1905000" y="2590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 animBg="1"/>
      <p:bldP spid="18446" grpId="0" animBg="1"/>
      <p:bldP spid="18447" grpId="0" animBg="1"/>
      <p:bldP spid="184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More geeky details of SEM:SE detection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4114800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sem sample hol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7244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2133600" y="11430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0489" name="Picture 9" descr="et detec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6300" y="3962400"/>
            <a:ext cx="41243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SEdetect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6300" y="1371600"/>
            <a:ext cx="44577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Line 12"/>
          <p:cNvSpPr>
            <a:spLocks noChangeShapeType="1"/>
          </p:cNvSpPr>
          <p:nvPr/>
        </p:nvSpPr>
        <p:spPr bwMode="auto">
          <a:xfrm flipH="1">
            <a:off x="7429500" y="3048000"/>
            <a:ext cx="38100" cy="26670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12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Typical `SE’ images</a:t>
            </a:r>
          </a:p>
        </p:txBody>
      </p:sp>
      <p:pic>
        <p:nvPicPr>
          <p:cNvPr id="24581" name="Picture 5" descr="sem of chee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28924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57200" y="34290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Cheese at 1500X</a:t>
            </a:r>
          </a:p>
        </p:txBody>
      </p:sp>
      <p:pic>
        <p:nvPicPr>
          <p:cNvPr id="24583" name="Picture 7" descr="sem of spiderm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785" y="1000125"/>
            <a:ext cx="58928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858000" y="42672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Spider mite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581400" y="5072856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Hair on spider mite’s leg</a:t>
            </a:r>
          </a:p>
        </p:txBody>
      </p:sp>
      <p:pic>
        <p:nvPicPr>
          <p:cNvPr id="24586" name="Picture 10" descr="sem of stomach protozoan balltidium col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038600"/>
            <a:ext cx="15557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438400" y="6019800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Ballatidium coli (stomach protozoan) at ~5000X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4" grpId="0"/>
      <p:bldP spid="24585" grpId="0"/>
      <p:bldP spid="245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Yet more geeky details: BSE &amp; EDX</a:t>
            </a:r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42830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267200" y="5667375"/>
            <a:ext cx="3429000" cy="9239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Magnetic doughnut used to gather BSE and direct into SE (Everhart-Thornley) detector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304800" y="5105400"/>
            <a:ext cx="121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BSE electrons</a:t>
            </a:r>
          </a:p>
        </p:txBody>
      </p:sp>
      <p:sp>
        <p:nvSpPr>
          <p:cNvPr id="14342" name="Line 12"/>
          <p:cNvSpPr>
            <a:spLocks noChangeShapeType="1"/>
          </p:cNvSpPr>
          <p:nvPr/>
        </p:nvSpPr>
        <p:spPr bwMode="auto">
          <a:xfrm flipV="1">
            <a:off x="1066800" y="51816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 flipH="1" flipV="1">
            <a:off x="2667000" y="4648200"/>
            <a:ext cx="1752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2542" name="Picture 14" descr="backscatter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066800"/>
            <a:ext cx="31940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5029200" y="4343400"/>
            <a:ext cx="3581400" cy="10620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BSE provides map of element and compound distributions</a:t>
            </a:r>
          </a:p>
          <a:p>
            <a:pPr>
              <a:spcBef>
                <a:spcPct val="50000"/>
              </a:spcBef>
            </a:pPr>
            <a:r>
              <a:rPr lang="en-US" b="1"/>
              <a:t>(but poor depth of field)</a:t>
            </a:r>
          </a:p>
        </p:txBody>
      </p:sp>
      <p:sp>
        <p:nvSpPr>
          <p:cNvPr id="14346" name="Text Box 16"/>
          <p:cNvSpPr txBox="1">
            <a:spLocks noChangeArrowheads="1"/>
          </p:cNvSpPr>
          <p:nvPr/>
        </p:nvSpPr>
        <p:spPr bwMode="auto">
          <a:xfrm>
            <a:off x="838200" y="1219200"/>
            <a:ext cx="3581400" cy="3698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BSE=backscattered 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 animBg="1"/>
      <p:bldP spid="22539" grpId="0"/>
      <p:bldP spid="22541" grpId="0" animBg="1"/>
      <p:bldP spid="22543" grpId="0" animBg="1"/>
      <p:bldP spid="143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sem with xred un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31750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28600" y="1752600"/>
            <a:ext cx="14478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Basic SEM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1752600" y="1219200"/>
            <a:ext cx="0" cy="2286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>
            <a:off x="3352800" y="2209800"/>
            <a:ext cx="1219200" cy="2286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4724400" y="1828800"/>
            <a:ext cx="281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XRED</a:t>
            </a:r>
            <a:r>
              <a:rPr lang="en-US" b="1"/>
              <a:t> (x-ray energy dispersion unit)…</a:t>
            </a:r>
            <a:r>
              <a:rPr lang="en-US" b="1">
                <a:solidFill>
                  <a:srgbClr val="FF0066"/>
                </a:solidFill>
              </a:rPr>
              <a:t>an add-on unit</a:t>
            </a:r>
          </a:p>
        </p:txBody>
      </p:sp>
      <p:pic>
        <p:nvPicPr>
          <p:cNvPr id="26635" name="Picture 11" descr="edax OF SURF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743200"/>
            <a:ext cx="26479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276600" y="5334000"/>
            <a:ext cx="2209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SEM and accompanying XRED spectrum of scanned region</a:t>
            </a:r>
          </a:p>
        </p:txBody>
      </p:sp>
      <p:sp>
        <p:nvSpPr>
          <p:cNvPr id="15369" name="Text Box 13"/>
          <p:cNvSpPr txBox="1">
            <a:spLocks noChangeArrowheads="1"/>
          </p:cNvSpPr>
          <p:nvPr/>
        </p:nvSpPr>
        <p:spPr bwMode="auto">
          <a:xfrm>
            <a:off x="1371600" y="457200"/>
            <a:ext cx="3962400" cy="4619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Elemental analysis	</a:t>
            </a:r>
            <a:r>
              <a:rPr lang="en-US" sz="2400" b="1"/>
              <a:t>EDX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04800" y="5181600"/>
            <a:ext cx="2514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Sampling Limitation</a:t>
            </a:r>
          </a:p>
          <a:p>
            <a:pPr>
              <a:spcBef>
                <a:spcPct val="50000"/>
              </a:spcBef>
            </a:pPr>
            <a:r>
              <a:rPr lang="en-US"/>
              <a:t>Sample volume and area depend on beam</a:t>
            </a:r>
          </a:p>
          <a:p>
            <a:pPr>
              <a:spcBef>
                <a:spcPct val="50000"/>
              </a:spcBef>
            </a:pPr>
            <a:r>
              <a:rPr lang="en-US"/>
              <a:t>Top not like insides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1" grpId="0" animBg="1"/>
      <p:bldP spid="26632" grpId="0" animBg="1"/>
      <p:bldP spid="26634" grpId="0"/>
      <p:bldP spid="26636" grpId="0"/>
      <p:bldP spid="266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last few details on SEM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0" y="762000"/>
            <a:ext cx="9144000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200" b="1" dirty="0"/>
              <a:t>Metals and other conductors can be observed without preparation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200" b="1" dirty="0"/>
              <a:t>Non-conductors (glasses, ceramics, biological and organic samples) need to be coated with a conductive thin layer or the beam will cause local `melt’ down at beam focus and sample will glow</a:t>
            </a: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1219200" y="40386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1219200" y="4038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2057400" y="4038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762000" y="49530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+           -</a:t>
            </a:r>
          </a:p>
        </p:txBody>
      </p:sp>
      <p:sp>
        <p:nvSpPr>
          <p:cNvPr id="28683" name="Freeform 11"/>
          <p:cNvSpPr>
            <a:spLocks/>
          </p:cNvSpPr>
          <p:nvPr/>
        </p:nvSpPr>
        <p:spPr bwMode="auto">
          <a:xfrm>
            <a:off x="1752600" y="3302000"/>
            <a:ext cx="1447800" cy="889000"/>
          </a:xfrm>
          <a:custGeom>
            <a:avLst/>
            <a:gdLst>
              <a:gd name="T0" fmla="*/ 0 w 912"/>
              <a:gd name="T1" fmla="*/ 660400 h 560"/>
              <a:gd name="T2" fmla="*/ 152400 w 912"/>
              <a:gd name="T3" fmla="*/ 279400 h 560"/>
              <a:gd name="T4" fmla="*/ 457200 w 912"/>
              <a:gd name="T5" fmla="*/ 127000 h 560"/>
              <a:gd name="T6" fmla="*/ 838200 w 912"/>
              <a:gd name="T7" fmla="*/ 50800 h 560"/>
              <a:gd name="T8" fmla="*/ 1295400 w 912"/>
              <a:gd name="T9" fmla="*/ 431800 h 560"/>
              <a:gd name="T10" fmla="*/ 1371600 w 912"/>
              <a:gd name="T11" fmla="*/ 660400 h 560"/>
              <a:gd name="T12" fmla="*/ 1447800 w 912"/>
              <a:gd name="T13" fmla="*/ 889000 h 5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2"/>
              <a:gd name="T22" fmla="*/ 0 h 560"/>
              <a:gd name="T23" fmla="*/ 912 w 912"/>
              <a:gd name="T24" fmla="*/ 560 h 5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2" h="560">
                <a:moveTo>
                  <a:pt x="0" y="416"/>
                </a:moveTo>
                <a:cubicBezTo>
                  <a:pt x="24" y="324"/>
                  <a:pt x="48" y="232"/>
                  <a:pt x="96" y="176"/>
                </a:cubicBezTo>
                <a:cubicBezTo>
                  <a:pt x="144" y="120"/>
                  <a:pt x="216" y="104"/>
                  <a:pt x="288" y="80"/>
                </a:cubicBezTo>
                <a:cubicBezTo>
                  <a:pt x="360" y="56"/>
                  <a:pt x="440" y="0"/>
                  <a:pt x="528" y="32"/>
                </a:cubicBezTo>
                <a:cubicBezTo>
                  <a:pt x="616" y="64"/>
                  <a:pt x="760" y="208"/>
                  <a:pt x="816" y="272"/>
                </a:cubicBezTo>
                <a:cubicBezTo>
                  <a:pt x="872" y="336"/>
                  <a:pt x="848" y="368"/>
                  <a:pt x="864" y="416"/>
                </a:cubicBezTo>
                <a:cubicBezTo>
                  <a:pt x="880" y="464"/>
                  <a:pt x="896" y="512"/>
                  <a:pt x="912" y="56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4" name="Freeform 12"/>
          <p:cNvSpPr>
            <a:spLocks/>
          </p:cNvSpPr>
          <p:nvPr/>
        </p:nvSpPr>
        <p:spPr bwMode="auto">
          <a:xfrm>
            <a:off x="1828800" y="3352800"/>
            <a:ext cx="1447800" cy="889000"/>
          </a:xfrm>
          <a:custGeom>
            <a:avLst/>
            <a:gdLst>
              <a:gd name="T0" fmla="*/ 0 w 912"/>
              <a:gd name="T1" fmla="*/ 660400 h 560"/>
              <a:gd name="T2" fmla="*/ 152400 w 912"/>
              <a:gd name="T3" fmla="*/ 279400 h 560"/>
              <a:gd name="T4" fmla="*/ 457200 w 912"/>
              <a:gd name="T5" fmla="*/ 127000 h 560"/>
              <a:gd name="T6" fmla="*/ 838200 w 912"/>
              <a:gd name="T7" fmla="*/ 50800 h 560"/>
              <a:gd name="T8" fmla="*/ 1295400 w 912"/>
              <a:gd name="T9" fmla="*/ 431800 h 560"/>
              <a:gd name="T10" fmla="*/ 1371600 w 912"/>
              <a:gd name="T11" fmla="*/ 660400 h 560"/>
              <a:gd name="T12" fmla="*/ 1447800 w 912"/>
              <a:gd name="T13" fmla="*/ 889000 h 5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2"/>
              <a:gd name="T22" fmla="*/ 0 h 560"/>
              <a:gd name="T23" fmla="*/ 912 w 912"/>
              <a:gd name="T24" fmla="*/ 560 h 5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2" h="560">
                <a:moveTo>
                  <a:pt x="0" y="416"/>
                </a:moveTo>
                <a:cubicBezTo>
                  <a:pt x="24" y="324"/>
                  <a:pt x="48" y="232"/>
                  <a:pt x="96" y="176"/>
                </a:cubicBezTo>
                <a:cubicBezTo>
                  <a:pt x="144" y="120"/>
                  <a:pt x="216" y="104"/>
                  <a:pt x="288" y="80"/>
                </a:cubicBezTo>
                <a:cubicBezTo>
                  <a:pt x="360" y="56"/>
                  <a:pt x="440" y="0"/>
                  <a:pt x="528" y="32"/>
                </a:cubicBezTo>
                <a:cubicBezTo>
                  <a:pt x="616" y="64"/>
                  <a:pt x="760" y="208"/>
                  <a:pt x="816" y="272"/>
                </a:cubicBezTo>
                <a:cubicBezTo>
                  <a:pt x="872" y="336"/>
                  <a:pt x="848" y="368"/>
                  <a:pt x="864" y="416"/>
                </a:cubicBezTo>
                <a:cubicBezTo>
                  <a:pt x="880" y="464"/>
                  <a:pt x="896" y="512"/>
                  <a:pt x="912" y="56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5" name="Freeform 13"/>
          <p:cNvSpPr>
            <a:spLocks/>
          </p:cNvSpPr>
          <p:nvPr/>
        </p:nvSpPr>
        <p:spPr bwMode="auto">
          <a:xfrm>
            <a:off x="1905000" y="3429000"/>
            <a:ext cx="1447800" cy="889000"/>
          </a:xfrm>
          <a:custGeom>
            <a:avLst/>
            <a:gdLst>
              <a:gd name="T0" fmla="*/ 0 w 912"/>
              <a:gd name="T1" fmla="*/ 660400 h 560"/>
              <a:gd name="T2" fmla="*/ 152400 w 912"/>
              <a:gd name="T3" fmla="*/ 279400 h 560"/>
              <a:gd name="T4" fmla="*/ 457200 w 912"/>
              <a:gd name="T5" fmla="*/ 127000 h 560"/>
              <a:gd name="T6" fmla="*/ 838200 w 912"/>
              <a:gd name="T7" fmla="*/ 50800 h 560"/>
              <a:gd name="T8" fmla="*/ 1295400 w 912"/>
              <a:gd name="T9" fmla="*/ 431800 h 560"/>
              <a:gd name="T10" fmla="*/ 1371600 w 912"/>
              <a:gd name="T11" fmla="*/ 660400 h 560"/>
              <a:gd name="T12" fmla="*/ 1447800 w 912"/>
              <a:gd name="T13" fmla="*/ 889000 h 5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2"/>
              <a:gd name="T22" fmla="*/ 0 h 560"/>
              <a:gd name="T23" fmla="*/ 912 w 912"/>
              <a:gd name="T24" fmla="*/ 560 h 5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2" h="560">
                <a:moveTo>
                  <a:pt x="0" y="416"/>
                </a:moveTo>
                <a:cubicBezTo>
                  <a:pt x="24" y="324"/>
                  <a:pt x="48" y="232"/>
                  <a:pt x="96" y="176"/>
                </a:cubicBezTo>
                <a:cubicBezTo>
                  <a:pt x="144" y="120"/>
                  <a:pt x="216" y="104"/>
                  <a:pt x="288" y="80"/>
                </a:cubicBezTo>
                <a:cubicBezTo>
                  <a:pt x="360" y="56"/>
                  <a:pt x="440" y="0"/>
                  <a:pt x="528" y="32"/>
                </a:cubicBezTo>
                <a:cubicBezTo>
                  <a:pt x="616" y="64"/>
                  <a:pt x="760" y="208"/>
                  <a:pt x="816" y="272"/>
                </a:cubicBezTo>
                <a:cubicBezTo>
                  <a:pt x="872" y="336"/>
                  <a:pt x="848" y="368"/>
                  <a:pt x="864" y="416"/>
                </a:cubicBezTo>
                <a:cubicBezTo>
                  <a:pt x="880" y="464"/>
                  <a:pt x="896" y="512"/>
                  <a:pt x="912" y="56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Freeform 14"/>
          <p:cNvSpPr>
            <a:spLocks/>
          </p:cNvSpPr>
          <p:nvPr/>
        </p:nvSpPr>
        <p:spPr bwMode="auto">
          <a:xfrm>
            <a:off x="1676400" y="3200400"/>
            <a:ext cx="1447800" cy="889000"/>
          </a:xfrm>
          <a:custGeom>
            <a:avLst/>
            <a:gdLst>
              <a:gd name="T0" fmla="*/ 0 w 912"/>
              <a:gd name="T1" fmla="*/ 660400 h 560"/>
              <a:gd name="T2" fmla="*/ 152400 w 912"/>
              <a:gd name="T3" fmla="*/ 279400 h 560"/>
              <a:gd name="T4" fmla="*/ 457200 w 912"/>
              <a:gd name="T5" fmla="*/ 127000 h 560"/>
              <a:gd name="T6" fmla="*/ 838200 w 912"/>
              <a:gd name="T7" fmla="*/ 50800 h 560"/>
              <a:gd name="T8" fmla="*/ 1295400 w 912"/>
              <a:gd name="T9" fmla="*/ 431800 h 560"/>
              <a:gd name="T10" fmla="*/ 1371600 w 912"/>
              <a:gd name="T11" fmla="*/ 660400 h 560"/>
              <a:gd name="T12" fmla="*/ 1447800 w 912"/>
              <a:gd name="T13" fmla="*/ 889000 h 5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2"/>
              <a:gd name="T22" fmla="*/ 0 h 560"/>
              <a:gd name="T23" fmla="*/ 912 w 912"/>
              <a:gd name="T24" fmla="*/ 560 h 5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2" h="560">
                <a:moveTo>
                  <a:pt x="0" y="416"/>
                </a:moveTo>
                <a:cubicBezTo>
                  <a:pt x="24" y="324"/>
                  <a:pt x="48" y="232"/>
                  <a:pt x="96" y="176"/>
                </a:cubicBezTo>
                <a:cubicBezTo>
                  <a:pt x="144" y="120"/>
                  <a:pt x="216" y="104"/>
                  <a:pt x="288" y="80"/>
                </a:cubicBezTo>
                <a:cubicBezTo>
                  <a:pt x="360" y="56"/>
                  <a:pt x="440" y="0"/>
                  <a:pt x="528" y="32"/>
                </a:cubicBezTo>
                <a:cubicBezTo>
                  <a:pt x="616" y="64"/>
                  <a:pt x="760" y="208"/>
                  <a:pt x="816" y="272"/>
                </a:cubicBezTo>
                <a:cubicBezTo>
                  <a:pt x="872" y="336"/>
                  <a:pt x="848" y="368"/>
                  <a:pt x="864" y="416"/>
                </a:cubicBezTo>
                <a:cubicBezTo>
                  <a:pt x="880" y="464"/>
                  <a:pt x="896" y="512"/>
                  <a:pt x="912" y="56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2667000" y="4419600"/>
            <a:ext cx="1752600" cy="76200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2743200" y="4343400"/>
            <a:ext cx="1371600" cy="76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609600" y="3048000"/>
            <a:ext cx="40386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762000" y="3352800"/>
            <a:ext cx="68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Au</a:t>
            </a:r>
            <a:r>
              <a:rPr lang="en-US"/>
              <a:t> or </a:t>
            </a:r>
            <a:r>
              <a:rPr lang="en-US" b="1">
                <a:solidFill>
                  <a:srgbClr val="FF0066"/>
                </a:solidFill>
              </a:rPr>
              <a:t>C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1295400" y="57912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Evacuated chamber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1447800" y="53340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Filament power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3352800" y="34290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Coated sample</a:t>
            </a: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1066800" y="64008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Schematic of an SEM coater</a:t>
            </a: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2819400" y="4343400"/>
            <a:ext cx="1371600" cy="762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3581400" y="4724400"/>
            <a:ext cx="1600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Initially uncoated sample</a:t>
            </a:r>
          </a:p>
        </p:txBody>
      </p:sp>
      <p:pic>
        <p:nvPicPr>
          <p:cNvPr id="28700" name="Picture 28" descr="coater vacuum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200400"/>
            <a:ext cx="3257550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80" grpId="0" animBg="1"/>
      <p:bldP spid="28681" grpId="0" animBg="1"/>
      <p:bldP spid="28682" grpId="0"/>
      <p:bldP spid="28683" grpId="0" animBg="1"/>
      <p:bldP spid="28684" grpId="0" animBg="1"/>
      <p:bldP spid="28685" grpId="0" animBg="1"/>
      <p:bldP spid="28686" grpId="0" animBg="1"/>
      <p:bldP spid="28687" grpId="0" animBg="1"/>
      <p:bldP spid="28690" grpId="0" animBg="1"/>
      <p:bldP spid="28691" grpId="0" animBg="1"/>
      <p:bldP spid="28692" grpId="0"/>
      <p:bldP spid="28693" grpId="0"/>
      <p:bldP spid="28694" grpId="0"/>
      <p:bldP spid="28695" grpId="0"/>
      <p:bldP spid="28697" grpId="0"/>
      <p:bldP spid="28698" grpId="0" animBg="1"/>
      <p:bldP spid="28699" grpId="0"/>
      <p:bldP spid="2869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DSC (Differential Scanning Calorimetry)*</a:t>
            </a:r>
          </a:p>
        </p:txBody>
      </p:sp>
      <p:pic>
        <p:nvPicPr>
          <p:cNvPr id="2053" name="Picture 5" descr="HeatfluxD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460375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1219200"/>
            <a:ext cx="51054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Schematic of basic DSC/DTA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524000" y="4648200"/>
            <a:ext cx="3962400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/>
              <a:t>Thermocouple pair (measures T difference)</a:t>
            </a: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H="1">
            <a:off x="3505200" y="2362200"/>
            <a:ext cx="6858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flipH="1" flipV="1">
            <a:off x="1981200" y="4419600"/>
            <a:ext cx="304800" cy="22860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 flipV="1">
            <a:off x="2590800" y="4419600"/>
            <a:ext cx="304800" cy="22860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0400" y="1752600"/>
            <a:ext cx="1905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FF0066"/>
                </a:solidFill>
              </a:rPr>
              <a:t>Heated strip</a:t>
            </a:r>
          </a:p>
          <a:p>
            <a:pPr>
              <a:spcBef>
                <a:spcPct val="50000"/>
              </a:spcBef>
            </a:pPr>
            <a:r>
              <a:rPr lang="en-US" sz="1400" b="1" dirty="0"/>
              <a:t>(can go to 1800 C)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5029200" y="762000"/>
            <a:ext cx="4114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/>
              <a:t>DSC</a:t>
            </a:r>
            <a:r>
              <a:rPr lang="en-US" sz="2000" i="1" dirty="0"/>
              <a:t> if heat difference measured;</a:t>
            </a:r>
          </a:p>
          <a:p>
            <a:pPr>
              <a:spcBef>
                <a:spcPct val="50000"/>
              </a:spcBef>
            </a:pPr>
            <a:r>
              <a:rPr lang="en-US" sz="2000" b="1" i="1" dirty="0"/>
              <a:t>DTA</a:t>
            </a:r>
            <a:r>
              <a:rPr lang="en-US" sz="2000" i="1" dirty="0"/>
              <a:t> (differential temperature analysis if temperature difference measured)</a:t>
            </a:r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2514600" y="5334000"/>
            <a:ext cx="0" cy="533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990600" y="5943600"/>
            <a:ext cx="8153400" cy="83099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measures </a:t>
            </a:r>
            <a:r>
              <a:rPr lang="en-US" sz="2400" b="1" dirty="0" err="1"/>
              <a:t>exo</a:t>
            </a:r>
            <a:r>
              <a:rPr lang="en-US" sz="2400" b="1" dirty="0"/>
              <a:t> or endothermic (</a:t>
            </a:r>
            <a:r>
              <a:rPr lang="en-US" sz="2400" b="1" dirty="0">
                <a:solidFill>
                  <a:srgbClr val="FF0066"/>
                </a:solidFill>
              </a:rPr>
              <a:t>sample</a:t>
            </a:r>
            <a:r>
              <a:rPr lang="en-US" sz="2400" b="1" dirty="0"/>
              <a:t>-reference) response </a:t>
            </a:r>
            <a:r>
              <a:rPr lang="en-US" sz="2400" b="1" dirty="0" err="1"/>
              <a:t>vs</a:t>
            </a:r>
            <a:r>
              <a:rPr lang="en-US" sz="2400" b="1" dirty="0"/>
              <a:t> input energy (or temperature) of strip</a:t>
            </a:r>
          </a:p>
        </p:txBody>
      </p:sp>
      <p:pic>
        <p:nvPicPr>
          <p:cNvPr id="2065" name="Picture 17" descr="mod_DS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86000"/>
            <a:ext cx="35814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3810000" y="3200400"/>
            <a:ext cx="2590800" cy="60960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5791200" y="2971800"/>
            <a:ext cx="228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Power supply/interface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  <p:bldP spid="2056" grpId="0" animBg="1"/>
      <p:bldP spid="2057" grpId="0" animBg="1"/>
      <p:bldP spid="2058" grpId="0" animBg="1"/>
      <p:bldP spid="2059" grpId="0"/>
      <p:bldP spid="2062" grpId="0"/>
      <p:bldP spid="2063" grpId="0" animBg="1"/>
      <p:bldP spid="2064" grpId="0" animBg="1"/>
      <p:bldP spid="2066" grpId="0" animBg="1"/>
      <p:bldP spid="20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Glass transition </a:t>
            </a:r>
            <a:r>
              <a:rPr lang="en-US" sz="2800" smtClean="0">
                <a:solidFill>
                  <a:schemeClr val="accent2"/>
                </a:solidFill>
              </a:rPr>
              <a:t>(T</a:t>
            </a:r>
            <a:r>
              <a:rPr lang="en-US" sz="2800" baseline="-25000" smtClean="0">
                <a:solidFill>
                  <a:schemeClr val="accent2"/>
                </a:solidFill>
              </a:rPr>
              <a:t>g</a:t>
            </a:r>
            <a:r>
              <a:rPr lang="en-US" sz="2800" smtClean="0"/>
              <a:t>) and crystallization (</a:t>
            </a:r>
            <a:r>
              <a:rPr lang="en-US" sz="2800" smtClean="0">
                <a:solidFill>
                  <a:srgbClr val="FF0066"/>
                </a:solidFill>
              </a:rPr>
              <a:t>T</a:t>
            </a:r>
            <a:r>
              <a:rPr lang="en-US" sz="2800" baseline="-25000" smtClean="0">
                <a:solidFill>
                  <a:srgbClr val="FF0066"/>
                </a:solidFill>
              </a:rPr>
              <a:t>c</a:t>
            </a:r>
            <a:r>
              <a:rPr lang="en-US" sz="2800" smtClean="0"/>
              <a:t>) (=devitrification)</a:t>
            </a:r>
          </a:p>
        </p:txBody>
      </p:sp>
      <p:graphicFrame>
        <p:nvGraphicFramePr>
          <p:cNvPr id="30737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5334000" y="1600200"/>
          <a:ext cx="3048000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ChemSketch" r:id="rId3" imgW="4230624" imgH="2005584" progId="ACD.ChemSketch.20">
                  <p:embed/>
                </p:oleObj>
              </mc:Choice>
              <mc:Fallback>
                <p:oleObj name="ChemSketch" r:id="rId3" imgW="4230624" imgH="2005584" progId="ACD.ChemSketch.20">
                  <p:embed/>
                  <p:pic>
                    <p:nvPicPr>
                      <p:cNvPr id="0" name="Picture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600200"/>
                        <a:ext cx="3048000" cy="1444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295400" y="17526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1295400" y="32766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8" name="Freeform 8"/>
          <p:cNvSpPr>
            <a:spLocks/>
          </p:cNvSpPr>
          <p:nvPr/>
        </p:nvSpPr>
        <p:spPr bwMode="auto">
          <a:xfrm>
            <a:off x="1524000" y="1866900"/>
            <a:ext cx="2743200" cy="1257300"/>
          </a:xfrm>
          <a:custGeom>
            <a:avLst/>
            <a:gdLst>
              <a:gd name="T0" fmla="*/ 0 w 1728"/>
              <a:gd name="T1" fmla="*/ 723900 h 792"/>
              <a:gd name="T2" fmla="*/ 381000 w 1728"/>
              <a:gd name="T3" fmla="*/ 723900 h 792"/>
              <a:gd name="T4" fmla="*/ 609600 w 1728"/>
              <a:gd name="T5" fmla="*/ 876300 h 792"/>
              <a:gd name="T6" fmla="*/ 914400 w 1728"/>
              <a:gd name="T7" fmla="*/ 876300 h 792"/>
              <a:gd name="T8" fmla="*/ 1219200 w 1728"/>
              <a:gd name="T9" fmla="*/ 876300 h 792"/>
              <a:gd name="T10" fmla="*/ 1371600 w 1728"/>
              <a:gd name="T11" fmla="*/ 114300 h 792"/>
              <a:gd name="T12" fmla="*/ 1600200 w 1728"/>
              <a:gd name="T13" fmla="*/ 190500 h 792"/>
              <a:gd name="T14" fmla="*/ 1828800 w 1728"/>
              <a:gd name="T15" fmla="*/ 800100 h 792"/>
              <a:gd name="T16" fmla="*/ 2514600 w 1728"/>
              <a:gd name="T17" fmla="*/ 800100 h 792"/>
              <a:gd name="T18" fmla="*/ 2743200 w 1728"/>
              <a:gd name="T19" fmla="*/ 1257300 h 7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28"/>
              <a:gd name="T31" fmla="*/ 0 h 792"/>
              <a:gd name="T32" fmla="*/ 1728 w 1728"/>
              <a:gd name="T33" fmla="*/ 792 h 7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28" h="792">
                <a:moveTo>
                  <a:pt x="0" y="456"/>
                </a:moveTo>
                <a:cubicBezTo>
                  <a:pt x="88" y="448"/>
                  <a:pt x="176" y="440"/>
                  <a:pt x="240" y="456"/>
                </a:cubicBezTo>
                <a:cubicBezTo>
                  <a:pt x="304" y="472"/>
                  <a:pt x="328" y="536"/>
                  <a:pt x="384" y="552"/>
                </a:cubicBezTo>
                <a:cubicBezTo>
                  <a:pt x="440" y="568"/>
                  <a:pt x="512" y="552"/>
                  <a:pt x="576" y="552"/>
                </a:cubicBezTo>
                <a:cubicBezTo>
                  <a:pt x="640" y="552"/>
                  <a:pt x="720" y="632"/>
                  <a:pt x="768" y="552"/>
                </a:cubicBezTo>
                <a:cubicBezTo>
                  <a:pt x="816" y="472"/>
                  <a:pt x="824" y="144"/>
                  <a:pt x="864" y="72"/>
                </a:cubicBezTo>
                <a:cubicBezTo>
                  <a:pt x="904" y="0"/>
                  <a:pt x="960" y="48"/>
                  <a:pt x="1008" y="120"/>
                </a:cubicBezTo>
                <a:cubicBezTo>
                  <a:pt x="1056" y="192"/>
                  <a:pt x="1056" y="440"/>
                  <a:pt x="1152" y="504"/>
                </a:cubicBezTo>
                <a:cubicBezTo>
                  <a:pt x="1248" y="568"/>
                  <a:pt x="1488" y="456"/>
                  <a:pt x="1584" y="504"/>
                </a:cubicBezTo>
                <a:cubicBezTo>
                  <a:pt x="1680" y="552"/>
                  <a:pt x="1704" y="744"/>
                  <a:pt x="1728" y="7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1905000" y="2133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2819400" y="175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447800" y="14478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T</a:t>
            </a:r>
            <a:r>
              <a:rPr lang="en-US" sz="2000" b="1" baseline="-25000">
                <a:solidFill>
                  <a:schemeClr val="accent2"/>
                </a:solidFill>
              </a:rPr>
              <a:t>g</a:t>
            </a:r>
            <a:r>
              <a:rPr lang="en-US" sz="2000" b="1"/>
              <a:t>	</a:t>
            </a:r>
            <a:r>
              <a:rPr lang="en-US" sz="2000" b="1">
                <a:solidFill>
                  <a:srgbClr val="FF0066"/>
                </a:solidFill>
              </a:rPr>
              <a:t>T</a:t>
            </a:r>
            <a:r>
              <a:rPr lang="en-US" sz="2000" b="1" baseline="-25000">
                <a:solidFill>
                  <a:srgbClr val="FF0066"/>
                </a:solidFill>
              </a:rPr>
              <a:t>c</a:t>
            </a:r>
            <a:endParaRPr lang="en-US" sz="2000" b="1">
              <a:solidFill>
                <a:srgbClr val="FF0066"/>
              </a:solidFill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33400" y="3468688"/>
            <a:ext cx="472440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 b="1"/>
              <a:t>Glass melt is quenched faster than structure can reorganize into crystallographically ordered arrays=&gt; quenched glass has no thermodynamic definition…glass is </a:t>
            </a:r>
            <a:r>
              <a:rPr lang="en-US" sz="1600" b="1">
                <a:solidFill>
                  <a:srgbClr val="FF0066"/>
                </a:solidFill>
              </a:rPr>
              <a:t>not</a:t>
            </a:r>
            <a:r>
              <a:rPr lang="en-US" sz="1600" b="1"/>
              <a:t> a </a:t>
            </a:r>
            <a:r>
              <a:rPr lang="en-US" sz="1600" b="1">
                <a:solidFill>
                  <a:schemeClr val="accent2"/>
                </a:solidFill>
              </a:rPr>
              <a:t>liquid</a:t>
            </a:r>
            <a:r>
              <a:rPr lang="en-US" sz="1600" b="1"/>
              <a:t> (which is defined)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 b="1"/>
              <a:t>Disorder is a function of quench rate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 b="1"/>
              <a:t>Supercooled liquid is semi-ordered and </a:t>
            </a:r>
            <a:r>
              <a:rPr lang="en-US" sz="1600" b="1">
                <a:solidFill>
                  <a:schemeClr val="accent2"/>
                </a:solidFill>
              </a:rPr>
              <a:t>thermodynamically </a:t>
            </a:r>
            <a:r>
              <a:rPr lang="en-US" sz="1600" b="1"/>
              <a:t>defined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 b="1"/>
              <a:t>It takes energy to `reorganize’ chaos into supercooled order=&gt; why T</a:t>
            </a:r>
            <a:r>
              <a:rPr lang="en-US" sz="1600" b="1" baseline="-25000"/>
              <a:t>g</a:t>
            </a:r>
            <a:r>
              <a:rPr lang="en-US" sz="1600" b="1"/>
              <a:t> is endo proces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4419600" y="31242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</a:t>
            </a:r>
            <a:r>
              <a:rPr lang="en-US">
                <a:sym typeface="Wingdings" pitchFamily="2" charset="2"/>
              </a:rPr>
              <a:t></a:t>
            </a:r>
            <a:endParaRPr lang="en-US"/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81000" y="1905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Q(cal)</a:t>
            </a:r>
          </a:p>
        </p:txBody>
      </p:sp>
      <p:sp>
        <p:nvSpPr>
          <p:cNvPr id="1038" name="Text Box 16"/>
          <p:cNvSpPr txBox="1">
            <a:spLocks noChangeArrowheads="1"/>
          </p:cNvSpPr>
          <p:nvPr/>
        </p:nvSpPr>
        <p:spPr bwMode="auto">
          <a:xfrm>
            <a:off x="5867400" y="14478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30739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5486400" y="4648200"/>
          <a:ext cx="2994025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ChemSketch" r:id="rId5" imgW="3602736" imgH="1840992" progId="ACD.ChemSketch.20">
                  <p:embed/>
                </p:oleObj>
              </mc:Choice>
              <mc:Fallback>
                <p:oleObj name="ChemSketch" r:id="rId5" imgW="3602736" imgH="1840992" progId="ACD.ChemSketch.20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648200"/>
                        <a:ext cx="2994025" cy="15303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5257800" y="3733800"/>
            <a:ext cx="3505200" cy="36988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‘supercooled liquid structure’</a:t>
            </a: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H="1">
            <a:off x="6858000" y="3124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6934200" y="4114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6096000" y="12192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Disordered glass</a:t>
            </a: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5638800" y="61722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Ordered crystal structure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7086600" y="32004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T</a:t>
            </a:r>
            <a:r>
              <a:rPr lang="en-US" sz="2400" b="1" baseline="-25000">
                <a:solidFill>
                  <a:schemeClr val="accent2"/>
                </a:solidFill>
              </a:rPr>
              <a:t>g</a:t>
            </a: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7086600" y="41910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T</a:t>
            </a:r>
            <a:r>
              <a:rPr lang="en-US" sz="2400" b="1" baseline="-25000">
                <a:solidFill>
                  <a:srgbClr val="FF0066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0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30727" grpId="0" animBg="1"/>
      <p:bldP spid="30728" grpId="0" animBg="1"/>
      <p:bldP spid="30730" grpId="0" animBg="1"/>
      <p:bldP spid="30731" grpId="0" animBg="1"/>
      <p:bldP spid="30732" grpId="0"/>
      <p:bldP spid="30734" grpId="0"/>
      <p:bldP spid="30735" grpId="0"/>
      <p:bldP spid="30741" grpId="0" animBg="1"/>
      <p:bldP spid="30742" grpId="0" animBg="1"/>
      <p:bldP spid="30743" grpId="0" animBg="1"/>
      <p:bldP spid="30744" grpId="0"/>
      <p:bldP spid="30745" grpId="0"/>
      <p:bldP spid="30746" grpId="0"/>
      <p:bldP spid="307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Kinds of </a:t>
            </a:r>
            <a:r>
              <a:rPr lang="en-US" sz="2400" b="1" dirty="0" err="1" smtClean="0"/>
              <a:t>thermograms</a:t>
            </a:r>
            <a:endParaRPr lang="en-US" sz="2400" b="1" dirty="0" smtClean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114800"/>
            <a:ext cx="434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114800"/>
            <a:ext cx="39147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447800"/>
            <a:ext cx="40386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371600"/>
            <a:ext cx="4048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143000" y="1295400"/>
            <a:ext cx="2895600" cy="7969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Single phase, melting</a:t>
            </a:r>
          </a:p>
          <a:p>
            <a:pPr>
              <a:spcBef>
                <a:spcPct val="50000"/>
              </a:spcBef>
            </a:pPr>
            <a:r>
              <a:rPr lang="en-US" b="1"/>
              <a:t>(</a:t>
            </a:r>
            <a:r>
              <a:rPr lang="en-US" sz="1600" b="1">
                <a:solidFill>
                  <a:srgbClr val="FF0066"/>
                </a:solidFill>
              </a:rPr>
              <a:t>e.g. cubic NaCl)</a:t>
            </a:r>
            <a:r>
              <a:rPr lang="en-US" b="1"/>
              <a:t> 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638800" y="990600"/>
            <a:ext cx="3200400" cy="11382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Crystal-crystal transition followed by melting </a:t>
            </a:r>
            <a:r>
              <a:rPr lang="en-US" sz="1600" b="1">
                <a:solidFill>
                  <a:srgbClr val="FF0066"/>
                </a:solidFill>
              </a:rPr>
              <a:t>(tridymite silica-&gt;cristobalite silica)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066800" y="4267200"/>
            <a:ext cx="2819400" cy="669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Release of hydration water </a:t>
            </a:r>
            <a:r>
              <a:rPr lang="en-US" sz="1600" b="1">
                <a:solidFill>
                  <a:srgbClr val="FF0066"/>
                </a:solidFill>
              </a:rPr>
              <a:t>(e.g CuSO</a:t>
            </a:r>
            <a:r>
              <a:rPr lang="en-US" sz="1600" b="1" baseline="-25000">
                <a:solidFill>
                  <a:srgbClr val="FF0066"/>
                </a:solidFill>
              </a:rPr>
              <a:t>4</a:t>
            </a:r>
            <a:r>
              <a:rPr lang="en-US" sz="1600" b="1">
                <a:solidFill>
                  <a:srgbClr val="FF0066"/>
                </a:solidFill>
              </a:rPr>
              <a:t>*5H</a:t>
            </a:r>
            <a:r>
              <a:rPr lang="en-US" sz="1600" b="1" baseline="-25000">
                <a:solidFill>
                  <a:srgbClr val="FF0066"/>
                </a:solidFill>
              </a:rPr>
              <a:t>2</a:t>
            </a:r>
            <a:r>
              <a:rPr lang="en-US" sz="1600" b="1">
                <a:solidFill>
                  <a:srgbClr val="FF0066"/>
                </a:solidFill>
              </a:rPr>
              <a:t>O)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410200" y="4114800"/>
            <a:ext cx="3352800" cy="73818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Simple glass thermogram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(e.g. glassy silica-&gt;cristobalite)</a:t>
            </a:r>
            <a:r>
              <a:rPr lang="en-US" sz="1600"/>
              <a:t> 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133600" y="29718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mp (endo)</a:t>
            </a: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V="1">
            <a:off x="2438400" y="24384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5791200" y="2667000"/>
            <a:ext cx="1295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Phase change (exo)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7315200" y="22098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Melting 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524000" y="55626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Dehydration (</a:t>
            </a:r>
            <a:r>
              <a:rPr lang="en-US" dirty="0" err="1"/>
              <a:t>exo</a:t>
            </a:r>
            <a:r>
              <a:rPr lang="en-US" dirty="0"/>
              <a:t>)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352800" y="51054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30" grpId="0" animBg="1"/>
      <p:bldP spid="5131" grpId="0" animBg="1"/>
      <p:bldP spid="5132" grpId="0" animBg="1"/>
      <p:bldP spid="5133" grpId="0"/>
      <p:bldP spid="5135" grpId="0" animBg="1"/>
      <p:bldP spid="5136" grpId="0"/>
      <p:bldP spid="5137" grpId="0"/>
      <p:bldP spid="5138" grpId="0"/>
      <p:bldP spid="51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lass technology p10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33400"/>
            <a:ext cx="54165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304800" y="0"/>
            <a:ext cx="8382000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Typical Corning Glass Batch Sheet for Experimental Glass </a:t>
            </a:r>
            <a:r>
              <a:rPr lang="en-US" sz="2800" dirty="0" smtClean="0"/>
              <a:t>Melt: The heart of the original glass business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534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Some useful facts to help sort out DSC curves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1)	</a:t>
            </a:r>
            <a:r>
              <a:rPr lang="en-US" sz="2800" b="1" dirty="0" smtClean="0"/>
              <a:t>Typical melting points for selected materials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22860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</a:t>
            </a:r>
            <a:r>
              <a:rPr lang="en-US" b="1" u="sng" dirty="0" smtClean="0"/>
              <a:t>MATERIAL</a:t>
            </a:r>
            <a:r>
              <a:rPr lang="en-US" b="1" dirty="0" smtClean="0">
                <a:solidFill>
                  <a:srgbClr val="FF0000"/>
                </a:solidFill>
              </a:rPr>
              <a:t>			</a:t>
            </a:r>
            <a:r>
              <a:rPr lang="en-US" b="1" u="sng" dirty="0" smtClean="0">
                <a:solidFill>
                  <a:srgbClr val="FF0000"/>
                </a:solidFill>
              </a:rPr>
              <a:t>MELTING POINT, </a:t>
            </a:r>
            <a:r>
              <a:rPr lang="en-US" b="1" u="sng" baseline="30000" dirty="0" smtClean="0">
                <a:solidFill>
                  <a:srgbClr val="FF0000"/>
                </a:solidFill>
              </a:rPr>
              <a:t>O</a:t>
            </a:r>
            <a:r>
              <a:rPr lang="en-US" b="1" u="sng" dirty="0" smtClean="0">
                <a:solidFill>
                  <a:srgbClr val="FF0000"/>
                </a:solidFill>
              </a:rPr>
              <a:t> C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34290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Pyrex glass			1250			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4038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Soda lime glass		1000-1050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219200" y="47244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Most inorganic salts		600-900</a:t>
            </a: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NaCl</a:t>
            </a:r>
            <a:r>
              <a:rPr lang="en-US" sz="2400" dirty="0" smtClean="0"/>
              <a:t>, CaCl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</a:t>
            </a:r>
            <a:r>
              <a:rPr lang="en-US" sz="2400" dirty="0" err="1" smtClean="0"/>
              <a:t>KCl</a:t>
            </a:r>
            <a:r>
              <a:rPr lang="en-US" sz="2400" dirty="0" smtClean="0"/>
              <a:t>)	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57912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Plastics			&lt;400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28194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Silica (glass or crystal)	~1800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534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More useful facts to help sort out DSC curves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686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</a:t>
            </a:r>
            <a:r>
              <a:rPr lang="en-US" sz="2400" b="1" dirty="0" smtClean="0"/>
              <a:t>) Glass transition temperatures (</a:t>
            </a:r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g</a:t>
            </a:r>
            <a:r>
              <a:rPr lang="en-US" sz="2400" b="1" dirty="0" smtClean="0"/>
              <a:t>) for selected glassy materials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286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  </a:t>
            </a:r>
            <a:r>
              <a:rPr lang="en-US" sz="3200" b="1" u="sng" dirty="0" smtClean="0"/>
              <a:t>Glass</a:t>
            </a:r>
            <a:r>
              <a:rPr lang="en-US" sz="3200" b="1" dirty="0" smtClean="0">
                <a:solidFill>
                  <a:srgbClr val="FF0000"/>
                </a:solidFill>
              </a:rPr>
              <a:t>		 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T</a:t>
            </a:r>
            <a:r>
              <a:rPr lang="en-US" sz="3200" b="1" u="sng" baseline="-25000" dirty="0" err="1" smtClean="0">
                <a:solidFill>
                  <a:srgbClr val="FF0000"/>
                </a:solidFill>
              </a:rPr>
              <a:t>g</a:t>
            </a:r>
            <a:r>
              <a:rPr lang="en-US" sz="3200" b="1" u="sng" dirty="0" smtClean="0">
                <a:solidFill>
                  <a:srgbClr val="FF0000"/>
                </a:solidFill>
              </a:rPr>
              <a:t>  </a:t>
            </a:r>
            <a:r>
              <a:rPr lang="en-US" sz="3200" b="1" u="sng" baseline="30000" dirty="0" smtClean="0">
                <a:solidFill>
                  <a:srgbClr val="FF0000"/>
                </a:solidFill>
              </a:rPr>
              <a:t>O</a:t>
            </a:r>
            <a:r>
              <a:rPr lang="en-US" sz="3200" b="1" u="sng" dirty="0" smtClean="0">
                <a:solidFill>
                  <a:srgbClr val="FF0000"/>
                </a:solidFill>
              </a:rPr>
              <a:t> C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8194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Silica (glass)	 	  </a:t>
            </a:r>
            <a:r>
              <a:rPr lang="en-US" sz="2400" b="1" dirty="0" smtClean="0">
                <a:solidFill>
                  <a:srgbClr val="FF0000"/>
                </a:solidFill>
              </a:rPr>
              <a:t>~1200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34290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Pyrex glass			      </a:t>
            </a:r>
            <a:r>
              <a:rPr lang="en-US" sz="2400" b="1" dirty="0" smtClean="0">
                <a:solidFill>
                  <a:srgbClr val="FF0000"/>
                </a:solidFill>
              </a:rPr>
              <a:t>550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419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Soda-lime glass (crap)    </a:t>
            </a:r>
            <a:r>
              <a:rPr lang="en-US" sz="2400" b="1" dirty="0" smtClean="0">
                <a:solidFill>
                  <a:srgbClr val="FF0000"/>
                </a:solidFill>
              </a:rPr>
              <a:t>500- 550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47244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Plastics			  </a:t>
            </a:r>
            <a:r>
              <a:rPr lang="en-US" sz="2400" b="1" dirty="0" smtClean="0">
                <a:solidFill>
                  <a:srgbClr val="FF0000"/>
                </a:solidFill>
              </a:rPr>
              <a:t>&lt; 100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</a:t>
            </a:r>
            <a:r>
              <a:rPr lang="en-US" sz="2800" b="1" dirty="0" smtClean="0"/>
              <a:t>And yet </a:t>
            </a:r>
            <a:r>
              <a:rPr lang="en-US" sz="2800" b="1" i="1" dirty="0" smtClean="0"/>
              <a:t>more</a:t>
            </a:r>
            <a:r>
              <a:rPr lang="en-US" sz="2800" b="1" dirty="0" smtClean="0"/>
              <a:t> useful facts to sort out DSC curves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1) Waters of hydration make multiple sharp, (weak) exothermic peaks</a:t>
            </a:r>
            <a:endParaRPr lang="en-US" b="1" dirty="0"/>
          </a:p>
        </p:txBody>
      </p:sp>
      <p:sp>
        <p:nvSpPr>
          <p:cNvPr id="5" name="Freeform 4"/>
          <p:cNvSpPr/>
          <p:nvPr/>
        </p:nvSpPr>
        <p:spPr>
          <a:xfrm>
            <a:off x="6705600" y="1981200"/>
            <a:ext cx="1504244" cy="359363"/>
          </a:xfrm>
          <a:custGeom>
            <a:avLst/>
            <a:gdLst>
              <a:gd name="connsiteX0" fmla="*/ 0 w 1207911"/>
              <a:gd name="connsiteY0" fmla="*/ 205081 h 254000"/>
              <a:gd name="connsiteX1" fmla="*/ 383822 w 1207911"/>
              <a:gd name="connsiteY1" fmla="*/ 193793 h 254000"/>
              <a:gd name="connsiteX2" fmla="*/ 383822 w 1207911"/>
              <a:gd name="connsiteY2" fmla="*/ 193793 h 254000"/>
              <a:gd name="connsiteX3" fmla="*/ 395111 w 1207911"/>
              <a:gd name="connsiteY3" fmla="*/ 1881 h 254000"/>
              <a:gd name="connsiteX4" fmla="*/ 428977 w 1207911"/>
              <a:gd name="connsiteY4" fmla="*/ 205081 h 254000"/>
              <a:gd name="connsiteX5" fmla="*/ 620888 w 1207911"/>
              <a:gd name="connsiteY5" fmla="*/ 205081 h 254000"/>
              <a:gd name="connsiteX6" fmla="*/ 620888 w 1207911"/>
              <a:gd name="connsiteY6" fmla="*/ 1881 h 254000"/>
              <a:gd name="connsiteX7" fmla="*/ 677333 w 1207911"/>
              <a:gd name="connsiteY7" fmla="*/ 216370 h 254000"/>
              <a:gd name="connsiteX8" fmla="*/ 1207911 w 1207911"/>
              <a:gd name="connsiteY8" fmla="*/ 227659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7911" h="254000">
                <a:moveTo>
                  <a:pt x="0" y="205081"/>
                </a:moveTo>
                <a:lnTo>
                  <a:pt x="383822" y="193793"/>
                </a:lnTo>
                <a:lnTo>
                  <a:pt x="383822" y="193793"/>
                </a:lnTo>
                <a:cubicBezTo>
                  <a:pt x="385703" y="161808"/>
                  <a:pt x="387585" y="0"/>
                  <a:pt x="395111" y="1881"/>
                </a:cubicBezTo>
                <a:cubicBezTo>
                  <a:pt x="402637" y="3762"/>
                  <a:pt x="391348" y="171214"/>
                  <a:pt x="428977" y="205081"/>
                </a:cubicBezTo>
                <a:cubicBezTo>
                  <a:pt x="466607" y="238948"/>
                  <a:pt x="588903" y="238948"/>
                  <a:pt x="620888" y="205081"/>
                </a:cubicBezTo>
                <a:cubicBezTo>
                  <a:pt x="652873" y="171214"/>
                  <a:pt x="611481" y="0"/>
                  <a:pt x="620888" y="1881"/>
                </a:cubicBezTo>
                <a:cubicBezTo>
                  <a:pt x="630295" y="3762"/>
                  <a:pt x="579496" y="178740"/>
                  <a:pt x="677333" y="216370"/>
                </a:cubicBezTo>
                <a:cubicBezTo>
                  <a:pt x="775170" y="254000"/>
                  <a:pt x="991540" y="240829"/>
                  <a:pt x="1207911" y="227659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32004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  <a:r>
              <a:rPr lang="en-US" sz="2400" b="1" dirty="0" smtClean="0"/>
              <a:t>) crystal-crystal transitions (</a:t>
            </a:r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cc</a:t>
            </a:r>
            <a:r>
              <a:rPr lang="en-US" sz="2400" b="1" dirty="0" smtClean="0"/>
              <a:t>) make pretty sharp, (strong) exothermic peaks</a:t>
            </a:r>
            <a:endParaRPr lang="en-US" b="1" dirty="0"/>
          </a:p>
        </p:txBody>
      </p:sp>
      <p:sp>
        <p:nvSpPr>
          <p:cNvPr id="7" name="Freeform 6"/>
          <p:cNvSpPr/>
          <p:nvPr/>
        </p:nvSpPr>
        <p:spPr>
          <a:xfrm>
            <a:off x="6464771" y="2799644"/>
            <a:ext cx="1053629" cy="1352786"/>
          </a:xfrm>
          <a:custGeom>
            <a:avLst/>
            <a:gdLst>
              <a:gd name="connsiteX0" fmla="*/ 15051 w 1053629"/>
              <a:gd name="connsiteY0" fmla="*/ 1185334 h 1352786"/>
              <a:gd name="connsiteX1" fmla="*/ 82785 w 1053629"/>
              <a:gd name="connsiteY1" fmla="*/ 1174045 h 1352786"/>
              <a:gd name="connsiteX2" fmla="*/ 511762 w 1053629"/>
              <a:gd name="connsiteY2" fmla="*/ 1174045 h 1352786"/>
              <a:gd name="connsiteX3" fmla="*/ 545629 w 1053629"/>
              <a:gd name="connsiteY3" fmla="*/ 101600 h 1352786"/>
              <a:gd name="connsiteX4" fmla="*/ 624651 w 1053629"/>
              <a:gd name="connsiteY4" fmla="*/ 564445 h 1352786"/>
              <a:gd name="connsiteX5" fmla="*/ 692385 w 1053629"/>
              <a:gd name="connsiteY5" fmla="*/ 1140178 h 1352786"/>
              <a:gd name="connsiteX6" fmla="*/ 1053629 w 1053629"/>
              <a:gd name="connsiteY6" fmla="*/ 1207912 h 1352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3629" h="1352786">
                <a:moveTo>
                  <a:pt x="15051" y="1185334"/>
                </a:moveTo>
                <a:cubicBezTo>
                  <a:pt x="7525" y="1180630"/>
                  <a:pt x="0" y="1175926"/>
                  <a:pt x="82785" y="1174045"/>
                </a:cubicBezTo>
                <a:cubicBezTo>
                  <a:pt x="165570" y="1172164"/>
                  <a:pt x="434621" y="1352786"/>
                  <a:pt x="511762" y="1174045"/>
                </a:cubicBezTo>
                <a:cubicBezTo>
                  <a:pt x="588903" y="995304"/>
                  <a:pt x="526814" y="203200"/>
                  <a:pt x="545629" y="101600"/>
                </a:cubicBezTo>
                <a:cubicBezTo>
                  <a:pt x="564444" y="0"/>
                  <a:pt x="600192" y="391349"/>
                  <a:pt x="624651" y="564445"/>
                </a:cubicBezTo>
                <a:cubicBezTo>
                  <a:pt x="649110" y="737541"/>
                  <a:pt x="620889" y="1032934"/>
                  <a:pt x="692385" y="1140178"/>
                </a:cubicBezTo>
                <a:cubicBezTo>
                  <a:pt x="763881" y="1247423"/>
                  <a:pt x="908755" y="1227667"/>
                  <a:pt x="1053629" y="1207912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44196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r>
              <a:rPr lang="en-US" sz="2400" b="1" dirty="0" smtClean="0"/>
              <a:t>) glass-crystal transitions (</a:t>
            </a:r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gc</a:t>
            </a:r>
            <a:r>
              <a:rPr lang="en-US" sz="2400" b="1" dirty="0" smtClean="0"/>
              <a:t>) make broad, (strong) exothermic peaks</a:t>
            </a:r>
            <a:endParaRPr lang="en-US" b="1" dirty="0"/>
          </a:p>
        </p:txBody>
      </p:sp>
      <p:sp>
        <p:nvSpPr>
          <p:cNvPr id="9" name="Freeform 8"/>
          <p:cNvSpPr/>
          <p:nvPr/>
        </p:nvSpPr>
        <p:spPr>
          <a:xfrm>
            <a:off x="6242756" y="4466637"/>
            <a:ext cx="1693333" cy="1066800"/>
          </a:xfrm>
          <a:custGeom>
            <a:avLst/>
            <a:gdLst>
              <a:gd name="connsiteX0" fmla="*/ 0 w 1693333"/>
              <a:gd name="connsiteY0" fmla="*/ 929452 h 1066800"/>
              <a:gd name="connsiteX1" fmla="*/ 485422 w 1693333"/>
              <a:gd name="connsiteY1" fmla="*/ 929452 h 1066800"/>
              <a:gd name="connsiteX2" fmla="*/ 722488 w 1693333"/>
              <a:gd name="connsiteY2" fmla="*/ 105363 h 1066800"/>
              <a:gd name="connsiteX3" fmla="*/ 857955 w 1693333"/>
              <a:gd name="connsiteY3" fmla="*/ 297274 h 1066800"/>
              <a:gd name="connsiteX4" fmla="*/ 1061155 w 1693333"/>
              <a:gd name="connsiteY4" fmla="*/ 850430 h 1066800"/>
              <a:gd name="connsiteX5" fmla="*/ 1693333 w 1693333"/>
              <a:gd name="connsiteY5" fmla="*/ 940741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3333" h="1066800">
                <a:moveTo>
                  <a:pt x="0" y="929452"/>
                </a:moveTo>
                <a:cubicBezTo>
                  <a:pt x="182503" y="998126"/>
                  <a:pt x="365007" y="1066800"/>
                  <a:pt x="485422" y="929452"/>
                </a:cubicBezTo>
                <a:cubicBezTo>
                  <a:pt x="605837" y="792104"/>
                  <a:pt x="660399" y="210726"/>
                  <a:pt x="722488" y="105363"/>
                </a:cubicBezTo>
                <a:cubicBezTo>
                  <a:pt x="784577" y="0"/>
                  <a:pt x="801511" y="173096"/>
                  <a:pt x="857955" y="297274"/>
                </a:cubicBezTo>
                <a:cubicBezTo>
                  <a:pt x="914400" y="421452"/>
                  <a:pt x="921925" y="743186"/>
                  <a:pt x="1061155" y="850430"/>
                </a:cubicBezTo>
                <a:cubicBezTo>
                  <a:pt x="1200385" y="957675"/>
                  <a:pt x="1446859" y="949208"/>
                  <a:pt x="1693333" y="940741"/>
                </a:cubicBez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55626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4)  </a:t>
            </a:r>
            <a:r>
              <a:rPr lang="en-US" sz="2800" b="1" dirty="0" smtClean="0"/>
              <a:t>For a glass, </a:t>
            </a:r>
            <a:r>
              <a:rPr lang="en-US" sz="2800" b="1" dirty="0" err="1" smtClean="0"/>
              <a:t>T</a:t>
            </a:r>
            <a:r>
              <a:rPr lang="en-US" sz="2800" b="1" baseline="-25000" dirty="0" err="1" smtClean="0"/>
              <a:t>g</a:t>
            </a:r>
            <a:r>
              <a:rPr lang="en-US" sz="2800" b="1" dirty="0" smtClean="0"/>
              <a:t> &lt; </a:t>
            </a:r>
            <a:r>
              <a:rPr lang="en-US" sz="2800" b="1" dirty="0" err="1" smtClean="0"/>
              <a:t>T</a:t>
            </a:r>
            <a:r>
              <a:rPr lang="en-US" sz="2800" b="1" baseline="-25000" dirty="0" err="1" smtClean="0"/>
              <a:t>gc</a:t>
            </a:r>
            <a:r>
              <a:rPr lang="en-US" sz="2800" b="1" dirty="0" smtClean="0"/>
              <a:t> &lt; </a:t>
            </a:r>
            <a:r>
              <a:rPr lang="en-US" sz="2800" b="1" dirty="0" err="1" smtClean="0"/>
              <a:t>T</a:t>
            </a:r>
            <a:r>
              <a:rPr lang="en-US" sz="2800" b="1" baseline="-25000" dirty="0" err="1" smtClean="0"/>
              <a:t>cc</a:t>
            </a:r>
            <a:r>
              <a:rPr lang="en-US" sz="2800" b="1" baseline="-25000" dirty="0" smtClean="0"/>
              <a:t> 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14" name="Freeform 13"/>
          <p:cNvSpPr/>
          <p:nvPr/>
        </p:nvSpPr>
        <p:spPr>
          <a:xfrm>
            <a:off x="5238044" y="5582356"/>
            <a:ext cx="3025423" cy="620889"/>
          </a:xfrm>
          <a:custGeom>
            <a:avLst/>
            <a:gdLst>
              <a:gd name="connsiteX0" fmla="*/ 0 w 3025423"/>
              <a:gd name="connsiteY0" fmla="*/ 276577 h 620889"/>
              <a:gd name="connsiteX1" fmla="*/ 609600 w 3025423"/>
              <a:gd name="connsiteY1" fmla="*/ 254000 h 620889"/>
              <a:gd name="connsiteX2" fmla="*/ 722489 w 3025423"/>
              <a:gd name="connsiteY2" fmla="*/ 524933 h 620889"/>
              <a:gd name="connsiteX3" fmla="*/ 1309512 w 3025423"/>
              <a:gd name="connsiteY3" fmla="*/ 547511 h 620889"/>
              <a:gd name="connsiteX4" fmla="*/ 1603023 w 3025423"/>
              <a:gd name="connsiteY4" fmla="*/ 84666 h 620889"/>
              <a:gd name="connsiteX5" fmla="*/ 1964267 w 3025423"/>
              <a:gd name="connsiteY5" fmla="*/ 479777 h 620889"/>
              <a:gd name="connsiteX6" fmla="*/ 2427112 w 3025423"/>
              <a:gd name="connsiteY6" fmla="*/ 491066 h 620889"/>
              <a:gd name="connsiteX7" fmla="*/ 2506134 w 3025423"/>
              <a:gd name="connsiteY7" fmla="*/ 39511 h 620889"/>
              <a:gd name="connsiteX8" fmla="*/ 2528712 w 3025423"/>
              <a:gd name="connsiteY8" fmla="*/ 254000 h 620889"/>
              <a:gd name="connsiteX9" fmla="*/ 2573867 w 3025423"/>
              <a:gd name="connsiteY9" fmla="*/ 457200 h 620889"/>
              <a:gd name="connsiteX10" fmla="*/ 2652889 w 3025423"/>
              <a:gd name="connsiteY10" fmla="*/ 378177 h 620889"/>
              <a:gd name="connsiteX11" fmla="*/ 2664178 w 3025423"/>
              <a:gd name="connsiteY11" fmla="*/ 118533 h 620889"/>
              <a:gd name="connsiteX12" fmla="*/ 2698045 w 3025423"/>
              <a:gd name="connsiteY12" fmla="*/ 445911 h 620889"/>
              <a:gd name="connsiteX13" fmla="*/ 3025423 w 3025423"/>
              <a:gd name="connsiteY13" fmla="*/ 491066 h 62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25423" h="620889">
                <a:moveTo>
                  <a:pt x="0" y="276577"/>
                </a:moveTo>
                <a:cubicBezTo>
                  <a:pt x="244592" y="244592"/>
                  <a:pt x="489185" y="212607"/>
                  <a:pt x="609600" y="254000"/>
                </a:cubicBezTo>
                <a:cubicBezTo>
                  <a:pt x="730015" y="295393"/>
                  <a:pt x="605837" y="476015"/>
                  <a:pt x="722489" y="524933"/>
                </a:cubicBezTo>
                <a:cubicBezTo>
                  <a:pt x="839141" y="573852"/>
                  <a:pt x="1162756" y="620889"/>
                  <a:pt x="1309512" y="547511"/>
                </a:cubicBezTo>
                <a:cubicBezTo>
                  <a:pt x="1456268" y="474133"/>
                  <a:pt x="1493897" y="95955"/>
                  <a:pt x="1603023" y="84666"/>
                </a:cubicBezTo>
                <a:cubicBezTo>
                  <a:pt x="1712149" y="73377"/>
                  <a:pt x="1826919" y="412044"/>
                  <a:pt x="1964267" y="479777"/>
                </a:cubicBezTo>
                <a:cubicBezTo>
                  <a:pt x="2101615" y="547510"/>
                  <a:pt x="2336801" y="564444"/>
                  <a:pt x="2427112" y="491066"/>
                </a:cubicBezTo>
                <a:cubicBezTo>
                  <a:pt x="2517423" y="417688"/>
                  <a:pt x="2489201" y="79022"/>
                  <a:pt x="2506134" y="39511"/>
                </a:cubicBezTo>
                <a:cubicBezTo>
                  <a:pt x="2523067" y="0"/>
                  <a:pt x="2517423" y="184385"/>
                  <a:pt x="2528712" y="254000"/>
                </a:cubicBezTo>
                <a:cubicBezTo>
                  <a:pt x="2540001" y="323615"/>
                  <a:pt x="2553171" y="436504"/>
                  <a:pt x="2573867" y="457200"/>
                </a:cubicBezTo>
                <a:cubicBezTo>
                  <a:pt x="2594563" y="477896"/>
                  <a:pt x="2637837" y="434621"/>
                  <a:pt x="2652889" y="378177"/>
                </a:cubicBezTo>
                <a:cubicBezTo>
                  <a:pt x="2667941" y="321733"/>
                  <a:pt x="2656652" y="107244"/>
                  <a:pt x="2664178" y="118533"/>
                </a:cubicBezTo>
                <a:cubicBezTo>
                  <a:pt x="2671704" y="129822"/>
                  <a:pt x="2637838" y="383822"/>
                  <a:pt x="2698045" y="445911"/>
                </a:cubicBezTo>
                <a:cubicBezTo>
                  <a:pt x="2758252" y="508000"/>
                  <a:pt x="2891837" y="499533"/>
                  <a:pt x="3025423" y="49106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9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XRD (X-ray Diffraction)</a:t>
            </a:r>
          </a:p>
        </p:txBody>
      </p:sp>
      <p:pic>
        <p:nvPicPr>
          <p:cNvPr id="7174" name="Picture 6" descr="config of xrd debye scherr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43200"/>
            <a:ext cx="36576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braggsl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438400"/>
            <a:ext cx="38290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33400" y="1371600"/>
            <a:ext cx="373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Basic `</a:t>
            </a:r>
            <a:r>
              <a:rPr lang="en-US" b="1">
                <a:solidFill>
                  <a:srgbClr val="FF0066"/>
                </a:solidFill>
              </a:rPr>
              <a:t>X-ray</a:t>
            </a:r>
            <a:r>
              <a:rPr lang="en-US" b="1"/>
              <a:t> powder diffraction’ camera (Debye-Scherrer design)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876800" y="1447800"/>
            <a:ext cx="3048000" cy="3698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Bragg’s Law: 2*d*sin</a:t>
            </a:r>
            <a:r>
              <a:rPr lang="en-US" b="1">
                <a:sym typeface="Symbol" pitchFamily="18" charset="2"/>
              </a:rPr>
              <a:t>=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962400" y="5486400"/>
            <a:ext cx="4572000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Given fixed </a:t>
            </a:r>
            <a:r>
              <a:rPr lang="en-US" b="1">
                <a:sym typeface="Symbol" pitchFamily="18" charset="2"/>
              </a:rPr>
              <a:t> &amp;</a:t>
            </a:r>
            <a:r>
              <a:rPr lang="en-US" b="1"/>
              <a:t> a measure of the angle </a:t>
            </a:r>
            <a:r>
              <a:rPr lang="en-US" b="1">
                <a:sym typeface="Symbol" pitchFamily="18" charset="2"/>
              </a:rPr>
              <a:t>, you can determine atomic spacing d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267200" y="50292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0066"/>
                </a:solidFill>
              </a:rPr>
              <a:t>The key point….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04800" y="31242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X-rays in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886200" y="2133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X-rays in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6629400" y="20574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Diffracted X-rays</a:t>
            </a: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685800" y="3962400"/>
            <a:ext cx="106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Picture 15" descr="http://www.bio.miami.edu/~cmallery/150/gene/photo5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181600"/>
            <a:ext cx="1190625" cy="1190625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>
          <a:xfrm rot="5400000">
            <a:off x="2171700" y="4076700"/>
            <a:ext cx="18288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3085306" y="4915694"/>
            <a:ext cx="915194" cy="754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8600" y="5334000"/>
            <a:ext cx="220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Diffraction pattern of DNA</a:t>
            </a:r>
          </a:p>
          <a:p>
            <a:r>
              <a:rPr lang="en-US" sz="1400" dirty="0" smtClean="0"/>
              <a:t>Taken by Rosalind Franklin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78" grpId="0" animBg="1"/>
      <p:bldP spid="7179" grpId="0" animBg="1"/>
      <p:bldP spid="7180" grpId="0"/>
      <p:bldP spid="7181" grpId="0"/>
      <p:bldP spid="7182" grpId="0"/>
      <p:bldP spid="7183" grpId="0"/>
      <p:bldP spid="7184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 smtClean="0"/>
              <a:t>Details of Debye-Scherrer XRD diffraction camera</a:t>
            </a:r>
            <a:r>
              <a:rPr lang="en-US" smtClean="0"/>
              <a:t> </a:t>
            </a:r>
          </a:p>
        </p:txBody>
      </p:sp>
      <p:pic>
        <p:nvPicPr>
          <p:cNvPr id="9221" name="Picture 5" descr="config of xrd debye scherr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26098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xrd cam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697288"/>
            <a:ext cx="6629400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1905000" y="2590800"/>
            <a:ext cx="762000" cy="2743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9226" name="Picture 10" descr="diffraction rin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295400"/>
            <a:ext cx="30892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Line 11"/>
          <p:cNvSpPr>
            <a:spLocks noChangeShapeType="1"/>
          </p:cNvSpPr>
          <p:nvPr/>
        </p:nvSpPr>
        <p:spPr bwMode="auto">
          <a:xfrm flipV="1">
            <a:off x="2514600" y="2209800"/>
            <a:ext cx="1219200" cy="1524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228600"/>
            <a:ext cx="86836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Line 15"/>
          <p:cNvSpPr>
            <a:spLocks noChangeShapeType="1"/>
          </p:cNvSpPr>
          <p:nvPr/>
        </p:nvSpPr>
        <p:spPr bwMode="auto">
          <a:xfrm flipV="1">
            <a:off x="3810000" y="3124200"/>
            <a:ext cx="3886200" cy="1600200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2514600" y="1828800"/>
            <a:ext cx="9144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rings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7086600" y="3581400"/>
            <a:ext cx="762000" cy="715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or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9227" grpId="0" animBg="1"/>
      <p:bldP spid="9231" grpId="0" animBg="1"/>
      <p:bldP spid="9234" grpId="0" animBg="1"/>
      <p:bldP spid="92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ounqpi.org/Websites/nanoscience/images/facilities/_full_0_Rigaku_X-Ray_powder_diffractometer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524000"/>
            <a:ext cx="6203697" cy="4648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3048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Typical powder x-ray </a:t>
            </a:r>
            <a:r>
              <a:rPr lang="en-US" sz="3200" dirty="0" err="1" smtClean="0"/>
              <a:t>diffractometer</a:t>
            </a:r>
            <a:r>
              <a:rPr lang="en-US" sz="3200" dirty="0" smtClean="0"/>
              <a:t> instrument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2325469"/>
            <a:ext cx="31242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X-ray source </a:t>
            </a:r>
          </a:p>
          <a:p>
            <a:r>
              <a:rPr lang="en-US" b="1" dirty="0" smtClean="0"/>
              <a:t>(Cu-K</a:t>
            </a:r>
            <a:r>
              <a:rPr lang="en-US" b="1" dirty="0" smtClean="0">
                <a:sym typeface="Symbol"/>
              </a:rPr>
              <a:t> 1.54 A=0.15 nm)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971800"/>
            <a:ext cx="1828800" cy="13849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Detector camera in here</a:t>
            </a:r>
            <a:endParaRPr lang="en-US" sz="28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438400" y="3124200"/>
            <a:ext cx="457200" cy="3810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81400" y="1066800"/>
            <a:ext cx="3200400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Powdered sample mounted (and turned) in here</a:t>
            </a:r>
            <a:endParaRPr lang="en-US" sz="24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495800" y="2286000"/>
            <a:ext cx="228600" cy="5334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 smtClean="0"/>
              <a:t>Examples of XRD spectra</a:t>
            </a:r>
          </a:p>
        </p:txBody>
      </p:sp>
      <p:pic>
        <p:nvPicPr>
          <p:cNvPr id="11269" name="Picture 5" descr="xrd_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4148138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914400" y="12192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81000" y="1143000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</a:rPr>
              <a:t>Pure crystalline substance</a:t>
            </a:r>
          </a:p>
        </p:txBody>
      </p:sp>
      <p:pic>
        <p:nvPicPr>
          <p:cNvPr id="11272" name="Picture 8" descr="silica xtal and glass x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752600"/>
            <a:ext cx="33909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334000" y="4876800"/>
            <a:ext cx="3810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Glass only (`glass halo’)</a:t>
            </a: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V="1">
            <a:off x="5867400" y="3886200"/>
            <a:ext cx="152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4800600" y="1219200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</a:rPr>
              <a:t>Partially `devitrified’  glass*</a:t>
            </a: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>
            <a:off x="6705600" y="1600200"/>
            <a:ext cx="381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609600" y="3886200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</a:rPr>
              <a:t>Only lines…all crystal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762000" y="4724400"/>
            <a:ext cx="449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Halo + lines= glass + crystal	       (devitrified glass)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838200" y="5638800"/>
            <a:ext cx="335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Halo only= all glass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utoUpdateAnimBg="0"/>
      <p:bldP spid="11274" grpId="0" animBg="1" autoUpdateAnimBg="0"/>
      <p:bldP spid="11275" grpId="0" animBg="1" autoUpdateAnimBg="0"/>
      <p:bldP spid="11276" grpId="0" autoUpdateAnimBg="0"/>
      <p:bldP spid="11277" grpId="0" animBg="1" autoUpdateAnimBg="0"/>
      <p:bldP spid="11278" grpId="0" autoUpdateAnimBg="0"/>
      <p:bldP spid="11279" grpId="0" autoUpdateAnimBg="0"/>
      <p:bldP spid="1128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ye bye 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1722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We is done with the glass </a:t>
            </a:r>
            <a:r>
              <a:rPr lang="en-US" sz="4400" dirty="0" err="1" smtClean="0"/>
              <a:t>sh</a:t>
            </a:r>
            <a:r>
              <a:rPr lang="en-US" sz="4400" dirty="0" smtClean="0"/>
              <a:t>*t</a:t>
            </a:r>
            <a:endParaRPr lang="en-US" sz="4400" dirty="0"/>
          </a:p>
          <a:p>
            <a:r>
              <a:rPr lang="en-US" sz="4400" smtClean="0"/>
              <a:t>(almost…)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2912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wired.com/images_blogs/wiredscience/2012/09/ff_gorillaglass_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066800"/>
            <a:ext cx="4800600" cy="4800600"/>
          </a:xfrm>
          <a:prstGeom prst="rect">
            <a:avLst/>
          </a:prstGeom>
          <a:noFill/>
        </p:spPr>
      </p:pic>
      <p:pic>
        <p:nvPicPr>
          <p:cNvPr id="30723" name="Picture 3" descr="C:\Users\fong\Pictures\furnace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0600"/>
            <a:ext cx="4357688" cy="4876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9 (nine) Crucible gas fired melt furnace, Sullivan Park Labs CGW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Melting Technology Technicians quenching a melt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185" y="1447799"/>
            <a:ext cx="8954815" cy="541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381000" y="228600"/>
            <a:ext cx="7620000" cy="12618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Glass Composition Phase Diagram</a:t>
            </a:r>
          </a:p>
          <a:p>
            <a:r>
              <a:rPr lang="en-US" sz="2400" dirty="0" smtClean="0"/>
              <a:t>Underlying </a:t>
            </a:r>
            <a:r>
              <a:rPr lang="en-US" sz="2400" dirty="0"/>
              <a:t>crystalline habits that characterize the various glass formation regions </a:t>
            </a:r>
            <a:r>
              <a:rPr lang="en-US" sz="2400" dirty="0" smtClean="0"/>
              <a:t>vs. </a:t>
            </a:r>
            <a:r>
              <a:rPr lang="en-US" sz="2400" dirty="0"/>
              <a:t>quench rate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4724400"/>
            <a:ext cx="3352800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Slow quench rate</a:t>
            </a:r>
          </a:p>
          <a:p>
            <a:r>
              <a:rPr lang="en-US" sz="2800" b="1" dirty="0" smtClean="0"/>
              <a:t>(smallest field of glass formed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7" name="Elbow Connector 6"/>
          <p:cNvCxnSpPr/>
          <p:nvPr/>
        </p:nvCxnSpPr>
        <p:spPr>
          <a:xfrm>
            <a:off x="5410200" y="563880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2511778" y="4340578"/>
            <a:ext cx="2963333" cy="1486370"/>
          </a:xfrm>
          <a:custGeom>
            <a:avLst/>
            <a:gdLst>
              <a:gd name="connsiteX0" fmla="*/ 2963333 w 2963333"/>
              <a:gd name="connsiteY0" fmla="*/ 1258711 h 1486370"/>
              <a:gd name="connsiteX1" fmla="*/ 276578 w 2963333"/>
              <a:gd name="connsiteY1" fmla="*/ 1371600 h 1486370"/>
              <a:gd name="connsiteX2" fmla="*/ 1303866 w 2963333"/>
              <a:gd name="connsiteY2" fmla="*/ 570089 h 1486370"/>
              <a:gd name="connsiteX3" fmla="*/ 1902178 w 2963333"/>
              <a:gd name="connsiteY3" fmla="*/ 242711 h 1486370"/>
              <a:gd name="connsiteX4" fmla="*/ 2195689 w 2963333"/>
              <a:gd name="connsiteY4" fmla="*/ 174978 h 1486370"/>
              <a:gd name="connsiteX5" fmla="*/ 2884311 w 2963333"/>
              <a:gd name="connsiteY5" fmla="*/ 1292578 h 148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3333" h="1486370">
                <a:moveTo>
                  <a:pt x="2963333" y="1258711"/>
                </a:moveTo>
                <a:cubicBezTo>
                  <a:pt x="1758244" y="1372540"/>
                  <a:pt x="553156" y="1486370"/>
                  <a:pt x="276578" y="1371600"/>
                </a:cubicBezTo>
                <a:cubicBezTo>
                  <a:pt x="0" y="1256830"/>
                  <a:pt x="1032933" y="758237"/>
                  <a:pt x="1303866" y="570089"/>
                </a:cubicBezTo>
                <a:cubicBezTo>
                  <a:pt x="1574799" y="381941"/>
                  <a:pt x="1753541" y="308563"/>
                  <a:pt x="1902178" y="242711"/>
                </a:cubicBezTo>
                <a:cubicBezTo>
                  <a:pt x="2050815" y="176859"/>
                  <a:pt x="2032000" y="0"/>
                  <a:pt x="2195689" y="174978"/>
                </a:cubicBezTo>
                <a:cubicBezTo>
                  <a:pt x="2359378" y="349956"/>
                  <a:pt x="2621844" y="821267"/>
                  <a:pt x="2884311" y="129257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2971800"/>
            <a:ext cx="37338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modest quench rate</a:t>
            </a:r>
          </a:p>
          <a:p>
            <a:r>
              <a:rPr lang="en-US" sz="2800" b="1" dirty="0" smtClean="0"/>
              <a:t>(medium field of glass formed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2799644" y="4521200"/>
            <a:ext cx="2730031" cy="1232371"/>
          </a:xfrm>
          <a:custGeom>
            <a:avLst/>
            <a:gdLst>
              <a:gd name="connsiteX0" fmla="*/ 1919112 w 2730031"/>
              <a:gd name="connsiteY0" fmla="*/ 73378 h 1232371"/>
              <a:gd name="connsiteX1" fmla="*/ 2246489 w 2730031"/>
              <a:gd name="connsiteY1" fmla="*/ 524933 h 1232371"/>
              <a:gd name="connsiteX2" fmla="*/ 2415823 w 2730031"/>
              <a:gd name="connsiteY2" fmla="*/ 773289 h 1232371"/>
              <a:gd name="connsiteX3" fmla="*/ 2585156 w 2730031"/>
              <a:gd name="connsiteY3" fmla="*/ 999067 h 1232371"/>
              <a:gd name="connsiteX4" fmla="*/ 2630312 w 2730031"/>
              <a:gd name="connsiteY4" fmla="*/ 1078089 h 1232371"/>
              <a:gd name="connsiteX5" fmla="*/ 1986845 w 2730031"/>
              <a:gd name="connsiteY5" fmla="*/ 1100667 h 1232371"/>
              <a:gd name="connsiteX6" fmla="*/ 643467 w 2730031"/>
              <a:gd name="connsiteY6" fmla="*/ 1179689 h 1232371"/>
              <a:gd name="connsiteX7" fmla="*/ 180623 w 2730031"/>
              <a:gd name="connsiteY7" fmla="*/ 1168400 h 1232371"/>
              <a:gd name="connsiteX8" fmla="*/ 11289 w 2730031"/>
              <a:gd name="connsiteY8" fmla="*/ 1213556 h 1232371"/>
              <a:gd name="connsiteX9" fmla="*/ 112889 w 2730031"/>
              <a:gd name="connsiteY9" fmla="*/ 1055511 h 1232371"/>
              <a:gd name="connsiteX10" fmla="*/ 327378 w 2730031"/>
              <a:gd name="connsiteY10" fmla="*/ 807156 h 1232371"/>
              <a:gd name="connsiteX11" fmla="*/ 722489 w 2730031"/>
              <a:gd name="connsiteY11" fmla="*/ 502356 h 1232371"/>
              <a:gd name="connsiteX12" fmla="*/ 1072445 w 2730031"/>
              <a:gd name="connsiteY12" fmla="*/ 366889 h 1232371"/>
              <a:gd name="connsiteX13" fmla="*/ 1309512 w 2730031"/>
              <a:gd name="connsiteY13" fmla="*/ 186267 h 1232371"/>
              <a:gd name="connsiteX14" fmla="*/ 1648178 w 2730031"/>
              <a:gd name="connsiteY14" fmla="*/ 107244 h 1232371"/>
              <a:gd name="connsiteX15" fmla="*/ 1828800 w 2730031"/>
              <a:gd name="connsiteY15" fmla="*/ 84667 h 1232371"/>
              <a:gd name="connsiteX16" fmla="*/ 1919112 w 2730031"/>
              <a:gd name="connsiteY16" fmla="*/ 73378 h 123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30031" h="1232371">
                <a:moveTo>
                  <a:pt x="1919112" y="73378"/>
                </a:moveTo>
                <a:cubicBezTo>
                  <a:pt x="1988727" y="146756"/>
                  <a:pt x="2163704" y="408281"/>
                  <a:pt x="2246489" y="524933"/>
                </a:cubicBezTo>
                <a:cubicBezTo>
                  <a:pt x="2329274" y="641585"/>
                  <a:pt x="2359379" y="694267"/>
                  <a:pt x="2415823" y="773289"/>
                </a:cubicBezTo>
                <a:cubicBezTo>
                  <a:pt x="2472268" y="852311"/>
                  <a:pt x="2549408" y="948267"/>
                  <a:pt x="2585156" y="999067"/>
                </a:cubicBezTo>
                <a:cubicBezTo>
                  <a:pt x="2620904" y="1049867"/>
                  <a:pt x="2730031" y="1061156"/>
                  <a:pt x="2630312" y="1078089"/>
                </a:cubicBezTo>
                <a:cubicBezTo>
                  <a:pt x="2530593" y="1095022"/>
                  <a:pt x="1986845" y="1100667"/>
                  <a:pt x="1986845" y="1100667"/>
                </a:cubicBezTo>
                <a:lnTo>
                  <a:pt x="643467" y="1179689"/>
                </a:lnTo>
                <a:cubicBezTo>
                  <a:pt x="342430" y="1190978"/>
                  <a:pt x="285986" y="1162756"/>
                  <a:pt x="180623" y="1168400"/>
                </a:cubicBezTo>
                <a:cubicBezTo>
                  <a:pt x="75260" y="1174045"/>
                  <a:pt x="22578" y="1232371"/>
                  <a:pt x="11289" y="1213556"/>
                </a:cubicBezTo>
                <a:cubicBezTo>
                  <a:pt x="0" y="1194741"/>
                  <a:pt x="60208" y="1123244"/>
                  <a:pt x="112889" y="1055511"/>
                </a:cubicBezTo>
                <a:cubicBezTo>
                  <a:pt x="165570" y="987778"/>
                  <a:pt x="225778" y="899349"/>
                  <a:pt x="327378" y="807156"/>
                </a:cubicBezTo>
                <a:cubicBezTo>
                  <a:pt x="428978" y="714964"/>
                  <a:pt x="598311" y="575734"/>
                  <a:pt x="722489" y="502356"/>
                </a:cubicBezTo>
                <a:cubicBezTo>
                  <a:pt x="846667" y="428978"/>
                  <a:pt x="974608" y="419571"/>
                  <a:pt x="1072445" y="366889"/>
                </a:cubicBezTo>
                <a:cubicBezTo>
                  <a:pt x="1170282" y="314207"/>
                  <a:pt x="1213557" y="229541"/>
                  <a:pt x="1309512" y="186267"/>
                </a:cubicBezTo>
                <a:cubicBezTo>
                  <a:pt x="1405467" y="142993"/>
                  <a:pt x="1561630" y="124177"/>
                  <a:pt x="1648178" y="107244"/>
                </a:cubicBezTo>
                <a:cubicBezTo>
                  <a:pt x="1734726" y="90311"/>
                  <a:pt x="1779882" y="86548"/>
                  <a:pt x="1828800" y="84667"/>
                </a:cubicBezTo>
                <a:cubicBezTo>
                  <a:pt x="1877718" y="82786"/>
                  <a:pt x="1849497" y="0"/>
                  <a:pt x="1919112" y="7337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2299170" y="3751675"/>
            <a:ext cx="2342444" cy="1984962"/>
          </a:xfrm>
          <a:custGeom>
            <a:avLst/>
            <a:gdLst>
              <a:gd name="connsiteX0" fmla="*/ 1877719 w 2342444"/>
              <a:gd name="connsiteY0" fmla="*/ 41392 h 1984962"/>
              <a:gd name="connsiteX1" fmla="*/ 2058341 w 2342444"/>
              <a:gd name="connsiteY1" fmla="*/ 301036 h 1984962"/>
              <a:gd name="connsiteX2" fmla="*/ 2216386 w 2342444"/>
              <a:gd name="connsiteY2" fmla="*/ 560681 h 1984962"/>
              <a:gd name="connsiteX3" fmla="*/ 2340563 w 2342444"/>
              <a:gd name="connsiteY3" fmla="*/ 775169 h 1984962"/>
              <a:gd name="connsiteX4" fmla="*/ 2227674 w 2342444"/>
              <a:gd name="connsiteY4" fmla="*/ 820325 h 1984962"/>
              <a:gd name="connsiteX5" fmla="*/ 2024474 w 2342444"/>
              <a:gd name="connsiteY5" fmla="*/ 899347 h 1984962"/>
              <a:gd name="connsiteX6" fmla="*/ 1843852 w 2342444"/>
              <a:gd name="connsiteY6" fmla="*/ 933214 h 1984962"/>
              <a:gd name="connsiteX7" fmla="*/ 1629363 w 2342444"/>
              <a:gd name="connsiteY7" fmla="*/ 1034814 h 1984962"/>
              <a:gd name="connsiteX8" fmla="*/ 1313274 w 2342444"/>
              <a:gd name="connsiteY8" fmla="*/ 1215436 h 1984962"/>
              <a:gd name="connsiteX9" fmla="*/ 906874 w 2342444"/>
              <a:gd name="connsiteY9" fmla="*/ 1429925 h 1984962"/>
              <a:gd name="connsiteX10" fmla="*/ 613363 w 2342444"/>
              <a:gd name="connsiteY10" fmla="*/ 1700858 h 1984962"/>
              <a:gd name="connsiteX11" fmla="*/ 511763 w 2342444"/>
              <a:gd name="connsiteY11" fmla="*/ 1870192 h 1984962"/>
              <a:gd name="connsiteX12" fmla="*/ 477897 w 2342444"/>
              <a:gd name="connsiteY12" fmla="*/ 1949214 h 1984962"/>
              <a:gd name="connsiteX13" fmla="*/ 161808 w 2342444"/>
              <a:gd name="connsiteY13" fmla="*/ 1971792 h 1984962"/>
              <a:gd name="connsiteX14" fmla="*/ 37630 w 2342444"/>
              <a:gd name="connsiteY14" fmla="*/ 1983081 h 1984962"/>
              <a:gd name="connsiteX15" fmla="*/ 3763 w 2342444"/>
              <a:gd name="connsiteY15" fmla="*/ 1960503 h 1984962"/>
              <a:gd name="connsiteX16" fmla="*/ 60208 w 2342444"/>
              <a:gd name="connsiteY16" fmla="*/ 1836325 h 1984962"/>
              <a:gd name="connsiteX17" fmla="*/ 173097 w 2342444"/>
              <a:gd name="connsiteY17" fmla="*/ 1486369 h 1984962"/>
              <a:gd name="connsiteX18" fmla="*/ 353719 w 2342444"/>
              <a:gd name="connsiteY18" fmla="*/ 1136414 h 1984962"/>
              <a:gd name="connsiteX19" fmla="*/ 489186 w 2342444"/>
              <a:gd name="connsiteY19" fmla="*/ 944503 h 1984962"/>
              <a:gd name="connsiteX20" fmla="*/ 624652 w 2342444"/>
              <a:gd name="connsiteY20" fmla="*/ 730014 h 1984962"/>
              <a:gd name="connsiteX21" fmla="*/ 805274 w 2342444"/>
              <a:gd name="connsiteY21" fmla="*/ 549392 h 1984962"/>
              <a:gd name="connsiteX22" fmla="*/ 1121363 w 2342444"/>
              <a:gd name="connsiteY22" fmla="*/ 334903 h 1984962"/>
              <a:gd name="connsiteX23" fmla="*/ 1414874 w 2342444"/>
              <a:gd name="connsiteY23" fmla="*/ 210725 h 1984962"/>
              <a:gd name="connsiteX24" fmla="*/ 1764830 w 2342444"/>
              <a:gd name="connsiteY24" fmla="*/ 52681 h 1984962"/>
              <a:gd name="connsiteX25" fmla="*/ 1877719 w 2342444"/>
              <a:gd name="connsiteY25" fmla="*/ 41392 h 198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42444" h="1984962">
                <a:moveTo>
                  <a:pt x="1877719" y="41392"/>
                </a:moveTo>
                <a:cubicBezTo>
                  <a:pt x="1926637" y="82784"/>
                  <a:pt x="2001897" y="214488"/>
                  <a:pt x="2058341" y="301036"/>
                </a:cubicBezTo>
                <a:cubicBezTo>
                  <a:pt x="2114785" y="387584"/>
                  <a:pt x="2169349" y="481659"/>
                  <a:pt x="2216386" y="560681"/>
                </a:cubicBezTo>
                <a:cubicBezTo>
                  <a:pt x="2263423" y="639703"/>
                  <a:pt x="2338682" y="731895"/>
                  <a:pt x="2340563" y="775169"/>
                </a:cubicBezTo>
                <a:cubicBezTo>
                  <a:pt x="2342444" y="818443"/>
                  <a:pt x="2227674" y="820325"/>
                  <a:pt x="2227674" y="820325"/>
                </a:cubicBezTo>
                <a:cubicBezTo>
                  <a:pt x="2174993" y="841021"/>
                  <a:pt x="2088444" y="880532"/>
                  <a:pt x="2024474" y="899347"/>
                </a:cubicBezTo>
                <a:cubicBezTo>
                  <a:pt x="1960504" y="918162"/>
                  <a:pt x="1909704" y="910636"/>
                  <a:pt x="1843852" y="933214"/>
                </a:cubicBezTo>
                <a:cubicBezTo>
                  <a:pt x="1778000" y="955792"/>
                  <a:pt x="1717792" y="987777"/>
                  <a:pt x="1629363" y="1034814"/>
                </a:cubicBezTo>
                <a:cubicBezTo>
                  <a:pt x="1540934" y="1081851"/>
                  <a:pt x="1433689" y="1149584"/>
                  <a:pt x="1313274" y="1215436"/>
                </a:cubicBezTo>
                <a:cubicBezTo>
                  <a:pt x="1192859" y="1281288"/>
                  <a:pt x="1023526" y="1349021"/>
                  <a:pt x="906874" y="1429925"/>
                </a:cubicBezTo>
                <a:cubicBezTo>
                  <a:pt x="790222" y="1510829"/>
                  <a:pt x="679215" y="1627480"/>
                  <a:pt x="613363" y="1700858"/>
                </a:cubicBezTo>
                <a:cubicBezTo>
                  <a:pt x="547511" y="1774236"/>
                  <a:pt x="534341" y="1828799"/>
                  <a:pt x="511763" y="1870192"/>
                </a:cubicBezTo>
                <a:cubicBezTo>
                  <a:pt x="489185" y="1911585"/>
                  <a:pt x="536223" y="1932281"/>
                  <a:pt x="477897" y="1949214"/>
                </a:cubicBezTo>
                <a:cubicBezTo>
                  <a:pt x="419571" y="1966147"/>
                  <a:pt x="235186" y="1966147"/>
                  <a:pt x="161808" y="1971792"/>
                </a:cubicBezTo>
                <a:cubicBezTo>
                  <a:pt x="88430" y="1977437"/>
                  <a:pt x="63971" y="1984962"/>
                  <a:pt x="37630" y="1983081"/>
                </a:cubicBezTo>
                <a:cubicBezTo>
                  <a:pt x="11289" y="1981200"/>
                  <a:pt x="0" y="1984962"/>
                  <a:pt x="3763" y="1960503"/>
                </a:cubicBezTo>
                <a:cubicBezTo>
                  <a:pt x="7526" y="1936044"/>
                  <a:pt x="31986" y="1915347"/>
                  <a:pt x="60208" y="1836325"/>
                </a:cubicBezTo>
                <a:cubicBezTo>
                  <a:pt x="88430" y="1757303"/>
                  <a:pt x="124179" y="1603021"/>
                  <a:pt x="173097" y="1486369"/>
                </a:cubicBezTo>
                <a:cubicBezTo>
                  <a:pt x="222016" y="1369717"/>
                  <a:pt x="301038" y="1226725"/>
                  <a:pt x="353719" y="1136414"/>
                </a:cubicBezTo>
                <a:cubicBezTo>
                  <a:pt x="406401" y="1046103"/>
                  <a:pt x="444031" y="1012236"/>
                  <a:pt x="489186" y="944503"/>
                </a:cubicBezTo>
                <a:cubicBezTo>
                  <a:pt x="534341" y="876770"/>
                  <a:pt x="571971" y="795866"/>
                  <a:pt x="624652" y="730014"/>
                </a:cubicBezTo>
                <a:cubicBezTo>
                  <a:pt x="677333" y="664162"/>
                  <a:pt x="722489" y="615244"/>
                  <a:pt x="805274" y="549392"/>
                </a:cubicBezTo>
                <a:cubicBezTo>
                  <a:pt x="888059" y="483540"/>
                  <a:pt x="1019763" y="391347"/>
                  <a:pt x="1121363" y="334903"/>
                </a:cubicBezTo>
                <a:cubicBezTo>
                  <a:pt x="1222963" y="278459"/>
                  <a:pt x="1307630" y="257762"/>
                  <a:pt x="1414874" y="210725"/>
                </a:cubicBezTo>
                <a:cubicBezTo>
                  <a:pt x="1522119" y="163688"/>
                  <a:pt x="1685808" y="80903"/>
                  <a:pt x="1764830" y="52681"/>
                </a:cubicBezTo>
                <a:cubicBezTo>
                  <a:pt x="1843852" y="24459"/>
                  <a:pt x="1828801" y="0"/>
                  <a:pt x="1877719" y="41392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91000" y="1524000"/>
            <a:ext cx="4572000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fast quench rate</a:t>
            </a:r>
          </a:p>
          <a:p>
            <a:r>
              <a:rPr lang="en-US" sz="2800" b="1" dirty="0" smtClean="0"/>
              <a:t>(largest field of glass formed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>
            <a:off x="2698044" y="3497675"/>
            <a:ext cx="1450622" cy="1185332"/>
          </a:xfrm>
          <a:custGeom>
            <a:avLst/>
            <a:gdLst>
              <a:gd name="connsiteX0" fmla="*/ 1298223 w 1450622"/>
              <a:gd name="connsiteY0" fmla="*/ 1881 h 1185332"/>
              <a:gd name="connsiteX1" fmla="*/ 1343378 w 1450622"/>
              <a:gd name="connsiteY1" fmla="*/ 58325 h 1185332"/>
              <a:gd name="connsiteX2" fmla="*/ 1411112 w 1450622"/>
              <a:gd name="connsiteY2" fmla="*/ 193792 h 1185332"/>
              <a:gd name="connsiteX3" fmla="*/ 1444978 w 1450622"/>
              <a:gd name="connsiteY3" fmla="*/ 261525 h 1185332"/>
              <a:gd name="connsiteX4" fmla="*/ 1377245 w 1450622"/>
              <a:gd name="connsiteY4" fmla="*/ 272814 h 1185332"/>
              <a:gd name="connsiteX5" fmla="*/ 1264356 w 1450622"/>
              <a:gd name="connsiteY5" fmla="*/ 329258 h 1185332"/>
              <a:gd name="connsiteX6" fmla="*/ 1162756 w 1450622"/>
              <a:gd name="connsiteY6" fmla="*/ 385703 h 1185332"/>
              <a:gd name="connsiteX7" fmla="*/ 756356 w 1450622"/>
              <a:gd name="connsiteY7" fmla="*/ 543747 h 1185332"/>
              <a:gd name="connsiteX8" fmla="*/ 643467 w 1450622"/>
              <a:gd name="connsiteY8" fmla="*/ 611481 h 1185332"/>
              <a:gd name="connsiteX9" fmla="*/ 485423 w 1450622"/>
              <a:gd name="connsiteY9" fmla="*/ 724369 h 1185332"/>
              <a:gd name="connsiteX10" fmla="*/ 361245 w 1450622"/>
              <a:gd name="connsiteY10" fmla="*/ 825969 h 1185332"/>
              <a:gd name="connsiteX11" fmla="*/ 191912 w 1450622"/>
              <a:gd name="connsiteY11" fmla="*/ 961436 h 1185332"/>
              <a:gd name="connsiteX12" fmla="*/ 101600 w 1450622"/>
              <a:gd name="connsiteY12" fmla="*/ 1040458 h 1185332"/>
              <a:gd name="connsiteX13" fmla="*/ 11289 w 1450622"/>
              <a:gd name="connsiteY13" fmla="*/ 1164636 h 1185332"/>
              <a:gd name="connsiteX14" fmla="*/ 33867 w 1450622"/>
              <a:gd name="connsiteY14" fmla="*/ 1164636 h 1185332"/>
              <a:gd name="connsiteX15" fmla="*/ 112889 w 1450622"/>
              <a:gd name="connsiteY15" fmla="*/ 1040458 h 1185332"/>
              <a:gd name="connsiteX16" fmla="*/ 259645 w 1450622"/>
              <a:gd name="connsiteY16" fmla="*/ 769525 h 1185332"/>
              <a:gd name="connsiteX17" fmla="*/ 361245 w 1450622"/>
              <a:gd name="connsiteY17" fmla="*/ 577614 h 1185332"/>
              <a:gd name="connsiteX18" fmla="*/ 474134 w 1450622"/>
              <a:gd name="connsiteY18" fmla="*/ 442147 h 1185332"/>
              <a:gd name="connsiteX19" fmla="*/ 553156 w 1450622"/>
              <a:gd name="connsiteY19" fmla="*/ 329258 h 1185332"/>
              <a:gd name="connsiteX20" fmla="*/ 643467 w 1450622"/>
              <a:gd name="connsiteY20" fmla="*/ 238947 h 1185332"/>
              <a:gd name="connsiteX21" fmla="*/ 790223 w 1450622"/>
              <a:gd name="connsiteY21" fmla="*/ 205081 h 1185332"/>
              <a:gd name="connsiteX22" fmla="*/ 970845 w 1450622"/>
              <a:gd name="connsiteY22" fmla="*/ 92192 h 1185332"/>
              <a:gd name="connsiteX23" fmla="*/ 1174045 w 1450622"/>
              <a:gd name="connsiteY23" fmla="*/ 47036 h 1185332"/>
              <a:gd name="connsiteX24" fmla="*/ 1298223 w 1450622"/>
              <a:gd name="connsiteY24" fmla="*/ 1881 h 118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50622" h="1185332">
                <a:moveTo>
                  <a:pt x="1298223" y="1881"/>
                </a:moveTo>
                <a:cubicBezTo>
                  <a:pt x="1326445" y="3762"/>
                  <a:pt x="1324563" y="26340"/>
                  <a:pt x="1343378" y="58325"/>
                </a:cubicBezTo>
                <a:cubicBezTo>
                  <a:pt x="1362193" y="90310"/>
                  <a:pt x="1411112" y="193792"/>
                  <a:pt x="1411112" y="193792"/>
                </a:cubicBezTo>
                <a:cubicBezTo>
                  <a:pt x="1428045" y="227659"/>
                  <a:pt x="1450622" y="248355"/>
                  <a:pt x="1444978" y="261525"/>
                </a:cubicBezTo>
                <a:cubicBezTo>
                  <a:pt x="1439334" y="274695"/>
                  <a:pt x="1407349" y="261525"/>
                  <a:pt x="1377245" y="272814"/>
                </a:cubicBezTo>
                <a:cubicBezTo>
                  <a:pt x="1347141" y="284103"/>
                  <a:pt x="1300104" y="310443"/>
                  <a:pt x="1264356" y="329258"/>
                </a:cubicBezTo>
                <a:cubicBezTo>
                  <a:pt x="1228608" y="348073"/>
                  <a:pt x="1247423" y="349955"/>
                  <a:pt x="1162756" y="385703"/>
                </a:cubicBezTo>
                <a:cubicBezTo>
                  <a:pt x="1078089" y="421451"/>
                  <a:pt x="842904" y="506117"/>
                  <a:pt x="756356" y="543747"/>
                </a:cubicBezTo>
                <a:cubicBezTo>
                  <a:pt x="669808" y="581377"/>
                  <a:pt x="688622" y="581377"/>
                  <a:pt x="643467" y="611481"/>
                </a:cubicBezTo>
                <a:cubicBezTo>
                  <a:pt x="598312" y="641585"/>
                  <a:pt x="532460" y="688621"/>
                  <a:pt x="485423" y="724369"/>
                </a:cubicBezTo>
                <a:cubicBezTo>
                  <a:pt x="438386" y="760117"/>
                  <a:pt x="361245" y="825969"/>
                  <a:pt x="361245" y="825969"/>
                </a:cubicBezTo>
                <a:lnTo>
                  <a:pt x="191912" y="961436"/>
                </a:lnTo>
                <a:cubicBezTo>
                  <a:pt x="148638" y="997184"/>
                  <a:pt x="131704" y="1006591"/>
                  <a:pt x="101600" y="1040458"/>
                </a:cubicBezTo>
                <a:cubicBezTo>
                  <a:pt x="71496" y="1074325"/>
                  <a:pt x="22578" y="1143940"/>
                  <a:pt x="11289" y="1164636"/>
                </a:cubicBezTo>
                <a:cubicBezTo>
                  <a:pt x="0" y="1185332"/>
                  <a:pt x="16934" y="1185332"/>
                  <a:pt x="33867" y="1164636"/>
                </a:cubicBezTo>
                <a:cubicBezTo>
                  <a:pt x="50800" y="1143940"/>
                  <a:pt x="75259" y="1106310"/>
                  <a:pt x="112889" y="1040458"/>
                </a:cubicBezTo>
                <a:cubicBezTo>
                  <a:pt x="150519" y="974606"/>
                  <a:pt x="218252" y="846666"/>
                  <a:pt x="259645" y="769525"/>
                </a:cubicBezTo>
                <a:cubicBezTo>
                  <a:pt x="301038" y="692384"/>
                  <a:pt x="325497" y="632177"/>
                  <a:pt x="361245" y="577614"/>
                </a:cubicBezTo>
                <a:cubicBezTo>
                  <a:pt x="396993" y="523051"/>
                  <a:pt x="442149" y="483540"/>
                  <a:pt x="474134" y="442147"/>
                </a:cubicBezTo>
                <a:cubicBezTo>
                  <a:pt x="506119" y="400754"/>
                  <a:pt x="524934" y="363125"/>
                  <a:pt x="553156" y="329258"/>
                </a:cubicBezTo>
                <a:cubicBezTo>
                  <a:pt x="581378" y="295391"/>
                  <a:pt x="603956" y="259643"/>
                  <a:pt x="643467" y="238947"/>
                </a:cubicBezTo>
                <a:cubicBezTo>
                  <a:pt x="682978" y="218251"/>
                  <a:pt x="735660" y="229540"/>
                  <a:pt x="790223" y="205081"/>
                </a:cubicBezTo>
                <a:cubicBezTo>
                  <a:pt x="844786" y="180622"/>
                  <a:pt x="906875" y="118533"/>
                  <a:pt x="970845" y="92192"/>
                </a:cubicBezTo>
                <a:cubicBezTo>
                  <a:pt x="1034815" y="65851"/>
                  <a:pt x="1121364" y="63969"/>
                  <a:pt x="1174045" y="47036"/>
                </a:cubicBezTo>
                <a:cubicBezTo>
                  <a:pt x="1226727" y="30103"/>
                  <a:pt x="1270001" y="0"/>
                  <a:pt x="1298223" y="1881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4724400" y="4648200"/>
            <a:ext cx="685800" cy="762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267200" y="3810000"/>
            <a:ext cx="838200" cy="3810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14800" y="2971800"/>
            <a:ext cx="533400" cy="4572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ong\Desktop\Fong Main\ALFRED\chem6614\scanned\2010-04 (Apr)\2010-04 (Apr)\scan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89" y="228601"/>
            <a:ext cx="9156889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81400" y="304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Taken from CGW Survey Manual of CGW product glass (D. Thompson, 1985)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0038"/>
            <a:ext cx="5861050" cy="587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5410200" y="2362200"/>
            <a:ext cx="3581400" cy="22467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Effect of soft </a:t>
            </a:r>
            <a:r>
              <a:rPr lang="en-US" sz="2800" dirty="0" err="1"/>
              <a:t>lithia</a:t>
            </a:r>
            <a:r>
              <a:rPr lang="en-US" sz="2800" dirty="0"/>
              <a:t> glass in silica matrix after HF etch</a:t>
            </a:r>
          </a:p>
          <a:p>
            <a:endParaRPr lang="en-US" sz="2800" dirty="0"/>
          </a:p>
          <a:p>
            <a:r>
              <a:rPr lang="en-US" sz="2800" dirty="0"/>
              <a:t>X22,400 (SEM)</a:t>
            </a:r>
            <a:r>
              <a:rPr lang="en-US" dirty="0"/>
              <a:t> </a:t>
            </a: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381000" y="457200"/>
            <a:ext cx="85344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/>
              <a:t>Examples of bi-</a:t>
            </a:r>
            <a:r>
              <a:rPr lang="en-US" sz="3200" dirty="0" err="1"/>
              <a:t>phasic</a:t>
            </a:r>
            <a:r>
              <a:rPr lang="en-US" sz="3200" dirty="0"/>
              <a:t> glass; example </a:t>
            </a:r>
            <a:r>
              <a:rPr lang="en-US" sz="3200" dirty="0" smtClean="0"/>
              <a:t>1:Vycor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5039380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Called “Sticky glass”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…can embed/bind chemicals to surface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728746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0" y="457200"/>
            <a:ext cx="9144000" cy="16927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/>
              <a:t>Examples of bi-</a:t>
            </a:r>
            <a:r>
              <a:rPr lang="en-US" sz="3200" dirty="0" err="1"/>
              <a:t>phasic</a:t>
            </a:r>
            <a:r>
              <a:rPr lang="en-US" sz="3200" dirty="0"/>
              <a:t> glass; example 2</a:t>
            </a:r>
          </a:p>
          <a:p>
            <a:r>
              <a:rPr lang="en-US" dirty="0"/>
              <a:t>		</a:t>
            </a:r>
            <a:r>
              <a:rPr lang="en-US" sz="2400" dirty="0"/>
              <a:t>Pyrex (&gt;50,000X)</a:t>
            </a:r>
          </a:p>
          <a:p>
            <a:r>
              <a:rPr lang="en-US" sz="2400" dirty="0" smtClean="0"/>
              <a:t>    (silver </a:t>
            </a:r>
            <a:r>
              <a:rPr lang="en-US" sz="2400" dirty="0"/>
              <a:t>ions have been `</a:t>
            </a:r>
            <a:r>
              <a:rPr lang="en-US" sz="2400" dirty="0" smtClean="0"/>
              <a:t>intercalated</a:t>
            </a:r>
            <a:r>
              <a:rPr lang="en-US" sz="2400" dirty="0"/>
              <a:t>’ into structure </a:t>
            </a:r>
            <a:endParaRPr lang="en-US" sz="2400" dirty="0" smtClean="0"/>
          </a:p>
          <a:p>
            <a:r>
              <a:rPr lang="en-US" sz="2400" dirty="0" smtClean="0"/>
              <a:t>      to reveal </a:t>
            </a:r>
            <a:r>
              <a:rPr lang="en-US" sz="2400" dirty="0"/>
              <a:t>biphasic character</a:t>
            </a:r>
            <a:r>
              <a:rPr lang="en-US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4495800"/>
            <a:ext cx="3505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572000" y="2819400"/>
            <a:ext cx="3886200" cy="323165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Pyrex is a combination of `softer’ glass (so it flows under flame )and a much harder glass  (so it resists chemical and physical change)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smtClean="0"/>
              <a:t>Scanning Electron Microscopy (SEM)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38200" y="914400"/>
            <a:ext cx="5562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Optical Microscopy</a:t>
            </a:r>
            <a:r>
              <a:rPr lang="en-US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sz="2000" b="1" i="1">
                <a:sym typeface="Symbol" pitchFamily="18" charset="2"/>
              </a:rPr>
              <a:t>(obs)  ~ 500 nm ~minimum object size </a:t>
            </a:r>
          </a:p>
          <a:p>
            <a:pPr>
              <a:buFont typeface="Wingdings" pitchFamily="2" charset="2"/>
              <a:buChar char="ü"/>
            </a:pPr>
            <a:r>
              <a:rPr lang="en-US" sz="2000" b="1" i="1">
                <a:sym typeface="Symbol" pitchFamily="18" charset="2"/>
              </a:rPr>
              <a:t> 1000X  practical maximum magnification </a:t>
            </a:r>
          </a:p>
        </p:txBody>
      </p:sp>
      <p:pic>
        <p:nvPicPr>
          <p:cNvPr id="8196" name="Picture 8" descr="optical sc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981200"/>
            <a:ext cx="3657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Leeuwenho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514600"/>
            <a:ext cx="32766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914400" y="57150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A. Leeuwenhoek 1632-1723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s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819400"/>
            <a:ext cx="3886200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04800" y="264617"/>
            <a:ext cx="88392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</a:rPr>
              <a:t>Electron microscopy: a breakthrough microscopy</a:t>
            </a:r>
          </a:p>
          <a:p>
            <a:pPr>
              <a:spcBef>
                <a:spcPct val="50000"/>
              </a:spcBef>
            </a:pPr>
            <a:endParaRPr lang="en-US" sz="1200" b="1" dirty="0">
              <a:solidFill>
                <a:srgbClr val="FF0066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i="1" dirty="0">
                <a:sym typeface="Symbol" pitchFamily="18" charset="2"/>
              </a:rPr>
              <a:t>=</a:t>
            </a:r>
            <a:r>
              <a:rPr lang="en-US" sz="2400" b="1" i="1" dirty="0">
                <a:sym typeface="Symbol" pitchFamily="18" charset="2"/>
              </a:rPr>
              <a:t>h/p (De Broglie equation) ~ </a:t>
            </a:r>
            <a:r>
              <a:rPr lang="en-US" sz="2400" b="1" i="1" dirty="0" smtClean="0">
                <a:sym typeface="Symbol" pitchFamily="18" charset="2"/>
              </a:rPr>
              <a:t>0.002 </a:t>
            </a:r>
            <a:r>
              <a:rPr lang="en-US" sz="2400" b="1" i="1" dirty="0">
                <a:sym typeface="Symbol" pitchFamily="18" charset="2"/>
              </a:rPr>
              <a:t>nm  for </a:t>
            </a:r>
            <a:r>
              <a:rPr lang="en-US" sz="2400" b="1" i="1" dirty="0" smtClean="0">
                <a:sym typeface="Symbol" pitchFamily="18" charset="2"/>
              </a:rPr>
              <a:t>300 </a:t>
            </a:r>
            <a:r>
              <a:rPr lang="en-US" sz="2400" b="1" i="1" dirty="0" err="1">
                <a:sym typeface="Symbol" pitchFamily="18" charset="2"/>
              </a:rPr>
              <a:t>keV</a:t>
            </a:r>
            <a:r>
              <a:rPr lang="en-US" sz="2400" b="1" i="1" dirty="0">
                <a:sym typeface="Symbol" pitchFamily="18" charset="2"/>
              </a:rPr>
              <a:t> </a:t>
            </a:r>
            <a:r>
              <a:rPr lang="en-US" sz="2400" b="1" i="1" dirty="0" smtClean="0">
                <a:sym typeface="Symbol" pitchFamily="18" charset="2"/>
              </a:rPr>
              <a:t>beam (minimum theoretical limit)</a:t>
            </a:r>
            <a:endParaRPr lang="en-US" sz="2400" b="1" i="1" dirty="0">
              <a:sym typeface="Symbol" pitchFamily="18" charset="2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 b="1" i="1" dirty="0">
                <a:sym typeface="Symbol" pitchFamily="18" charset="2"/>
              </a:rPr>
              <a:t>Practically=&gt;Can see </a:t>
            </a:r>
            <a:r>
              <a:rPr lang="en-US" sz="2400" b="1" i="1" dirty="0" smtClean="0">
                <a:sym typeface="Symbol" pitchFamily="18" charset="2"/>
              </a:rPr>
              <a:t>0.1-1 </a:t>
            </a:r>
            <a:r>
              <a:rPr lang="en-US" sz="2400" b="1" i="1" dirty="0">
                <a:sym typeface="Symbol" pitchFamily="18" charset="2"/>
              </a:rPr>
              <a:t>nm objects</a:t>
            </a:r>
          </a:p>
          <a:p>
            <a:pPr>
              <a:buFont typeface="Wingdings" pitchFamily="2" charset="2"/>
              <a:buChar char="ü"/>
            </a:pPr>
            <a:r>
              <a:rPr lang="en-US" sz="2400" b="1" i="1" dirty="0">
                <a:sym typeface="Symbol" pitchFamily="18" charset="2"/>
              </a:rPr>
              <a:t>higher beam energy, lower   </a:t>
            </a:r>
          </a:p>
          <a:p>
            <a:pPr>
              <a:buFont typeface="Wingdings" pitchFamily="2" charset="2"/>
              <a:buChar char="ü"/>
            </a:pPr>
            <a:r>
              <a:rPr lang="en-US" sz="2400" b="1" i="1" dirty="0">
                <a:sym typeface="Symbol" pitchFamily="18" charset="2"/>
              </a:rPr>
              <a:t> 40-100,000 X magnifications </a:t>
            </a:r>
          </a:p>
        </p:txBody>
      </p:sp>
      <p:pic>
        <p:nvPicPr>
          <p:cNvPr id="15366" name="Picture 6" descr="arden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528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28600" y="5334000"/>
            <a:ext cx="2438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Manfred v. Ardenne</a:t>
            </a:r>
            <a:r>
              <a:rPr lang="en-US"/>
              <a:t> 1907-1997</a:t>
            </a:r>
          </a:p>
          <a:p>
            <a:r>
              <a:rPr lang="en-US"/>
              <a:t>invents in 1937</a:t>
            </a:r>
          </a:p>
        </p:txBody>
      </p:sp>
      <p:pic>
        <p:nvPicPr>
          <p:cNvPr id="15368" name="Picture 8" descr="oatl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429000"/>
            <a:ext cx="14208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514600" y="5410200"/>
            <a:ext cx="2286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Charles Oakley</a:t>
            </a:r>
          </a:p>
          <a:p>
            <a:r>
              <a:rPr lang="en-US"/>
              <a:t>1904-1996</a:t>
            </a:r>
          </a:p>
          <a:p>
            <a:r>
              <a:rPr lang="en-US"/>
              <a:t>develops in 1947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1047</Words>
  <Application>Microsoft Office PowerPoint</Application>
  <PresentationFormat>On-screen Show (4:3)</PresentationFormat>
  <Paragraphs>171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Symbol</vt:lpstr>
      <vt:lpstr>Wingdings</vt:lpstr>
      <vt:lpstr>Default Design</vt:lpstr>
      <vt:lpstr>ChemSketch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Scanning Electron Microscopy (SEM)</vt:lpstr>
      <vt:lpstr>PowerPoint Presentation</vt:lpstr>
      <vt:lpstr>BASICS of SEM technique</vt:lpstr>
      <vt:lpstr>Some Geeky Details Of SEM</vt:lpstr>
      <vt:lpstr>More geeky details of SEM:SE detection</vt:lpstr>
      <vt:lpstr>Typical `SE’ images</vt:lpstr>
      <vt:lpstr>Yet more geeky details: BSE &amp; EDX</vt:lpstr>
      <vt:lpstr>PowerPoint Presentation</vt:lpstr>
      <vt:lpstr>The last few details on SEM</vt:lpstr>
      <vt:lpstr>DSC (Differential Scanning Calorimetry)*</vt:lpstr>
      <vt:lpstr>Glass transition (Tg) and crystallization (Tc) (=devitrification)</vt:lpstr>
      <vt:lpstr>Kinds of thermograms</vt:lpstr>
      <vt:lpstr>PowerPoint Presentation</vt:lpstr>
      <vt:lpstr>PowerPoint Presentation</vt:lpstr>
      <vt:lpstr>PowerPoint Presentation</vt:lpstr>
      <vt:lpstr>XRD (X-ray Diffraction)</vt:lpstr>
      <vt:lpstr>Details of Debye-Scherrer XRD diffraction camera </vt:lpstr>
      <vt:lpstr>PowerPoint Presentation</vt:lpstr>
      <vt:lpstr>Examples of XRD spectra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DSC (Differential Scanning Calorimetry)*</dc:title>
  <dc:creator>Help Desk</dc:creator>
  <cp:lastModifiedBy>Fong, Jerry</cp:lastModifiedBy>
  <cp:revision>40</cp:revision>
  <dcterms:created xsi:type="dcterms:W3CDTF">2007-04-03T01:07:53Z</dcterms:created>
  <dcterms:modified xsi:type="dcterms:W3CDTF">2018-04-11T14:48:07Z</dcterms:modified>
</cp:coreProperties>
</file>