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6" r:id="rId3"/>
    <p:sldId id="260" r:id="rId4"/>
    <p:sldId id="257" r:id="rId5"/>
    <p:sldId id="259" r:id="rId6"/>
    <p:sldId id="258" r:id="rId7"/>
    <p:sldId id="261" r:id="rId8"/>
    <p:sldId id="267" r:id="rId9"/>
    <p:sldId id="262" r:id="rId10"/>
    <p:sldId id="266" r:id="rId11"/>
    <p:sldId id="263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180CB-3A95-46E3-94C0-ACB2FAB0DB5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B77E-3505-4DA6-AA48-80350E7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77E-3505-4DA6-AA48-80350E70F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0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77E-3505-4DA6-AA48-80350E70F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0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77E-3505-4DA6-AA48-80350E70F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4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8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0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02E51-82BD-4F43-B05B-60E3D4B65FB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" y="0"/>
            <a:ext cx="6858000" cy="6858000"/>
          </a:xfrm>
          <a:prstGeom prst="rect">
            <a:avLst/>
          </a:prstGeom>
        </p:spPr>
      </p:pic>
      <p:pic>
        <p:nvPicPr>
          <p:cNvPr id="1026" name="Picture 2" descr="Image result for cat hi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25" y="3082864"/>
            <a:ext cx="5242775" cy="29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8306" y="510988"/>
            <a:ext cx="4773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No hiding from this, kids…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260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7" y="1259555"/>
            <a:ext cx="2803780" cy="2599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5482" y="270933"/>
            <a:ext cx="869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  </a:t>
            </a:r>
            <a:r>
              <a:rPr lang="en-US" sz="4000" b="1" dirty="0" smtClean="0"/>
              <a:t>Explain that detector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395" y="1259555"/>
            <a:ext cx="2683768" cy="2599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454" y="1185630"/>
            <a:ext cx="3268562" cy="2996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194" y="3858768"/>
            <a:ext cx="408131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TCD measures…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9246" y="3948007"/>
            <a:ext cx="355391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FID measures…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5985" y="4181933"/>
            <a:ext cx="36195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PID measures…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" y="4917391"/>
            <a:ext cx="3529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Sample vs. reference TC  resistance </a:t>
            </a:r>
            <a:r>
              <a:rPr lang="en-US" sz="2800" b="1" dirty="0" smtClean="0">
                <a:sym typeface="Symbol" panose="05050102010706020507" pitchFamily="18" charset="2"/>
              </a:rPr>
              <a:t> T</a:t>
            </a:r>
            <a:r>
              <a:rPr lang="en-US" sz="2800" b="1" dirty="0" smtClean="0"/>
              <a:t> across Wheatstone bridge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59119" y="4917391"/>
            <a:ext cx="4029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Ion current created by burning sample with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flame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088752" y="4917391"/>
            <a:ext cx="4029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Ion current created by ionizing sample with UV light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52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910" y="671043"/>
            <a:ext cx="894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GC detector requires a license from the Atomic Energy Commission?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40642" y="642270"/>
            <a:ext cx="389534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Electron capture detector (ECD)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910" y="1933245"/>
            <a:ext cx="1185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GC detector is able to measure any and all sample types 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21536" y="2738245"/>
            <a:ext cx="831494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Thermocouple detector (TCD)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824" y="3394890"/>
            <a:ext cx="1073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Name two detectors particularly capable of analyzing for herbicides and pesticides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98154" y="4080110"/>
            <a:ext cx="62849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ECD and MS (also PID if aromatic)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224" y="4800081"/>
            <a:ext cx="521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What’s burned in an FID 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16424" y="4885110"/>
            <a:ext cx="22677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3200" b="1" dirty="0" smtClean="0">
                <a:solidFill>
                  <a:srgbClr val="FF0000"/>
                </a:solidFill>
              </a:rPr>
              <a:t>+ 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128" y="5597059"/>
            <a:ext cx="1142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signal is recorded as the chromatogram </a:t>
            </a:r>
            <a:r>
              <a:rPr lang="en-US" sz="3200" b="1" dirty="0"/>
              <a:t> </a:t>
            </a:r>
            <a:r>
              <a:rPr lang="en-US" sz="3200" b="1" dirty="0" smtClean="0"/>
              <a:t>in an FID?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76" y="6118737"/>
            <a:ext cx="102047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Current across flame (containing ions of sample)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/>
      <p:bldP spid="10" grpId="0" animBg="1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129" y="1371600"/>
            <a:ext cx="5809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In- lab Q and A about the kids….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06" y="1015953"/>
            <a:ext cx="4599512" cy="4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16" y="6088559"/>
            <a:ext cx="6961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GC equipment  is exhausting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4044" y="270933"/>
            <a:ext cx="702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GC Jeopardy….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34137"/>
            <a:ext cx="9777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What is the mobile phase in GC (at least in the USA) 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20795" y="1046211"/>
            <a:ext cx="15197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He gas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18912"/>
            <a:ext cx="11848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What kind of `fitment’ is immediately connected to the carrier gas tank? (an acronym is ok)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76814" y="2242724"/>
            <a:ext cx="48005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NPT (National Pipe </a:t>
            </a:r>
            <a:r>
              <a:rPr lang="en-US" sz="3200" b="1" dirty="0" smtClean="0">
                <a:solidFill>
                  <a:srgbClr val="FF0000"/>
                </a:solidFill>
              </a:rPr>
              <a:t>Thread)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513" y="3022740"/>
            <a:ext cx="1179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What kind of plumbing fitment is typically used to connect a GC 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74212" y="3552496"/>
            <a:ext cx="342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Swagelok fittings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37" y="4137271"/>
            <a:ext cx="2972451" cy="1003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3802756"/>
            <a:ext cx="2293776" cy="22393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74212" y="4639044"/>
            <a:ext cx="3717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ID the plumbing types here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1" y="5357813"/>
            <a:ext cx="22288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Swagelok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0700" y="6042103"/>
            <a:ext cx="11572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NPT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268" y="0"/>
            <a:ext cx="6874140" cy="6592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071" y="832536"/>
            <a:ext cx="542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Which end of the two stage valve is connected to the tank 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4192" y="2100202"/>
            <a:ext cx="6065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Which end of the two stage valve is connected to the GC instrument ?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140195" y="1842876"/>
            <a:ext cx="271463" cy="1453522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25783" y="470988"/>
            <a:ext cx="20288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To tank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4912" y="4883926"/>
            <a:ext cx="20288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To GC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172200" y="5300663"/>
            <a:ext cx="1614488" cy="1014412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4192" y="3215802"/>
            <a:ext cx="627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Which gauge is the secondary gauge ?</a:t>
            </a:r>
            <a:endParaRPr lang="en-US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386513" y="2359749"/>
            <a:ext cx="857250" cy="936649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4388" y="3972681"/>
            <a:ext cx="5743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Typical pressure on secondary gauge ? (in psi)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57275" y="5129213"/>
            <a:ext cx="192881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25-60 psi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5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82" y="625034"/>
            <a:ext cx="4378126" cy="147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43650" y="1343025"/>
            <a:ext cx="55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ID the pieces of the Swagelok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83387" y="1927800"/>
            <a:ext cx="928687" cy="442913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565622" y="1927800"/>
            <a:ext cx="19050" cy="990599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542903" y="1737078"/>
            <a:ext cx="941323" cy="442912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645" y="2263607"/>
            <a:ext cx="104545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nut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9791" y="2998967"/>
            <a:ext cx="187166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back cap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3856" y="2158085"/>
            <a:ext cx="16595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ferrule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82" y="4175156"/>
            <a:ext cx="3731490" cy="2312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9288" y="3162975"/>
            <a:ext cx="610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</a:t>
            </a:r>
            <a:r>
              <a:rPr lang="en-US" sz="2800" b="1" dirty="0" smtClean="0"/>
              <a:t>are</a:t>
            </a:r>
            <a:r>
              <a:rPr lang="en-US" sz="2800" b="1" dirty="0" smtClean="0"/>
              <a:t> we called, </a:t>
            </a:r>
            <a:r>
              <a:rPr lang="en-US" sz="2800" b="1" dirty="0" smtClean="0"/>
              <a:t>what are we (typically) </a:t>
            </a:r>
            <a:r>
              <a:rPr lang="en-US" sz="2800" b="1" dirty="0" smtClean="0"/>
              <a:t>made of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29288" y="4184048"/>
            <a:ext cx="33071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(carbon) </a:t>
            </a:r>
            <a:r>
              <a:rPr lang="en-US" sz="2800" b="1" dirty="0" smtClean="0">
                <a:solidFill>
                  <a:srgbClr val="FF0000"/>
                </a:solidFill>
              </a:rPr>
              <a:t>ferrules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4226" y="4746655"/>
            <a:ext cx="543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our purpose ?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29288" y="5309525"/>
            <a:ext cx="5486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Making gas tight connection to capillary glass columns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8" grpId="0"/>
      <p:bldP spid="10" grpId="0" animBg="1"/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09" y="1785937"/>
            <a:ext cx="1097280" cy="3429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5980" y="800100"/>
            <a:ext cx="3529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am I called and what do </a:t>
            </a:r>
            <a:r>
              <a:rPr lang="en-US" sz="3200" b="1" dirty="0"/>
              <a:t>I</a:t>
            </a:r>
            <a:r>
              <a:rPr lang="en-US" sz="3200" b="1" dirty="0" smtClean="0"/>
              <a:t> do 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0888" y="5214938"/>
            <a:ext cx="613562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Bubble-</a:t>
            </a:r>
            <a:r>
              <a:rPr lang="en-US" sz="3200" b="1" dirty="0" err="1" smtClean="0">
                <a:solidFill>
                  <a:srgbClr val="FF0000"/>
                </a:solidFill>
              </a:rPr>
              <a:t>ometer</a:t>
            </a:r>
            <a:r>
              <a:rPr lang="en-US" sz="3200" b="1" dirty="0" smtClean="0">
                <a:solidFill>
                  <a:srgbClr val="FF0000"/>
                </a:solidFill>
              </a:rPr>
              <a:t> (soap bubble flow meter)- used to measure carrier gas flow rate (with stopwatch)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675" y="771525"/>
            <a:ext cx="660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replaces me in a modern GC 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56326" y="1513931"/>
            <a:ext cx="415766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Mass flow controller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3610" y="2305109"/>
            <a:ext cx="7073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Term used to define the ratio of sample discarded to sample placed into column.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56327" y="3543300"/>
            <a:ext cx="21731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Split ratio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6326" y="4155311"/>
            <a:ext cx="6259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Where in the instrument is the split ratio usually adjusted ?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750" y="5436326"/>
            <a:ext cx="35718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Just after inlet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35" y="1709869"/>
            <a:ext cx="2057580" cy="3699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995" y="2155884"/>
            <a:ext cx="2260662" cy="3402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2940" y="1125094"/>
            <a:ext cx="288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Column type ?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13313" y="1212804"/>
            <a:ext cx="288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Column type ?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1788" y="5643091"/>
            <a:ext cx="153017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Packed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9000" y="5624310"/>
            <a:ext cx="331611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Capillary (Open)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6070" y="470988"/>
            <a:ext cx="602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Typical dimensions of packed column ?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29353" y="1531849"/>
            <a:ext cx="459105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1/8  - 1/4” </a:t>
            </a:r>
            <a:r>
              <a:rPr lang="en-US" sz="3200" b="1" dirty="0" err="1" smtClean="0">
                <a:solidFill>
                  <a:srgbClr val="FF0000"/>
                </a:solidFill>
              </a:rPr>
              <a:t>dia</a:t>
            </a:r>
            <a:r>
              <a:rPr lang="en-US" sz="3200" b="1" dirty="0" smtClean="0">
                <a:solidFill>
                  <a:srgbClr val="FF0000"/>
                </a:solidFill>
              </a:rPr>
              <a:t>; 1-3 m long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(30-60 mm </a:t>
            </a:r>
            <a:r>
              <a:rPr lang="en-US" sz="3200" b="1" dirty="0" err="1" smtClean="0">
                <a:solidFill>
                  <a:srgbClr val="FF0000"/>
                </a:solidFill>
              </a:rPr>
              <a:t>dia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1713" y="3863216"/>
            <a:ext cx="602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Typical dimensions of </a:t>
            </a:r>
            <a:r>
              <a:rPr lang="en-US" sz="3200" b="1" dirty="0"/>
              <a:t> </a:t>
            </a:r>
            <a:r>
              <a:rPr lang="en-US" sz="3200" b="1" dirty="0" smtClean="0"/>
              <a:t>capillary column ? 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201400" y="6520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715625" y="6520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799" y="4824815"/>
            <a:ext cx="53345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0.2-0.3 mm </a:t>
            </a:r>
            <a:r>
              <a:rPr lang="en-US" sz="3200" b="1" dirty="0" err="1" smtClean="0">
                <a:solidFill>
                  <a:srgbClr val="FF0000"/>
                </a:solidFill>
              </a:rPr>
              <a:t>dia</a:t>
            </a:r>
            <a:r>
              <a:rPr lang="en-US" sz="3200" b="1" dirty="0" smtClean="0">
                <a:solidFill>
                  <a:srgbClr val="FF0000"/>
                </a:solidFill>
              </a:rPr>
              <a:t>; 10-30 m long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6657" y="2724525"/>
            <a:ext cx="619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Typical support in packed column ?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00943" y="3234917"/>
            <a:ext cx="6305343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d</a:t>
            </a:r>
            <a:r>
              <a:rPr lang="en-US" sz="3000" b="1" dirty="0" smtClean="0">
                <a:solidFill>
                  <a:srgbClr val="FF0000"/>
                </a:solidFill>
              </a:rPr>
              <a:t>iatomaceous </a:t>
            </a:r>
            <a:r>
              <a:rPr lang="en-US" sz="3000" b="1" dirty="0">
                <a:solidFill>
                  <a:srgbClr val="FF0000"/>
                </a:solidFill>
              </a:rPr>
              <a:t>e</a:t>
            </a:r>
            <a:r>
              <a:rPr lang="en-US" sz="3000" b="1" dirty="0" smtClean="0">
                <a:solidFill>
                  <a:srgbClr val="FF0000"/>
                </a:solidFill>
              </a:rPr>
              <a:t>arth or silica powder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8152" y="5503318"/>
            <a:ext cx="619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Typical support in open column ?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28985" y="6012157"/>
            <a:ext cx="21574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glass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7" grpId="0"/>
      <p:bldP spid="18" grpId="0" animBg="1"/>
      <p:bldP spid="19" grpId="0"/>
      <p:bldP spid="22" grpId="0" animBg="1"/>
      <p:bldP spid="2" grpId="0"/>
      <p:bldP spid="8" grpId="0" animBg="1"/>
      <p:bldP spid="2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88" y="938213"/>
            <a:ext cx="3866147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4032" y="1829783"/>
            <a:ext cx="2254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What’s behind this door ?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20184" y="988255"/>
            <a:ext cx="225495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GC oven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0200" y="6400800"/>
            <a:ext cx="39624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00200" y="4648200"/>
            <a:ext cx="0" cy="1752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00200" y="5257800"/>
            <a:ext cx="2895600" cy="9906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25780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53000" y="5257800"/>
            <a:ext cx="5334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140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601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40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95800" y="4648200"/>
            <a:ext cx="0" cy="1752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6883" y="4063425"/>
            <a:ext cx="896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is this curve called  and who makes it ?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47662" y="5290066"/>
            <a:ext cx="654433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Thermal ramp made by GC oven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444" y="1701486"/>
            <a:ext cx="711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Why do we need a thermal ramp ?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52999" y="2286000"/>
            <a:ext cx="674594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Improves separation and shape of </a:t>
            </a:r>
            <a:r>
              <a:rPr lang="en-US" sz="4000" b="1" dirty="0" smtClean="0">
                <a:solidFill>
                  <a:srgbClr val="FF0000"/>
                </a:solidFill>
              </a:rPr>
              <a:t>chromatogram  (SSS)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2" grpId="0"/>
      <p:bldP spid="15" grpId="0"/>
      <p:bldP spid="16" grpId="0" animBg="1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6038" y="554780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thermal ramp helps produce </a:t>
            </a:r>
            <a:r>
              <a:rPr lang="en-US" sz="3200" b="1" dirty="0" smtClean="0"/>
              <a:t>SSS. What do these letters stand for?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062" y="1592679"/>
            <a:ext cx="1143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SSS (Sharp, Separated, Symmetric chromatographic </a:t>
            </a:r>
            <a:r>
              <a:rPr lang="en-US" sz="3600" b="1" dirty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rgbClr val="FF0000"/>
                </a:solidFill>
              </a:rPr>
              <a:t>eaks)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064" y="2403821"/>
            <a:ext cx="1167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He gas is the __________________________ phase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3048" y="2168936"/>
            <a:ext cx="224942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Mobile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062" y="2995456"/>
            <a:ext cx="1104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Where is the stationary phase in a packed column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2064" y="3587091"/>
            <a:ext cx="44256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Coated on the support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38" y="4233422"/>
            <a:ext cx="1016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Where is the stationary phase in a capillary column 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94054" y="4770361"/>
            <a:ext cx="100401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Coated on the inside wall of the capillary.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054" y="5545511"/>
            <a:ext cx="862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Which phase is most critical to produce SSS ?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915400" y="5545511"/>
            <a:ext cx="309981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Stationary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" y="1259555"/>
            <a:ext cx="3945722" cy="3657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5482" y="270933"/>
            <a:ext cx="869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  </a:t>
            </a:r>
            <a:r>
              <a:rPr lang="en-US" sz="4000" b="1" dirty="0" smtClean="0"/>
              <a:t>Name that detector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482" y="1259555"/>
            <a:ext cx="3776831" cy="3657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69" y="1391224"/>
            <a:ext cx="3848031" cy="3527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09" y="4920063"/>
            <a:ext cx="408131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TCD (Thermocouple Detector)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5606" y="4920063"/>
            <a:ext cx="406258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FID (Flame Ionization Detector)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00" y="4917391"/>
            <a:ext cx="36195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PID (Photoionization Detector)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628</Words>
  <Application>Microsoft Office PowerPoint</Application>
  <PresentationFormat>Widescreen</PresentationFormat>
  <Paragraphs>98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27</cp:revision>
  <dcterms:created xsi:type="dcterms:W3CDTF">2015-03-09T13:24:44Z</dcterms:created>
  <dcterms:modified xsi:type="dcterms:W3CDTF">2018-03-27T17:38:23Z</dcterms:modified>
</cp:coreProperties>
</file>