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299" r:id="rId3"/>
    <p:sldId id="301" r:id="rId4"/>
    <p:sldId id="266" r:id="rId5"/>
    <p:sldId id="265" r:id="rId6"/>
    <p:sldId id="264" r:id="rId7"/>
    <p:sldId id="288" r:id="rId8"/>
    <p:sldId id="263" r:id="rId9"/>
    <p:sldId id="269" r:id="rId10"/>
    <p:sldId id="267" r:id="rId11"/>
    <p:sldId id="259" r:id="rId12"/>
    <p:sldId id="293" r:id="rId13"/>
    <p:sldId id="268" r:id="rId14"/>
    <p:sldId id="256" r:id="rId15"/>
    <p:sldId id="257" r:id="rId16"/>
    <p:sldId id="258" r:id="rId17"/>
    <p:sldId id="270" r:id="rId18"/>
    <p:sldId id="302" r:id="rId19"/>
    <p:sldId id="271" r:id="rId20"/>
    <p:sldId id="303" r:id="rId21"/>
    <p:sldId id="272" r:id="rId22"/>
    <p:sldId id="277" r:id="rId23"/>
    <p:sldId id="295" r:id="rId24"/>
    <p:sldId id="290" r:id="rId25"/>
    <p:sldId id="306" r:id="rId26"/>
    <p:sldId id="275" r:id="rId27"/>
    <p:sldId id="276" r:id="rId28"/>
    <p:sldId id="304" r:id="rId29"/>
    <p:sldId id="305" r:id="rId30"/>
    <p:sldId id="273" r:id="rId31"/>
    <p:sldId id="283" r:id="rId32"/>
    <p:sldId id="284" r:id="rId33"/>
    <p:sldId id="285" r:id="rId34"/>
    <p:sldId id="286" r:id="rId35"/>
    <p:sldId id="287" r:id="rId36"/>
    <p:sldId id="260" r:id="rId37"/>
    <p:sldId id="291" r:id="rId38"/>
    <p:sldId id="292" r:id="rId39"/>
    <p:sldId id="274" r:id="rId40"/>
    <p:sldId id="261" r:id="rId41"/>
    <p:sldId id="307" r:id="rId42"/>
    <p:sldId id="296" r:id="rId43"/>
    <p:sldId id="262" r:id="rId44"/>
    <p:sldId id="298" r:id="rId45"/>
    <p:sldId id="289" r:id="rId4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275"/>
    <a:srgbClr val="BB4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D4AC7F9-6B8E-49BC-A346-0AA63F789CFB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7724387-DA42-4A4C-8577-D9FBF9F1D3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7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4387-DA42-4A4C-8577-D9FBF9F1D32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7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7E2AE-09F1-4355-B160-B68CD9323D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3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7E2AE-09F1-4355-B160-B68CD9323DE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2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6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8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0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1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7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0E48-FED6-4059-B927-9C485003FA78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0F53-7E08-460D-8154-19C93DEFE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2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8/Two-stage-regulator.svg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&amp;esrc=s&amp;frm=1&amp;source=images&amp;cd=&amp;cad=rja&amp;docid=JPox5O8lplxdZM&amp;tbnid=qJ9xDHF7yfdgHM:&amp;ved=0CAUQjRw&amp;url=http://www.directindustry.com/industrial-manufacturer/pressure-regulator-60924-_6.html&amp;ei=Vlk6UY7hEujd0QGG8YHQBQ&amp;bvm=bv.43287494,d.dmQ&amp;psig=AFQjCNHzZR9SiS_qwRd_DGDrR2-PA-Nsqw&amp;ust=1362864853205660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ptty7r1X2DawVM&amp;tbnid=69eZ00K0403S_M:&amp;ved=0CAUQjRw&amp;url=http://salestores.com/chcm111nptad.html&amp;ei=jlU6UbzQGePA0AHu1YHIDg&amp;bvm=bv.43287494,d.dmQ&amp;psig=AFQjCNGC0tMtB4Ky6bNKqO-DGB7QN56aLw&amp;ust=136286381566267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/url?sa=i&amp;rct=j&amp;q=&amp;esrc=s&amp;frm=1&amp;source=images&amp;cd=&amp;cad=rja&amp;docid=jiDOMt0AlncKZM&amp;tbnid=tUfS1hCcTBY6GM:&amp;ved=0CAUQjRw&amp;url=http://commons.wikimedia.org/wiki/File:Brass_NPT_threaded_Pipe_Plug_in_a_Caliper.jpg&amp;ei=3VU6UePdFciM0QGo7YDwCQ&amp;bvm=bv.43287494,d.dmQ&amp;psig=AFQjCNGGYKORK7N9h4M8-QgngZF_8CRhag&amp;ust=1362863963355798" TargetMode="Externa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HFKCmbYDxBvt0M&amp;tbnid=TEZ7uVDAiWDvXM:&amp;ved=0CAUQjRw&amp;url=http://mtixtl.com/304ss1/4swageloktubefittingx1/4npsmaleconnector-eq-fit-14-18p.aspx&amp;ei=B1Y6Ua7MKMW30AG6t4DwBA&amp;bvm=bv.43287494,d.dmQ&amp;psig=AFQjCNGevXe9qEEHKvMss2_5p900KV7N6g&amp;ust=1362863996428469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QCWln5fyoz7QdM&amp;tbnid=1iPAV2vV6i6WjM:&amp;ved=0CAUQjRw&amp;url=http://www.perkinelmer.com/Catalog/Category/ID/Fittings%20and%20Ferrules%20for%20AutoSystem%20XL&amp;ei=5Vc6UbX8J8fm0QGF64CgBw&amp;bvm=bv.43287494,d.dmQ&amp;psig=AFQjCNG414O1G2FwcNe10W7DiBv8Yxf0Nw&amp;ust=136286447678277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docid=Q4NTfEixPoJnzM&amp;tbnid=BHHP3fIbcc9JeM:&amp;ved=0CAUQjRw&amp;url=http://www.opticsinfobase.org/vjbo/viewmedia.cfm?uri=oe-19-16-15244&amp;seq=0&amp;html=true&amp;ei=I1g6UaD_FqPC0QGR94GgCQ&amp;bvm=bv.43287494,d.dmQ&amp;psig=AFQjCNG5sVaff7pTOeSP_pEPWWsq7IBWSQ&amp;ust=13628645094973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frm=1&amp;source=images&amp;cd=&amp;cad=rja&amp;uact=8&amp;ved=0CAcQjRw&amp;url=http://www.chromacademy.com/chromatography-Optimising-GC-Temperature-Programming.html&amp;ei=_rz3VNq6FanHsQTwloK4Bw&amp;bvm=bv.87519884,d.aWw&amp;psig=AFQjCNEb1wEurhzIybcrrybNUuMByLznfg&amp;ust=1425608251290137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google.com/url?sa=i&amp;rct=j&amp;q=&amp;esrc=s&amp;frm=1&amp;source=images&amp;cd=&amp;cad=rja&amp;uact=8&amp;ved=&amp;url=http://www.yourdictionary.com/wheatstone-bridge&amp;ei=pWbzVI6OK4awsASR1oKQDg&amp;bvm=bv.87269000,d.cWc&amp;psig=AFQjCNHW8SxjwH2Qmk9hRIi4mjjB9uKwzg&amp;ust=1425324070164095&amp;ei=FWfzVPXNH_GHsQS5joLgBQ&amp;bvm=bv.87269000,d.cWc&amp;psig=AFQjCNHW8SxjwH2Qmk9hRIi4mjjB9uKwzg&amp;ust=14253240701640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google.com/url?sa=i&amp;rct=j&amp;q=&amp;esrc=s&amp;frm=1&amp;source=images&amp;cd=&amp;cad=rja&amp;uact=8&amp;ved=&amp;url=http://www.yourdictionary.com/wheatstone-bridge&amp;ei=pWbzVI6OK4awsASR1oKQDg&amp;bvm=bv.87269000,d.cWc&amp;psig=AFQjCNHW8SxjwH2Qmk9hRIi4mjjB9uKwzg&amp;ust=1425324070164095&amp;ei=FWfzVPXNH_GHsQS5joLgBQ&amp;bvm=bv.87269000,d.cWc&amp;psig=AFQjCNHW8SxjwH2Qmk9hRIi4mjjB9uKwzg&amp;ust=142532407016409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djb.co.uk/ppe_wheatstone_bridge.html&amp;ei=i2fzVOvpFrX9sASPuIKwAQ&amp;bvm=bv.87269000,d.cWc&amp;psig=AFQjCNHW8SxjwH2Qmk9hRIi4mjjB9uKwzg&amp;ust=1425324070164095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www.madshrimps.be/articles/article/1000072/NVIDIA-Geforce-8800-Series-Overclocking-Guide&amp;ei=6XXzVIXeBdfCsASaqYKgCA&amp;bvm=bv.87269000,d.cWc&amp;psig=AFQjCNHbEHw0XZOP040mUkB-1ERu7a8PgA&amp;ust=1425327949825789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hyperlink" Target="http://www.google.com/url?sa=i&amp;rct=j&amp;q=&amp;esrc=s&amp;frm=1&amp;source=images&amp;cd=&amp;ved=0CAcQjRw&amp;url=http://www.ibiblio.org/kuphaldt/electricCircuits/DC/DC_9.html&amp;ei=bnLzVJPrDorhsATX3oHAAg&amp;bvm=bv.87269000,d.cWc&amp;psig=AFQjCNEZ9zhzxqrm9fCDGVbGfwbPDZzISw&amp;ust=14253270673499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analog.com/static/imported-files/solutions_bulletins/medical04-08/medical12.html&amp;ei=4nPzVKz2I4HbULSagogL&amp;bvm=bv.87269000,d.cWc&amp;psig=AFQjCNFWoGYz2OnMLsD9qgDAauwo9BUz-g&amp;ust=1425327361780994" TargetMode="External"/><Relationship Id="rId5" Type="http://schemas.openxmlformats.org/officeDocument/2006/relationships/image" Target="../media/image53.jpeg"/><Relationship Id="rId10" Type="http://schemas.openxmlformats.org/officeDocument/2006/relationships/image" Target="../media/image56.png"/><Relationship Id="rId4" Type="http://schemas.openxmlformats.org/officeDocument/2006/relationships/hyperlink" Target="http://www.google.com/url?sa=i&amp;rct=j&amp;q=&amp;esrc=s&amp;frm=1&amp;source=images&amp;cd=&amp;cad=rja&amp;uact=8&amp;ved=0CAcQjRw&amp;url=http://www.edn.com/design/analog/4400585/2/Conditioning-techniques-for-real-world-sensors&amp;ei=m3PzVP-EIYjksATirYD4Aw&amp;bvm=bv.87269000,d.cWc&amp;psig=AFQjCNFWoGYz2OnMLsD9qgDAauwo9BUz-g&amp;ust=1425327361780994" TargetMode="External"/><Relationship Id="rId9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Charles_Wheatstone&amp;ei=U3XzVJWBHfPIsAT98oHABA&amp;bvm=bv.87269000,d.cWc&amp;psig=AFQjCNFWoGYz2OnMLsD9qgDAauwo9BUz-g&amp;ust=142532736178099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Ly9tw4M6WIjZM&amp;tbnid=_as3GXAETz_0iM:&amp;ved=0CAUQjRw&amp;url=http://www.shsu.edu/~chm_tgc/primers/FID.html&amp;ei=cqs3Ue3HB4qw0AHmioDwBA&amp;bvm=bv.43287494,d.dmQ&amp;psig=AFQjCNHH8wFosG2DceOicyREy74CBLBJhQ&amp;ust=136268925146062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hyperlink" Target="http://www.shsu.edu/~chm_tgc/PID/PID.GI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Ck4gR7qqXiGOM&amp;tbnid=GNws4qoPm6YElM:&amp;ved=0CAUQjRw&amp;url=http://pages.rediff.com/electron-capture-detector/280482&amp;ei=cK83UeKBDebx0wGcnIG4Bg&amp;bvm=bv.43287494,d.dmQ&amp;psig=AFQjCNGhmb_8V5HIHbY7u_OAxKVE7OTXzA&amp;ust=136269024914389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hyperlink" Target="http://www.google.com/url?sa=i&amp;rct=j&amp;q=&amp;esrc=s&amp;frm=1&amp;source=images&amp;cd=&amp;cad=rja&amp;docid=LVjoRKzTKRFB3M&amp;tbnid=8i0qcXu2NsqUIM:&amp;ved=0CAUQjRw&amp;url=http://www.perkinelmer.com/Catalog/Category/ID/Electron%20Capture%20Detector%20ECD%20for%20Clarus%20500%20GC&amp;ei=pa83UdPpI63p0QGs9IGADg&amp;bvm=bv.43287494,d.dmQ&amp;psig=AFQjCNEPBFnCa7Og2LF27JcQrzQJ83dRow&amp;ust=1362690332847357" TargetMode="External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ved=0CAcQjRw&amp;url=http://yamazenusa.com/products/columns/ultrapack-columns/&amp;ei=iHvzVIjYMsrSaO6wgtAM&amp;bvm=bv.87269000,d.cWc&amp;psig=AFQjCNGHmGYkTknB9CCJ_e16fYVxGGrSMw&amp;ust=14253293756342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orgchem.colorado.edu/Technique/Procedures/Columnchrom/Procedure.html&amp;ei=YnzzVMTtJcz_ULGxg7gP&amp;bvm=bv.87269000,d.cWc&amp;psig=AFQjCNGHmGYkTknB9CCJ_e16fYVxGGrSMw&amp;ust=1425329375634266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uact=8&amp;ved=0CAcQjRw&amp;url=http://www.ddpsinc.com/distillation-columns&amp;ei=w3vzVObEDYv1Uszcg5AN&amp;bvm=bv.87269000,d.cWc&amp;psig=AFQjCNGHmGYkTknB9CCJ_e16fYVxGGrSMw&amp;ust=142532937563426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927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Gas Chromatography (GC)</a:t>
            </a:r>
            <a:endParaRPr lang="en-US" sz="4400" dirty="0"/>
          </a:p>
        </p:txBody>
      </p:sp>
      <p:pic>
        <p:nvPicPr>
          <p:cNvPr id="2054" name="Picture 6" descr="Image result for gas chroma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19200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as chromat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48614"/>
            <a:ext cx="3657600" cy="23279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6" name="Picture 8" descr="Image result for gas chroma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3085223"/>
            <a:ext cx="34766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Main Components of a ’GC’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Plumbing to handle gases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Column (heart of GC =&gt; separation)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Oven (makes thermal ramp to 		produce </a:t>
            </a:r>
            <a:r>
              <a:rPr lang="en-US" sz="4400" b="1" dirty="0" smtClean="0">
                <a:solidFill>
                  <a:srgbClr val="FF0000"/>
                </a:solidFill>
              </a:rPr>
              <a:t>SSS</a:t>
            </a:r>
            <a:r>
              <a:rPr lang="en-US" sz="4400" b="1" dirty="0" smtClean="0"/>
              <a:t> =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harp, 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ymmetric, 	  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eparated peaks)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 smtClean="0"/>
              <a:t>Detectors (to see components once they are separated)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467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Two-stage-regulator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9" y="533400"/>
            <a:ext cx="4953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directindustry.com/images_di/photo-m2/0-125-psig-35-125-540-20592-349407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22" y="2312609"/>
            <a:ext cx="4464843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0" y="42672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Very strong spring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5908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weaker spring</a:t>
            </a:r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181600" y="1981200"/>
            <a:ext cx="867567" cy="685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94862" y="263845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Compensating springs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920" y="5029200"/>
            <a:ext cx="24942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Primary tank</a:t>
            </a:r>
          </a:p>
          <a:p>
            <a:r>
              <a:rPr lang="en-US" sz="3200" dirty="0" smtClean="0"/>
              <a:t>Valve controls here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68" y="304800"/>
            <a:ext cx="2438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secondary tank Valve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1394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7" y="12201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Plumbing</a:t>
            </a:r>
          </a:p>
          <a:p>
            <a:r>
              <a:rPr lang="en-US" sz="3200" b="1" dirty="0" smtClean="0"/>
              <a:t>Controlling the carrier flow part 1: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Tank Valves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15777" y="1143000"/>
            <a:ext cx="3118423" cy="35052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944" y="5305201"/>
            <a:ext cx="2597551" cy="152051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486400" y="5778983"/>
            <a:ext cx="858520" cy="1836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1859280" cy="58102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057400" y="685800"/>
            <a:ext cx="53340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96292" y="779108"/>
            <a:ext cx="123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 mL</a:t>
            </a:r>
          </a:p>
          <a:p>
            <a:r>
              <a:rPr lang="en-US" sz="2800" b="1" dirty="0" smtClean="0"/>
              <a:t>mark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07080" y="3886200"/>
            <a:ext cx="0" cy="838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00300" y="5054939"/>
            <a:ext cx="308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 flow from test port of GC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76943"/>
            <a:ext cx="3425588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7728" y="147191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Controlling the carrier flow part 2</a:t>
            </a:r>
          </a:p>
          <a:p>
            <a:r>
              <a:rPr lang="en-US" sz="3200" b="1" dirty="0" smtClean="0"/>
              <a:t> old school: </a:t>
            </a:r>
            <a:r>
              <a:rPr lang="en-US" sz="3200" b="1" dirty="0" smtClean="0">
                <a:solidFill>
                  <a:srgbClr val="FF0000"/>
                </a:solidFill>
              </a:rPr>
              <a:t>flow meters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00200" y="5136040"/>
            <a:ext cx="304800" cy="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0928" y="1965726"/>
            <a:ext cx="4343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soap bubble flow meter (bubble-</a:t>
            </a:r>
            <a:r>
              <a:rPr lang="en-US" sz="3200" b="1" dirty="0" err="1" smtClean="0"/>
              <a:t>ometer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35804" y="3551433"/>
            <a:ext cx="5308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Compute flow: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10 mL/8 seconds= 1.25 mL/s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		 =75 mL/min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76800"/>
            <a:ext cx="144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Soap solution in here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5410200"/>
            <a:ext cx="685800" cy="30480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-0.7821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 animBg="1"/>
      <p:bldP spid="1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458200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Controlling the flow part 2: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split-</a:t>
            </a:r>
            <a:r>
              <a:rPr lang="en-US" sz="3600" b="1" dirty="0" err="1" smtClean="0">
                <a:solidFill>
                  <a:srgbClr val="FF0000"/>
                </a:solidFill>
              </a:rPr>
              <a:t>splitless</a:t>
            </a:r>
            <a:r>
              <a:rPr lang="en-US" sz="3600" b="1" dirty="0" smtClean="0">
                <a:solidFill>
                  <a:srgbClr val="FF0000"/>
                </a:solidFill>
              </a:rPr>
              <a:t> inlet </a:t>
            </a:r>
            <a:r>
              <a:rPr lang="en-US" sz="3600" dirty="0" smtClean="0"/>
              <a:t>system- Modern way to control sample volume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nd carrier flow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3124200"/>
            <a:ext cx="1600200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869392" y="3276600"/>
            <a:ext cx="12326" cy="60960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8600" y="3886200"/>
            <a:ext cx="1376082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3088341"/>
            <a:ext cx="1376082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3913094"/>
            <a:ext cx="1376082" cy="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38800" y="3074894"/>
            <a:ext cx="0" cy="83820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49222" y="3937819"/>
            <a:ext cx="107" cy="18533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9000" y="1241911"/>
            <a:ext cx="42672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Most of He flow diverted to reduce flow into capillary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lestores.com/stores/images/images_747/CMA15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6004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of Pipe Stem, 1/4&quot; Male NPT to 5/16&quot; Hose Barb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3514726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4/4a/Brass_NPT_threaded_Pipe_Plug_in_a_Calip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16" y="3429000"/>
            <a:ext cx="42005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Plumbing part 3: Hooking things up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National Pipe Thread (NPT) fittings… tank fitments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ixtl.com/images/products/detail/sstubeadap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2286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Swagelok-NPT adapter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62400" y="1066800"/>
            <a:ext cx="457200" cy="609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38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ferrule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7838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Back cap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Plumbing part 3 –hookups </a:t>
            </a:r>
            <a:r>
              <a:rPr lang="en-US" sz="3200" b="1" dirty="0" smtClean="0">
                <a:solidFill>
                  <a:srgbClr val="FF0000"/>
                </a:solidFill>
              </a:rPr>
              <a:t>:Swagelok fittings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0400" y="2286000"/>
            <a:ext cx="152400" cy="58477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5105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FYI..ASC  GC, MS and HPLC plumbing is all 3/16” OD…and use 7/16” nut wrench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066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Nut</a:t>
            </a:r>
            <a:endParaRPr lang="en-US" sz="32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1447800" y="1359188"/>
            <a:ext cx="990600" cy="469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erkinelmer.com/CMSResources/Images/44-69937CapillaryColumnFerrulesGC85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76"/>
            <a:ext cx="42005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bank.osa.org/getImage.xqy?img=M3cubGFyZ2Usb2UtMTktMTYtMTUyNDQtZzAw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075981"/>
            <a:ext cx="7862455" cy="34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9144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Ferrules for capillary columns are made of carbon (lower crush pressure)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Plumbing part 3-hookups : </a:t>
            </a:r>
            <a:r>
              <a:rPr lang="en-US" sz="2800" b="1" dirty="0" smtClean="0">
                <a:solidFill>
                  <a:srgbClr val="FF0000"/>
                </a:solidFill>
              </a:rPr>
              <a:t>Ferrules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1932"/>
            <a:ext cx="7705786" cy="3629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502" y="90607"/>
            <a:ext cx="881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Columns-heart of a GC</a:t>
            </a:r>
            <a:r>
              <a:rPr lang="en-US" sz="3600" b="1" dirty="0" smtClean="0"/>
              <a:t>:  There are 3 species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Packed, Glass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Packed, metal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1833" y="1660267"/>
            <a:ext cx="318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Open, capillary (glass)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915" y="5750957"/>
            <a:ext cx="500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Packed: typically 0.3-2 m long, </a:t>
            </a:r>
          </a:p>
          <a:p>
            <a:r>
              <a:rPr lang="en-US" sz="2400" dirty="0" smtClean="0"/>
              <a:t>3/16-1/4” OD, stationary phase on support (usually diatomaceous earth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671" y="5750957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Open,  30-100 m long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0.25 mm ID,  stationar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 phase on inside (0.2-0.3 um)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62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56225"/>
            <a:ext cx="5512377" cy="4501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-6927"/>
            <a:ext cx="9093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Jaap</a:t>
            </a:r>
            <a:r>
              <a:rPr lang="en-US" sz="3600" dirty="0"/>
              <a:t> de </a:t>
            </a:r>
            <a:r>
              <a:rPr lang="en-US" sz="3600" dirty="0" err="1" smtClean="0"/>
              <a:t>Zeeuw</a:t>
            </a:r>
            <a:r>
              <a:rPr lang="en-US" sz="3600" dirty="0" smtClean="0"/>
              <a:t>, a Dutch chromatographer with </a:t>
            </a:r>
            <a:r>
              <a:rPr lang="en-US" sz="3600" dirty="0" err="1" smtClean="0"/>
              <a:t>Restak</a:t>
            </a:r>
            <a:r>
              <a:rPr lang="en-US" sz="3600" dirty="0" smtClean="0"/>
              <a:t> (commercial column manufacturer), holds the Guinness Record for longest capillary column in the world (1.3 km)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" y="2390860"/>
            <a:ext cx="3675247" cy="35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6" y="0"/>
            <a:ext cx="5943600" cy="4451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28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Columns (continued)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975" y="4531597"/>
            <a:ext cx="8527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Important acronym: </a:t>
            </a:r>
            <a:r>
              <a:rPr lang="en-US" sz="2800" b="1" dirty="0" smtClean="0">
                <a:solidFill>
                  <a:srgbClr val="FF0000"/>
                </a:solidFill>
              </a:rPr>
              <a:t>MAOT = Maximum Operating Temperature (Typically &lt; 400  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)…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Beyond that, the stationary active phase delaminates or cooks off . (You see this in MS…as siloxanes)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91849" y="258915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`FSWC’ type most common</a:t>
            </a:r>
          </a:p>
          <a:p>
            <a:r>
              <a:rPr lang="en-US" dirty="0" smtClean="0"/>
              <a:t>(Fused Silica Wall Coated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38600" y="990600"/>
            <a:ext cx="1707776" cy="28956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746376" y="1600200"/>
            <a:ext cx="1111624" cy="3048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1371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Most common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eathaly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4224" cy="33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runk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446"/>
            <a:ext cx="6096000" cy="36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94" y="3318007"/>
            <a:ext cx="58474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Honestly, officer, I </a:t>
            </a:r>
            <a:r>
              <a:rPr lang="en-US" sz="2800" dirty="0" err="1" smtClean="0">
                <a:solidFill>
                  <a:schemeClr val="bg1"/>
                </a:solidFill>
              </a:rPr>
              <a:t>ain’t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drunk</a:t>
            </a:r>
            <a:r>
              <a:rPr lang="en-US" sz="2800" dirty="0" err="1" smtClean="0"/>
              <a:t>nk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94224" y="304800"/>
            <a:ext cx="20211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GC `apps’</a:t>
            </a:r>
          </a:p>
          <a:p>
            <a:r>
              <a:rPr lang="en-US" sz="3200" b="1" dirty="0" smtClean="0"/>
              <a:t>in the real</a:t>
            </a:r>
          </a:p>
          <a:p>
            <a:r>
              <a:rPr lang="en-US" sz="3200" b="1" dirty="0" smtClean="0"/>
              <a:t> world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-27709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Alcohol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Breathalyzer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breathalyzer and dichrom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45" y="4774958"/>
            <a:ext cx="2971800" cy="18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2927" y="3396734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Replaces old school</a:t>
            </a:r>
          </a:p>
          <a:p>
            <a:r>
              <a:rPr lang="en-US" sz="2800" b="1" dirty="0" smtClean="0"/>
              <a:t>`balloon test’ for alcohol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06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122" y="30309"/>
            <a:ext cx="8665773" cy="682769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845316" y="4340151"/>
            <a:ext cx="1066800" cy="1295400"/>
          </a:xfrm>
          <a:prstGeom prst="straightConnector1">
            <a:avLst/>
          </a:prstGeom>
          <a:ln w="1111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67472" y="4814076"/>
            <a:ext cx="1458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0.25 mm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88328" y="5007740"/>
            <a:ext cx="1600200" cy="838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32251" y="3780220"/>
            <a:ext cx="1600200" cy="838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09989" y="5330859"/>
            <a:ext cx="1210480" cy="647700"/>
          </a:xfrm>
          <a:prstGeom prst="line">
            <a:avLst/>
          </a:prstGeom>
          <a:ln w="730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12116" y="5693075"/>
            <a:ext cx="313398" cy="375929"/>
          </a:xfrm>
          <a:prstGeom prst="straightConnector1">
            <a:avLst/>
          </a:prstGeom>
          <a:ln w="635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76427" y="5867687"/>
            <a:ext cx="207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0.00025 mm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3659" y="1870364"/>
            <a:ext cx="168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(outside)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5839" y="2893026"/>
            <a:ext cx="1600200" cy="5847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(inside)</a:t>
            </a:r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955839" y="2858214"/>
            <a:ext cx="2673154" cy="1341106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29000" y="5670651"/>
            <a:ext cx="2570018" cy="1177637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4150511"/>
            <a:ext cx="2235716" cy="266879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85379" y="5654709"/>
            <a:ext cx="24107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0.35-0.37 mm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061389" y="126039"/>
            <a:ext cx="397598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Column dimensions </a:t>
            </a:r>
          </a:p>
          <a:p>
            <a:r>
              <a:rPr lang="en-US" sz="3200" b="1" dirty="0" smtClean="0"/>
              <a:t>and MAOT written on </a:t>
            </a:r>
          </a:p>
          <a:p>
            <a:r>
              <a:rPr lang="en-US" sz="3200" b="1" dirty="0" smtClean="0"/>
              <a:t>column tag or box </a:t>
            </a:r>
          </a:p>
          <a:p>
            <a:r>
              <a:rPr lang="en-US" sz="3200" b="1" dirty="0" smtClean="0"/>
              <a:t>(Most stored on computer so that flow and pressures can be computed)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801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7485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563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liquid phase is the stationary phase.  Physically `painted’ onto the silica (wall coated):Typical thickness are 0.25 </a:t>
            </a:r>
            <a:r>
              <a:rPr lang="en-US" sz="2400" b="1" dirty="0" smtClean="0">
                <a:sym typeface="Symbol"/>
              </a:rPr>
              <a:t></a:t>
            </a:r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Columns (continued)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`</a:t>
            </a:r>
            <a:r>
              <a:rPr lang="en-US" sz="2400" b="1" dirty="0" smtClean="0"/>
              <a:t>support’ = inner silica wall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567" y="3886200"/>
            <a:ext cx="32080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26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Columns (continued)</a:t>
            </a:r>
            <a:endParaRPr lang="en-US" sz="3200" b="1" dirty="0"/>
          </a:p>
        </p:txBody>
      </p:sp>
      <p:pic>
        <p:nvPicPr>
          <p:cNvPr id="2050" name="Picture 2" descr="C:\Users\fong\Desktop\2014-02 (Feb)\capillary column types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33991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0"/>
            <a:ext cx="533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Silica wall is often treated with </a:t>
            </a:r>
            <a:r>
              <a:rPr lang="en-US" sz="2400" dirty="0" err="1" smtClean="0"/>
              <a:t>silanizing</a:t>
            </a:r>
            <a:r>
              <a:rPr lang="en-US" sz="2400" dirty="0" smtClean="0"/>
              <a:t> agent to prevent sample sticking to it (a big problem early on with FSWC columns)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800600"/>
            <a:ext cx="78486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silanized</a:t>
            </a:r>
            <a:r>
              <a:rPr lang="en-US" sz="2800" dirty="0" smtClean="0"/>
              <a:t> support is post-coated with the stationary phase and an initial thermal conditioning  is applied to new columns to allow stationary phase and </a:t>
            </a:r>
            <a:r>
              <a:rPr lang="en-US" sz="2800" dirty="0" err="1" smtClean="0"/>
              <a:t>silanizing</a:t>
            </a:r>
            <a:r>
              <a:rPr lang="en-US" sz="2800" dirty="0" smtClean="0"/>
              <a:t> agent to bond/fuse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71913"/>
            <a:ext cx="7016479" cy="490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GC Oven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91440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GC oven is used to create </a:t>
            </a:r>
            <a:r>
              <a:rPr lang="en-US" sz="3600" b="1" dirty="0" smtClean="0">
                <a:solidFill>
                  <a:srgbClr val="FF0000"/>
                </a:solidFill>
              </a:rPr>
              <a:t>thermal ramps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4000" y="1219200"/>
            <a:ext cx="4097438" cy="918258"/>
          </a:xfrm>
          <a:custGeom>
            <a:avLst/>
            <a:gdLst>
              <a:gd name="connsiteX0" fmla="*/ 0 w 4097438"/>
              <a:gd name="connsiteY0" fmla="*/ 808298 h 918258"/>
              <a:gd name="connsiteX1" fmla="*/ 509286 w 4097438"/>
              <a:gd name="connsiteY1" fmla="*/ 785149 h 918258"/>
              <a:gd name="connsiteX2" fmla="*/ 601883 w 4097438"/>
              <a:gd name="connsiteY2" fmla="*/ 9645 h 918258"/>
              <a:gd name="connsiteX3" fmla="*/ 694481 w 4097438"/>
              <a:gd name="connsiteY3" fmla="*/ 727276 h 918258"/>
              <a:gd name="connsiteX4" fmla="*/ 995423 w 4097438"/>
              <a:gd name="connsiteY4" fmla="*/ 831448 h 918258"/>
              <a:gd name="connsiteX5" fmla="*/ 1122744 w 4097438"/>
              <a:gd name="connsiteY5" fmla="*/ 762000 h 918258"/>
              <a:gd name="connsiteX6" fmla="*/ 1261640 w 4097438"/>
              <a:gd name="connsiteY6" fmla="*/ 692551 h 918258"/>
              <a:gd name="connsiteX7" fmla="*/ 1365812 w 4097438"/>
              <a:gd name="connsiteY7" fmla="*/ 634678 h 918258"/>
              <a:gd name="connsiteX8" fmla="*/ 1516283 w 4097438"/>
              <a:gd name="connsiteY8" fmla="*/ 623103 h 918258"/>
              <a:gd name="connsiteX9" fmla="*/ 1585731 w 4097438"/>
              <a:gd name="connsiteY9" fmla="*/ 576805 h 918258"/>
              <a:gd name="connsiteX10" fmla="*/ 1678329 w 4097438"/>
              <a:gd name="connsiteY10" fmla="*/ 565230 h 918258"/>
              <a:gd name="connsiteX11" fmla="*/ 1736202 w 4097438"/>
              <a:gd name="connsiteY11" fmla="*/ 565230 h 918258"/>
              <a:gd name="connsiteX12" fmla="*/ 1840374 w 4097438"/>
              <a:gd name="connsiteY12" fmla="*/ 565230 h 918258"/>
              <a:gd name="connsiteX13" fmla="*/ 1932972 w 4097438"/>
              <a:gd name="connsiteY13" fmla="*/ 588379 h 918258"/>
              <a:gd name="connsiteX14" fmla="*/ 2048719 w 4097438"/>
              <a:gd name="connsiteY14" fmla="*/ 623103 h 918258"/>
              <a:gd name="connsiteX15" fmla="*/ 2268638 w 4097438"/>
              <a:gd name="connsiteY15" fmla="*/ 727276 h 918258"/>
              <a:gd name="connsiteX16" fmla="*/ 2882096 w 4097438"/>
              <a:gd name="connsiteY16" fmla="*/ 889321 h 918258"/>
              <a:gd name="connsiteX17" fmla="*/ 4097438 w 4097438"/>
              <a:gd name="connsiteY17" fmla="*/ 877746 h 9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97438" h="918258">
                <a:moveTo>
                  <a:pt x="0" y="808298"/>
                </a:moveTo>
                <a:cubicBezTo>
                  <a:pt x="204486" y="863278"/>
                  <a:pt x="408972" y="918258"/>
                  <a:pt x="509286" y="785149"/>
                </a:cubicBezTo>
                <a:cubicBezTo>
                  <a:pt x="609600" y="652040"/>
                  <a:pt x="571017" y="19290"/>
                  <a:pt x="601883" y="9645"/>
                </a:cubicBezTo>
                <a:cubicBezTo>
                  <a:pt x="632749" y="0"/>
                  <a:pt x="628891" y="590309"/>
                  <a:pt x="694481" y="727276"/>
                </a:cubicBezTo>
                <a:cubicBezTo>
                  <a:pt x="760071" y="864243"/>
                  <a:pt x="924046" y="825661"/>
                  <a:pt x="995423" y="831448"/>
                </a:cubicBezTo>
                <a:cubicBezTo>
                  <a:pt x="1066800" y="837235"/>
                  <a:pt x="1078375" y="785149"/>
                  <a:pt x="1122744" y="762000"/>
                </a:cubicBezTo>
                <a:cubicBezTo>
                  <a:pt x="1167113" y="738851"/>
                  <a:pt x="1221129" y="713771"/>
                  <a:pt x="1261640" y="692551"/>
                </a:cubicBezTo>
                <a:cubicBezTo>
                  <a:pt x="1302151" y="671331"/>
                  <a:pt x="1323372" y="646253"/>
                  <a:pt x="1365812" y="634678"/>
                </a:cubicBezTo>
                <a:cubicBezTo>
                  <a:pt x="1408252" y="623103"/>
                  <a:pt x="1479630" y="632749"/>
                  <a:pt x="1516283" y="623103"/>
                </a:cubicBezTo>
                <a:cubicBezTo>
                  <a:pt x="1552936" y="613458"/>
                  <a:pt x="1558723" y="586451"/>
                  <a:pt x="1585731" y="576805"/>
                </a:cubicBezTo>
                <a:cubicBezTo>
                  <a:pt x="1612739" y="567159"/>
                  <a:pt x="1653251" y="567159"/>
                  <a:pt x="1678329" y="565230"/>
                </a:cubicBezTo>
                <a:cubicBezTo>
                  <a:pt x="1703407" y="563301"/>
                  <a:pt x="1736202" y="565230"/>
                  <a:pt x="1736202" y="565230"/>
                </a:cubicBezTo>
                <a:cubicBezTo>
                  <a:pt x="1763209" y="565230"/>
                  <a:pt x="1807579" y="561372"/>
                  <a:pt x="1840374" y="565230"/>
                </a:cubicBezTo>
                <a:cubicBezTo>
                  <a:pt x="1873169" y="569088"/>
                  <a:pt x="1898248" y="578734"/>
                  <a:pt x="1932972" y="588379"/>
                </a:cubicBezTo>
                <a:cubicBezTo>
                  <a:pt x="1967696" y="598025"/>
                  <a:pt x="1992775" y="599954"/>
                  <a:pt x="2048719" y="623103"/>
                </a:cubicBezTo>
                <a:cubicBezTo>
                  <a:pt x="2104663" y="646252"/>
                  <a:pt x="2129742" y="682906"/>
                  <a:pt x="2268638" y="727276"/>
                </a:cubicBezTo>
                <a:cubicBezTo>
                  <a:pt x="2407534" y="771646"/>
                  <a:pt x="2577296" y="864243"/>
                  <a:pt x="2882096" y="889321"/>
                </a:cubicBezTo>
                <a:cubicBezTo>
                  <a:pt x="3186896" y="914399"/>
                  <a:pt x="3642167" y="896072"/>
                  <a:pt x="4097438" y="877746"/>
                </a:cubicBezTo>
              </a:path>
            </a:pathLst>
          </a:cu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What’s a Thermal Ramp and why do we need it ?</a:t>
            </a: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2590800"/>
            <a:ext cx="39624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24000" y="838200"/>
            <a:ext cx="0" cy="1752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914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mix injected at fixed  temperature T=70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(isothermal)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9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I(</a:t>
            </a:r>
            <a:r>
              <a:rPr lang="en-US" dirty="0" err="1" smtClean="0"/>
              <a:t>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6400800"/>
            <a:ext cx="39624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00200" y="4648200"/>
            <a:ext cx="0" cy="1752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4648200"/>
            <a:ext cx="39624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00200" y="2895600"/>
            <a:ext cx="0" cy="1752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24000" y="2057400"/>
            <a:ext cx="0" cy="5334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259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Injected here</a:t>
            </a:r>
            <a:endParaRPr lang="en-US" b="1" i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0200" y="5257800"/>
            <a:ext cx="2895600" cy="9906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9600" y="52578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5257800"/>
            <a:ext cx="5334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601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40 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b="1" dirty="0"/>
          </a:p>
        </p:txBody>
      </p:sp>
      <p:cxnSp>
        <p:nvCxnSpPr>
          <p:cNvPr id="33" name="Straight Connector 32"/>
          <p:cNvCxnSpPr>
            <a:endCxn id="30" idx="3"/>
          </p:cNvCxnSpPr>
          <p:nvPr/>
        </p:nvCxnSpPr>
        <p:spPr>
          <a:xfrm flipH="1">
            <a:off x="1676400" y="5257800"/>
            <a:ext cx="2362200" cy="322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608881" y="3680749"/>
            <a:ext cx="2905246" cy="748497"/>
          </a:xfrm>
          <a:custGeom>
            <a:avLst/>
            <a:gdLst>
              <a:gd name="connsiteX0" fmla="*/ 0 w 2905246"/>
              <a:gd name="connsiteY0" fmla="*/ 648183 h 748497"/>
              <a:gd name="connsiteX1" fmla="*/ 162046 w 2905246"/>
              <a:gd name="connsiteY1" fmla="*/ 625033 h 748497"/>
              <a:gd name="connsiteX2" fmla="*/ 219919 w 2905246"/>
              <a:gd name="connsiteY2" fmla="*/ 601884 h 748497"/>
              <a:gd name="connsiteX3" fmla="*/ 231494 w 2905246"/>
              <a:gd name="connsiteY3" fmla="*/ 0 h 748497"/>
              <a:gd name="connsiteX4" fmla="*/ 266218 w 2905246"/>
              <a:gd name="connsiteY4" fmla="*/ 601884 h 748497"/>
              <a:gd name="connsiteX5" fmla="*/ 902825 w 2905246"/>
              <a:gd name="connsiteY5" fmla="*/ 671332 h 748497"/>
              <a:gd name="connsiteX6" fmla="*/ 1030147 w 2905246"/>
              <a:gd name="connsiteY6" fmla="*/ 266218 h 748497"/>
              <a:gd name="connsiteX7" fmla="*/ 1088020 w 2905246"/>
              <a:gd name="connsiteY7" fmla="*/ 648183 h 748497"/>
              <a:gd name="connsiteX8" fmla="*/ 1597306 w 2905246"/>
              <a:gd name="connsiteY8" fmla="*/ 682907 h 748497"/>
              <a:gd name="connsiteX9" fmla="*/ 1713053 w 2905246"/>
              <a:gd name="connsiteY9" fmla="*/ 532436 h 748497"/>
              <a:gd name="connsiteX10" fmla="*/ 1828800 w 2905246"/>
              <a:gd name="connsiteY10" fmla="*/ 659757 h 748497"/>
              <a:gd name="connsiteX11" fmla="*/ 2442258 w 2905246"/>
              <a:gd name="connsiteY11" fmla="*/ 648183 h 748497"/>
              <a:gd name="connsiteX12" fmla="*/ 2511706 w 2905246"/>
              <a:gd name="connsiteY12" fmla="*/ 92598 h 748497"/>
              <a:gd name="connsiteX13" fmla="*/ 2604304 w 2905246"/>
              <a:gd name="connsiteY13" fmla="*/ 648183 h 748497"/>
              <a:gd name="connsiteX14" fmla="*/ 2905246 w 2905246"/>
              <a:gd name="connsiteY14" fmla="*/ 694481 h 748497"/>
              <a:gd name="connsiteX15" fmla="*/ 2905246 w 2905246"/>
              <a:gd name="connsiteY15" fmla="*/ 694481 h 74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5246" h="748497">
                <a:moveTo>
                  <a:pt x="0" y="648183"/>
                </a:moveTo>
                <a:cubicBezTo>
                  <a:pt x="62696" y="640466"/>
                  <a:pt x="125393" y="632749"/>
                  <a:pt x="162046" y="625033"/>
                </a:cubicBezTo>
                <a:cubicBezTo>
                  <a:pt x="198699" y="617317"/>
                  <a:pt x="208344" y="706056"/>
                  <a:pt x="219919" y="601884"/>
                </a:cubicBezTo>
                <a:cubicBezTo>
                  <a:pt x="231494" y="497712"/>
                  <a:pt x="223778" y="0"/>
                  <a:pt x="231494" y="0"/>
                </a:cubicBezTo>
                <a:cubicBezTo>
                  <a:pt x="239210" y="0"/>
                  <a:pt x="154330" y="489995"/>
                  <a:pt x="266218" y="601884"/>
                </a:cubicBezTo>
                <a:cubicBezTo>
                  <a:pt x="378106" y="713773"/>
                  <a:pt x="775504" y="727276"/>
                  <a:pt x="902825" y="671332"/>
                </a:cubicBezTo>
                <a:cubicBezTo>
                  <a:pt x="1030147" y="615388"/>
                  <a:pt x="999281" y="270076"/>
                  <a:pt x="1030147" y="266218"/>
                </a:cubicBezTo>
                <a:cubicBezTo>
                  <a:pt x="1061013" y="262360"/>
                  <a:pt x="993494" y="578735"/>
                  <a:pt x="1088020" y="648183"/>
                </a:cubicBezTo>
                <a:cubicBezTo>
                  <a:pt x="1182546" y="717631"/>
                  <a:pt x="1493134" y="702198"/>
                  <a:pt x="1597306" y="682907"/>
                </a:cubicBezTo>
                <a:cubicBezTo>
                  <a:pt x="1701478" y="663616"/>
                  <a:pt x="1674471" y="536294"/>
                  <a:pt x="1713053" y="532436"/>
                </a:cubicBezTo>
                <a:cubicBezTo>
                  <a:pt x="1751635" y="528578"/>
                  <a:pt x="1707266" y="640466"/>
                  <a:pt x="1828800" y="659757"/>
                </a:cubicBezTo>
                <a:cubicBezTo>
                  <a:pt x="1950334" y="679048"/>
                  <a:pt x="2328440" y="742709"/>
                  <a:pt x="2442258" y="648183"/>
                </a:cubicBezTo>
                <a:cubicBezTo>
                  <a:pt x="2556076" y="553657"/>
                  <a:pt x="2484698" y="92598"/>
                  <a:pt x="2511706" y="92598"/>
                </a:cubicBezTo>
                <a:cubicBezTo>
                  <a:pt x="2538714" y="92598"/>
                  <a:pt x="2538714" y="547869"/>
                  <a:pt x="2604304" y="648183"/>
                </a:cubicBezTo>
                <a:cubicBezTo>
                  <a:pt x="2669894" y="748497"/>
                  <a:pt x="2905246" y="694481"/>
                  <a:pt x="2905246" y="694481"/>
                </a:cubicBezTo>
                <a:lnTo>
                  <a:pt x="2905246" y="694481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67400" y="35052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Sample mix injected with thermal ramp applied (40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>
                <a:sym typeface="Wingdings" pitchFamily="2" charset="2"/>
              </a:rPr>
              <a:t> 140 </a:t>
            </a:r>
            <a:r>
              <a:rPr lang="en-US" sz="2800" b="1" baseline="30000" dirty="0" err="1" smtClean="0">
                <a:sym typeface="Wingdings" pitchFamily="2" charset="2"/>
              </a:rPr>
              <a:t>o</a:t>
            </a:r>
            <a:r>
              <a:rPr lang="en-US" sz="2800" b="1" dirty="0" err="1" smtClean="0">
                <a:sym typeface="Wingdings" pitchFamily="2" charset="2"/>
              </a:rPr>
              <a:t>C</a:t>
            </a:r>
            <a:r>
              <a:rPr lang="en-US" sz="2800" b="1" dirty="0" smtClean="0">
                <a:sym typeface="Wingdings" pitchFamily="2" charset="2"/>
              </a:rPr>
              <a:t> over 10 min =&gt;</a:t>
            </a:r>
          </a:p>
          <a:p>
            <a:r>
              <a:rPr lang="en-US" sz="2800" b="1" dirty="0" smtClean="0">
                <a:sym typeface="Wingdings" pitchFamily="2" charset="2"/>
              </a:rPr>
              <a:t> ramp=10 </a:t>
            </a:r>
            <a:r>
              <a:rPr lang="en-US" sz="2800" b="1" baseline="30000" dirty="0" err="1" smtClean="0">
                <a:sym typeface="Wingdings" pitchFamily="2" charset="2"/>
              </a:rPr>
              <a:t>o</a:t>
            </a:r>
            <a:r>
              <a:rPr lang="en-US" sz="2800" b="1" dirty="0" err="1" smtClean="0">
                <a:sym typeface="Wingdings" pitchFamily="2" charset="2"/>
              </a:rPr>
              <a:t>C</a:t>
            </a:r>
            <a:r>
              <a:rPr lang="en-US" sz="2800" b="1" dirty="0" smtClean="0">
                <a:sym typeface="Wingdings" pitchFamily="2" charset="2"/>
              </a:rPr>
              <a:t>/min)</a:t>
            </a:r>
            <a:endParaRPr lang="en-US" sz="28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95800" y="4648200"/>
            <a:ext cx="0" cy="1752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8600" y="4572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10’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3820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I(</a:t>
            </a:r>
            <a:r>
              <a:rPr lang="en-US" dirty="0" err="1" smtClean="0"/>
              <a:t>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8956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9" grpId="0"/>
      <p:bldP spid="30" grpId="0"/>
      <p:bldP spid="31" grpId="0"/>
      <p:bldP spid="37" grpId="0" animBg="1"/>
      <p:bldP spid="41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Thermal ramps help us achieve </a:t>
            </a:r>
            <a:r>
              <a:rPr lang="en-US" sz="5400" b="1" dirty="0" smtClean="0">
                <a:solidFill>
                  <a:srgbClr val="FF0000"/>
                </a:solidFill>
              </a:rPr>
              <a:t>SSS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6629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GC peaks 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en-US" sz="4800" b="1" dirty="0" smtClean="0"/>
              <a:t>harp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en-US" sz="4800" b="1" dirty="0" smtClean="0"/>
              <a:t>ymmetric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en-US" sz="4800" b="1" dirty="0" smtClean="0"/>
              <a:t>eparated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478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romacademy.com/images/ScoutingGradi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991600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13716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Held to bake/purge column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27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Held at low T initially to stabilize column and lets lighter species get a head start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typical `real life’ thermal ramp and resultant chromatogram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9600" y="5486400"/>
            <a:ext cx="304800" cy="609600"/>
          </a:xfrm>
          <a:prstGeom prst="straightConnector1">
            <a:avLst/>
          </a:prstGeom>
          <a:ln w="539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4" y="1219200"/>
            <a:ext cx="4680586" cy="4300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66938"/>
            <a:ext cx="3866147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5519738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What’s behind the white door…</a:t>
            </a:r>
          </a:p>
          <a:p>
            <a:r>
              <a:rPr lang="en-US" sz="3600" dirty="0" smtClean="0"/>
              <a:t>A large thermally stable volume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3886200"/>
            <a:ext cx="3886200" cy="15240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464106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GC </a:t>
            </a:r>
            <a:r>
              <a:rPr lang="en-US" sz="3600" b="1" u="sng" dirty="0" smtClean="0"/>
              <a:t>Oven</a:t>
            </a:r>
            <a:r>
              <a:rPr lang="en-US" sz="3600" dirty="0" smtClean="0"/>
              <a:t>…what it really looks like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524000"/>
            <a:ext cx="417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HP 6890 GC with single inject port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5486400"/>
            <a:ext cx="1828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GC Oven and Fan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767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986" y="11470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no oven needed, GC can be very portable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6" y="1219200"/>
            <a:ext cx="1771651" cy="2362200"/>
          </a:xfrm>
          <a:prstGeom prst="rect">
            <a:avLst/>
          </a:prstGeom>
        </p:spPr>
      </p:pic>
      <p:pic>
        <p:nvPicPr>
          <p:cNvPr id="6" name="Picture 2" descr="Image result for breathalyzer for TH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47354"/>
            <a:ext cx="2590800" cy="19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98" y="914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721498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81" y="914400"/>
            <a:ext cx="872837" cy="1163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304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oven…not so portable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4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reathalyzer for T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486400" cy="41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oned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382"/>
            <a:ext cx="4041775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109" y="24825"/>
            <a:ext cx="861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r>
              <a:rPr lang="en-US" sz="3200" dirty="0" smtClean="0"/>
              <a:t>what is this portable GC detector looking for ???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828800" y="2514600"/>
            <a:ext cx="236220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Portable Cannabis (THC) GC detector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573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8" y="1143000"/>
            <a:ext cx="5334000" cy="4944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781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Thermocouple GC </a:t>
            </a:r>
            <a:r>
              <a:rPr lang="en-US" sz="3600" b="1" u="sng" dirty="0" smtClean="0"/>
              <a:t>Detectors</a:t>
            </a:r>
          </a:p>
          <a:p>
            <a:r>
              <a:rPr lang="en-US" sz="3600" dirty="0" smtClean="0"/>
              <a:t>(passive temperature change)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19400"/>
            <a:ext cx="38862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334000"/>
            <a:ext cx="6801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System is nulled when no sample through column side. The change in Voltage across `Signal’ means Column vs. Ref out of balance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3716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trusty </a:t>
            </a:r>
            <a:r>
              <a:rPr lang="en-US" sz="2800" b="1" dirty="0" smtClean="0">
                <a:solidFill>
                  <a:srgbClr val="FF0000"/>
                </a:solidFill>
              </a:rPr>
              <a:t>Wheatstone bridge</a:t>
            </a:r>
            <a:r>
              <a:rPr lang="en-US" sz="2800" dirty="0" smtClean="0"/>
              <a:t> makes another appearance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Brief aside on the Wheatstone Bridge</a:t>
            </a:r>
          </a:p>
        </p:txBody>
      </p:sp>
      <p:pic>
        <p:nvPicPr>
          <p:cNvPr id="1026" name="Picture 2" descr="http://cf.ydcdn.net/1.0.1.27/images/main/Wheatstone%20bri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3581400" cy="374332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1066800" y="2895600"/>
            <a:ext cx="304800" cy="304800"/>
          </a:xfrm>
          <a:prstGeom prst="straightConnector1">
            <a:avLst/>
          </a:prstGeom>
          <a:ln w="44450">
            <a:solidFill>
              <a:srgbClr val="C842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6858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details on how it works:</a:t>
            </a:r>
          </a:p>
          <a:p>
            <a:endParaRPr lang="en-US" dirty="0" smtClean="0"/>
          </a:p>
          <a:p>
            <a:r>
              <a:rPr lang="en-US" sz="2400" dirty="0" smtClean="0"/>
              <a:t>1) Variable </a:t>
            </a:r>
            <a:r>
              <a:rPr lang="en-US" sz="2400" b="1" dirty="0" smtClean="0"/>
              <a:t>R</a:t>
            </a:r>
            <a:r>
              <a:rPr lang="en-US" sz="2400" b="1" baseline="-25000" dirty="0"/>
              <a:t>u</a:t>
            </a:r>
            <a:r>
              <a:rPr lang="en-US" sz="2400" b="1" dirty="0" smtClean="0"/>
              <a:t> </a:t>
            </a:r>
            <a:r>
              <a:rPr lang="en-US" sz="2400" dirty="0" smtClean="0"/>
              <a:t>created by sample changing R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. </a:t>
            </a:r>
            <a:r>
              <a:rPr lang="en-US" sz="2400" dirty="0" err="1" smtClean="0"/>
              <a:t>Syststem</a:t>
            </a:r>
            <a:r>
              <a:rPr lang="en-US" sz="2400" dirty="0" smtClean="0"/>
              <a:t> is initially `nulled’ by using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v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1219200"/>
            <a:ext cx="304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1676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2133600" y="3886200"/>
            <a:ext cx="7619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4038600"/>
            <a:ext cx="304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3352800"/>
            <a:ext cx="0" cy="1676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5029200"/>
            <a:ext cx="335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4400" y="5029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v</a:t>
            </a:r>
            <a:r>
              <a:rPr lang="en-US" sz="2800" b="1" dirty="0" smtClean="0"/>
              <a:t> </a:t>
            </a:r>
            <a:r>
              <a:rPr lang="en-US" sz="2800" dirty="0" smtClean="0"/>
              <a:t>(or time , t)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</a:t>
            </a:r>
            <a:r>
              <a:rPr lang="en-US" sz="2400" dirty="0" err="1" smtClean="0"/>
              <a:t>mA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5486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2) Current (or voltage) is plotted </a:t>
            </a:r>
            <a:r>
              <a:rPr lang="en-US" sz="2400" dirty="0" err="1" smtClean="0"/>
              <a:t>vs.time</a:t>
            </a:r>
            <a:r>
              <a:rPr lang="en-US" sz="2400" dirty="0" smtClean="0"/>
              <a:t> as resistance at </a:t>
            </a:r>
            <a:r>
              <a:rPr lang="en-US" sz="2400" b="1" dirty="0" smtClean="0"/>
              <a:t>R</a:t>
            </a:r>
            <a:r>
              <a:rPr lang="en-US" sz="2400" b="1" baseline="-25000" dirty="0"/>
              <a:t>u</a:t>
            </a:r>
            <a:r>
              <a:rPr lang="en-US" sz="2400" dirty="0" smtClean="0"/>
              <a:t> changes . </a:t>
            </a:r>
            <a:r>
              <a:rPr lang="en-US" sz="2400" dirty="0" smtClean="0"/>
              <a:t>This produces a signal dependent on </a:t>
            </a:r>
            <a:r>
              <a:rPr lang="en-US" sz="2400" b="1" dirty="0" err="1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u</a:t>
            </a:r>
            <a:r>
              <a:rPr lang="en-US" sz="2400" dirty="0" smtClean="0"/>
              <a:t>. As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/>
              <a:t> changes in </a:t>
            </a:r>
            <a:r>
              <a:rPr lang="en-US" sz="2400" dirty="0" smtClean="0"/>
              <a:t>=&gt; </a:t>
            </a:r>
            <a:r>
              <a:rPr lang="en-US" sz="2400" dirty="0" smtClean="0"/>
              <a:t>spectrum or chromatogram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4191000"/>
            <a:ext cx="838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40386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v</a:t>
            </a:r>
            <a:endParaRPr lang="en-US" sz="2400" b="1" dirty="0"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24400" y="335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0200" y="2590800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00200" y="2590800"/>
            <a:ext cx="6096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? 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0" y="49530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800" y="4648200"/>
            <a:ext cx="304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575" y="2980671"/>
            <a:ext cx="31432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025E-6 L 0.04167 0.05551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0.01619 0.01302 0.03238 0.0191 0.06407 C 0.02518 0.09575 0.03264 0.16582 0.03681 0.19057 C 0.04098 0.21531 0.04063 0.23382 0.04427 0.21254 C 0.04792 0.19126 0.05157 0.09691 0.05834 0.06245 C 0.06511 0.02799 0.07396 0.0155 0.0849 0.00509 C 0.09584 -0.00531 0.1125 -0.00485 0.12414 0 C 0.13577 0.00486 0.14775 0.01272 0.15452 0.03377 C 0.16129 0.05482 0.16146 0.09598 0.16459 0.12651 C 0.16771 0.15704 0.16997 0.21185 0.17344 0.21763 C 0.17691 0.22341 0.18091 0.19681 0.1849 0.16189 C 0.18889 0.12697 0.18889 0.03747 0.19757 0.00856 C 0.20625 -0.02035 0.22778 -0.00901 0.23681 -0.01179 C 0.24584 -0.01456 0.24584 -0.01896 0.25191 -0.00832 C 0.25799 0.00232 0.26771 0.02359 0.27344 0.05227 C 0.27917 0.08095 0.28316 0.13715 0.28611 0.16351 C 0.28907 0.18988 0.28889 0.21046 0.29115 0.21092 C 0.29341 0.21138 0.29618 0.19196 0.3 0.16698 C 0.30382 0.142 0.3092 0.08419 0.31389 0.06083 C 0.31858 0.03747 0.32379 0.03423 0.32795 0.02706 C 0.33212 0.01989 0.33559 0.0192 0.33924 0.01851 " pathEditMode="relative" ptsTypes="aaaaaaaaaaaaaaaaaaaaA">
                                      <p:cBhvr>
                                        <p:cTn id="5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 animBg="1"/>
      <p:bldP spid="31" grpId="1" animBg="1"/>
      <p:bldP spid="36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Wheatstone bridge details(continued)</a:t>
            </a:r>
          </a:p>
          <a:p>
            <a:endParaRPr lang="en-US" sz="2400" dirty="0" smtClean="0"/>
          </a:p>
          <a:p>
            <a:r>
              <a:rPr lang="en-US" sz="2400" dirty="0" smtClean="0"/>
              <a:t>Using </a:t>
            </a:r>
            <a:r>
              <a:rPr lang="en-US" sz="2400" dirty="0" err="1" smtClean="0"/>
              <a:t>Kirchoff’s</a:t>
            </a:r>
            <a:r>
              <a:rPr lang="en-US" sz="2400" dirty="0" smtClean="0"/>
              <a:t> laws for voltage and current sums at nodes…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solve for numerical value of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 using the  recipe</a:t>
            </a:r>
          </a:p>
          <a:p>
            <a:r>
              <a:rPr lang="en-US" sz="2800" dirty="0" smtClean="0"/>
              <a:t>(where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v</a:t>
            </a:r>
            <a:r>
              <a:rPr lang="en-US" sz="2800" dirty="0" smtClean="0"/>
              <a:t> is at null point):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32766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R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u</a:t>
            </a:r>
            <a:r>
              <a:rPr lang="en-US" sz="4000" dirty="0" smtClean="0"/>
              <a:t> = </a:t>
            </a:r>
            <a:r>
              <a:rPr lang="en-US" sz="4000" b="1" u="sng" dirty="0" err="1" smtClean="0"/>
              <a:t>R</a:t>
            </a:r>
            <a:r>
              <a:rPr lang="en-US" sz="4000" b="1" u="sng" baseline="-25000" dirty="0" err="1" smtClean="0"/>
              <a:t>v</a:t>
            </a:r>
            <a:r>
              <a:rPr lang="en-US" sz="4000" u="sng" dirty="0" smtClean="0"/>
              <a:t>*R</a:t>
            </a:r>
            <a:r>
              <a:rPr lang="en-US" sz="4000" u="sng" baseline="-25000" dirty="0" smtClean="0"/>
              <a:t>2</a:t>
            </a:r>
          </a:p>
          <a:p>
            <a:r>
              <a:rPr lang="en-US" sz="4000" dirty="0" smtClean="0"/>
              <a:t>           R</a:t>
            </a:r>
            <a:r>
              <a:rPr lang="en-US" sz="4000" baseline="-25000" dirty="0" smtClean="0"/>
              <a:t>1</a:t>
            </a:r>
            <a:endParaRPr lang="en-US" sz="4000" baseline="-25000" dirty="0"/>
          </a:p>
        </p:txBody>
      </p:sp>
      <p:pic>
        <p:nvPicPr>
          <p:cNvPr id="5" name="Picture 2" descr="http://cf.ydcdn.net/1.0.1.27/images/main/Wheatstone%20brid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438400"/>
            <a:ext cx="3581400" cy="3743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67600" y="5334000"/>
            <a:ext cx="838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1816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v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733800"/>
            <a:ext cx="6096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I=0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fong\Pictures\Screen-shot-2010-12-21-at-23_08_18-300x24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736123" cy="3899408"/>
          </a:xfrm>
          <a:prstGeom prst="rect">
            <a:avLst/>
          </a:prstGeom>
          <a:noFill/>
        </p:spPr>
      </p:pic>
      <p:pic>
        <p:nvPicPr>
          <p:cNvPr id="44034" name="Picture 2" descr="http://www.djb.co.uk/Graphics/Physics/Electrical_Large/wheatstone_working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441" y="1219200"/>
            <a:ext cx="4367559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Wheatstone bridge details (cont.)</a:t>
            </a:r>
          </a:p>
          <a:p>
            <a:r>
              <a:rPr lang="en-US" sz="2800" b="1" dirty="0" smtClean="0"/>
              <a:t>What a basic  Wheatstone bridge set-up really looks like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ibiblio.org/kuphaldt/electricCircuits/DC/0020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3219450" cy="2324416"/>
          </a:xfrm>
          <a:prstGeom prst="rect">
            <a:avLst/>
          </a:prstGeom>
          <a:noFill/>
        </p:spPr>
      </p:pic>
      <p:pic>
        <p:nvPicPr>
          <p:cNvPr id="45060" name="Picture 4" descr="http://m.eet.com/media/1173695/conditioning-techniques-for-real-world-sensors-fig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422156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762000"/>
            <a:ext cx="480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Base line  (null) correction with op amp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2766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Mechanical strain gauge </a:t>
            </a:r>
            <a:endParaRPr lang="en-US" b="1" dirty="0"/>
          </a:p>
        </p:txBody>
      </p:sp>
      <p:pic>
        <p:nvPicPr>
          <p:cNvPr id="45062" name="Picture 6" descr="https://encrypted-tbn2.gstatic.com/images?q=tbn:ANd9GcROK3jnCzcTlk9Sqf_SNsnk2BkaK-X4tOSU8_oNzr6jYO9kXATui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429000"/>
            <a:ext cx="3810000" cy="3267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971800"/>
            <a:ext cx="457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micro pressure sensor : heart monitor</a:t>
            </a:r>
            <a:endParaRPr lang="en-US" sz="2000" b="1" dirty="0"/>
          </a:p>
        </p:txBody>
      </p:sp>
      <p:pic>
        <p:nvPicPr>
          <p:cNvPr id="45064" name="Picture 8" descr="http://www.madshrimps.be/files/images/howto/NVIDIAGeforce8800OverclockingGuide-jmke-7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782" y="914400"/>
            <a:ext cx="1489099" cy="1828800"/>
          </a:xfrm>
          <a:prstGeom prst="rect">
            <a:avLst/>
          </a:prstGeom>
          <a:noFill/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1133853"/>
            <a:ext cx="1566863" cy="147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743200" y="0"/>
            <a:ext cx="64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Wheatstone bridge details (cont.)</a:t>
            </a:r>
          </a:p>
          <a:p>
            <a:r>
              <a:rPr lang="en-US" sz="2400" b="1" dirty="0" smtClean="0"/>
              <a:t>The `bridge’ is everywhere in modern equipment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251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digital voltmeters &amp; voltage displays (DVM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commons/7/7c/Charles_Wheatstone_later_ye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3962400" cy="49751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486400"/>
            <a:ext cx="8686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Wheatstone bridge is courtesy of </a:t>
            </a:r>
            <a:r>
              <a:rPr lang="en-US" sz="2400" b="1" dirty="0" smtClean="0">
                <a:solidFill>
                  <a:srgbClr val="FF0000"/>
                </a:solidFill>
              </a:rPr>
              <a:t>Sir Charles Wheatstone…1833 !!</a:t>
            </a:r>
          </a:p>
          <a:p>
            <a:r>
              <a:rPr lang="en-US" sz="2400" dirty="0" smtClean="0"/>
              <a:t>Even if something is ancient, it doesn’t mean it isn’t awesome.  The Wheatstone bridge is still one of the best ways to null a circuit.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2819400" y="228600"/>
            <a:ext cx="6128795" cy="4211254"/>
          </a:xfrm>
          <a:custGeom>
            <a:avLst/>
            <a:gdLst>
              <a:gd name="connsiteX0" fmla="*/ 55944 w 6128795"/>
              <a:gd name="connsiteY0" fmla="*/ 1404394 h 4211254"/>
              <a:gd name="connsiteX1" fmla="*/ 542080 w 6128795"/>
              <a:gd name="connsiteY1" fmla="*/ 1439118 h 4211254"/>
              <a:gd name="connsiteX2" fmla="*/ 1907893 w 6128795"/>
              <a:gd name="connsiteY2" fmla="*/ 1253923 h 4211254"/>
              <a:gd name="connsiteX3" fmla="*/ 2706546 w 6128795"/>
              <a:gd name="connsiteY3" fmla="*/ 571017 h 4211254"/>
              <a:gd name="connsiteX4" fmla="*/ 4361726 w 6128795"/>
              <a:gd name="connsiteY4" fmla="*/ 27007 h 4211254"/>
              <a:gd name="connsiteX5" fmla="*/ 5704389 w 6128795"/>
              <a:gd name="connsiteY5" fmla="*/ 733062 h 4211254"/>
              <a:gd name="connsiteX6" fmla="*/ 5866435 w 6128795"/>
              <a:gd name="connsiteY6" fmla="*/ 3071148 h 4211254"/>
              <a:gd name="connsiteX7" fmla="*/ 4130232 w 6128795"/>
              <a:gd name="connsiteY7" fmla="*/ 4136019 h 4211254"/>
              <a:gd name="connsiteX8" fmla="*/ 2127812 w 6128795"/>
              <a:gd name="connsiteY8" fmla="*/ 2619736 h 4211254"/>
              <a:gd name="connsiteX9" fmla="*/ 877746 w 6128795"/>
              <a:gd name="connsiteY9" fmla="*/ 1740060 h 4211254"/>
              <a:gd name="connsiteX10" fmla="*/ 55944 w 6128795"/>
              <a:gd name="connsiteY10" fmla="*/ 1404394 h 421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28795" h="4211254">
                <a:moveTo>
                  <a:pt x="55944" y="1404394"/>
                </a:moveTo>
                <a:cubicBezTo>
                  <a:pt x="0" y="1354237"/>
                  <a:pt x="233422" y="1464196"/>
                  <a:pt x="542080" y="1439118"/>
                </a:cubicBezTo>
                <a:cubicBezTo>
                  <a:pt x="850738" y="1414040"/>
                  <a:pt x="1547149" y="1398606"/>
                  <a:pt x="1907893" y="1253923"/>
                </a:cubicBezTo>
                <a:cubicBezTo>
                  <a:pt x="2268637" y="1109240"/>
                  <a:pt x="2297574" y="775503"/>
                  <a:pt x="2706546" y="571017"/>
                </a:cubicBezTo>
                <a:cubicBezTo>
                  <a:pt x="3115518" y="366531"/>
                  <a:pt x="3862086" y="0"/>
                  <a:pt x="4361726" y="27007"/>
                </a:cubicBezTo>
                <a:cubicBezTo>
                  <a:pt x="4861366" y="54014"/>
                  <a:pt x="5453604" y="225705"/>
                  <a:pt x="5704389" y="733062"/>
                </a:cubicBezTo>
                <a:cubicBezTo>
                  <a:pt x="5955174" y="1240419"/>
                  <a:pt x="6128795" y="2503988"/>
                  <a:pt x="5866435" y="3071148"/>
                </a:cubicBezTo>
                <a:cubicBezTo>
                  <a:pt x="5604075" y="3638308"/>
                  <a:pt x="4753336" y="4211254"/>
                  <a:pt x="4130232" y="4136019"/>
                </a:cubicBezTo>
                <a:cubicBezTo>
                  <a:pt x="3507128" y="4060784"/>
                  <a:pt x="2669893" y="3019062"/>
                  <a:pt x="2127812" y="2619736"/>
                </a:cubicBezTo>
                <a:cubicBezTo>
                  <a:pt x="1585731" y="2220410"/>
                  <a:pt x="1221128" y="1942617"/>
                  <a:pt x="877746" y="1740060"/>
                </a:cubicBezTo>
                <a:cubicBezTo>
                  <a:pt x="534364" y="1537503"/>
                  <a:pt x="111888" y="1454551"/>
                  <a:pt x="55944" y="1404394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11430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185 </a:t>
            </a:r>
            <a:r>
              <a:rPr lang="en-US" sz="3200" dirty="0" smtClean="0"/>
              <a:t>years old and </a:t>
            </a:r>
            <a:r>
              <a:rPr lang="en-US" sz="3200" dirty="0" smtClean="0">
                <a:solidFill>
                  <a:srgbClr val="FF0000"/>
                </a:solidFill>
              </a:rPr>
              <a:t>still</a:t>
            </a:r>
            <a:r>
              <a:rPr lang="en-US" sz="3200" dirty="0" smtClean="0"/>
              <a:t> awesome ,you</a:t>
            </a:r>
          </a:p>
          <a:p>
            <a:r>
              <a:rPr lang="en-US" sz="3200" dirty="0" err="1" smtClean="0"/>
              <a:t>snotnosed</a:t>
            </a:r>
            <a:r>
              <a:rPr lang="en-US" sz="3200" dirty="0" smtClean="0"/>
              <a:t>,  young whippersnappers !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8600" y="0"/>
            <a:ext cx="337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Wheatstone bridge details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su.edu/~chm_tgc/primers/FID_files/FID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414180" cy="38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8380" y="41031"/>
            <a:ext cx="6934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FID=Flame Ionization </a:t>
            </a:r>
            <a:r>
              <a:rPr lang="en-US" sz="3200" b="1" u="sng" dirty="0" smtClean="0"/>
              <a:t>Detector </a:t>
            </a:r>
          </a:p>
          <a:p>
            <a:r>
              <a:rPr lang="en-US" sz="3200" b="1" dirty="0" smtClean="0"/>
              <a:t> (what we use in ASC lab)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18249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Particularly good for</a:t>
            </a:r>
            <a:r>
              <a:rPr lang="en-US" sz="2400" i="1" dirty="0" smtClean="0"/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Alkanes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Alcohols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Ketones, aldehydes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Ethers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/>
              <a:t>Low weight aromatics</a:t>
            </a:r>
          </a:p>
          <a:p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Less good for…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Large aromatics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Herbicides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Pesticides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Organic acids</a:t>
            </a:r>
          </a:p>
        </p:txBody>
      </p:sp>
    </p:spTree>
    <p:extLst>
      <p:ext uri="{BB962C8B-B14F-4D97-AF65-F5344CB8AC3E}">
        <p14:creationId xmlns:p14="http://schemas.microsoft.com/office/powerpoint/2010/main" val="33246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6172200" cy="6036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Basic Design of an FID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524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DC current in </a:t>
            </a:r>
            <a:r>
              <a:rPr lang="en-US" sz="3200" b="1" dirty="0" err="1" smtClean="0">
                <a:solidFill>
                  <a:srgbClr val="FF0000"/>
                </a:solidFill>
              </a:rPr>
              <a:t>pA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60560"/>
            <a:ext cx="7294775" cy="5464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214229"/>
            <a:ext cx="1905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collector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860560"/>
            <a:ext cx="228600" cy="35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5533935"/>
            <a:ext cx="381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Sample with carrier gas in here</a:t>
            </a:r>
            <a:endParaRPr lang="en-US" sz="3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95800" y="5943600"/>
            <a:ext cx="533400" cy="381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86000" y="2667000"/>
            <a:ext cx="685800" cy="16764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3743235"/>
            <a:ext cx="1752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Air + H</a:t>
            </a:r>
            <a:r>
              <a:rPr lang="en-US" sz="3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3600" b="1" dirty="0" smtClean="0">
                <a:solidFill>
                  <a:schemeClr val="tx2"/>
                </a:solidFill>
              </a:rPr>
              <a:t> in here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743235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Igniter (?)</a:t>
            </a:r>
            <a:endParaRPr lang="en-US" sz="3600" b="1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867400" y="2895600"/>
            <a:ext cx="1066800" cy="107239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3436" y="86056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urrent out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400800" y="1506891"/>
            <a:ext cx="533400" cy="245709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514600"/>
            <a:ext cx="1143000" cy="1228636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5939" y="76200"/>
            <a:ext cx="234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real FID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480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4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76200"/>
            <a:ext cx="8960519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114800"/>
            <a:ext cx="4752975" cy="2905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0"/>
            <a:ext cx="525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MSD Mass Selective </a:t>
            </a:r>
            <a:r>
              <a:rPr lang="en-US" sz="3200" b="1" u="sng" dirty="0" smtClean="0"/>
              <a:t>Detector</a:t>
            </a:r>
          </a:p>
          <a:p>
            <a:r>
              <a:rPr lang="en-US" sz="3200" b="1" dirty="0" smtClean="0"/>
              <a:t>(also part of ASC detectors)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Detector of choice in drug analysis</a:t>
            </a:r>
          </a:p>
          <a:p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70C0"/>
                </a:solidFill>
              </a:rPr>
              <a:t>MSD</a:t>
            </a:r>
            <a:r>
              <a:rPr lang="en-US" sz="3200" dirty="0" smtClean="0"/>
              <a:t> IDs drugs)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85059" y="556736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GC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7751" y="5903624"/>
            <a:ext cx="1300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MSD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ORIGINS OF GAS “CHROMATOGRAPHY”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1867979"/>
            <a:ext cx="453887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13556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chemicals are in…..???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867979"/>
            <a:ext cx="3048000" cy="304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01215" y="3505200"/>
            <a:ext cx="381000" cy="0"/>
          </a:xfrm>
          <a:prstGeom prst="straightConnector1">
            <a:avLst/>
          </a:prstGeom>
          <a:ln w="730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772400" y="3315779"/>
            <a:ext cx="1066800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??????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8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su.edu/~chm_tgc/PID/PI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47348"/>
            <a:ext cx="672937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04800"/>
            <a:ext cx="7391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PID=</a:t>
            </a:r>
            <a:r>
              <a:rPr lang="en-US" sz="2800" b="1" dirty="0" err="1" smtClean="0"/>
              <a:t>Photoionization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Detector  </a:t>
            </a:r>
          </a:p>
          <a:p>
            <a:r>
              <a:rPr lang="en-US" sz="2800" b="1" dirty="0" smtClean="0"/>
              <a:t>(ASC got-no use for now)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5890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Blind to alcohols, alkanes, ketones (ALIPHATICS)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Good with aromatics</a:t>
            </a:r>
          </a:p>
          <a:p>
            <a:r>
              <a:rPr lang="en-US" sz="2400" b="1" dirty="0" smtClean="0"/>
              <a:t>(including many herbicides and pesticides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06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914400"/>
            <a:ext cx="7620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95055" y="872834"/>
            <a:ext cx="3920836" cy="2327673"/>
          </a:xfrm>
          <a:custGeom>
            <a:avLst/>
            <a:gdLst>
              <a:gd name="connsiteX0" fmla="*/ 0 w 3920836"/>
              <a:gd name="connsiteY0" fmla="*/ 2092039 h 2327673"/>
              <a:gd name="connsiteX1" fmla="*/ 803563 w 3920836"/>
              <a:gd name="connsiteY1" fmla="*/ 2092039 h 2327673"/>
              <a:gd name="connsiteX2" fmla="*/ 872836 w 3920836"/>
              <a:gd name="connsiteY2" fmla="*/ 2147457 h 2327673"/>
              <a:gd name="connsiteX3" fmla="*/ 955963 w 3920836"/>
              <a:gd name="connsiteY3" fmla="*/ 2327566 h 2327673"/>
              <a:gd name="connsiteX4" fmla="*/ 1191490 w 3920836"/>
              <a:gd name="connsiteY4" fmla="*/ 2119748 h 2327673"/>
              <a:gd name="connsiteX5" fmla="*/ 2327563 w 3920836"/>
              <a:gd name="connsiteY5" fmla="*/ 2064330 h 2327673"/>
              <a:gd name="connsiteX6" fmla="*/ 2563090 w 3920836"/>
              <a:gd name="connsiteY6" fmla="*/ 2 h 2327673"/>
              <a:gd name="connsiteX7" fmla="*/ 2854036 w 3920836"/>
              <a:gd name="connsiteY7" fmla="*/ 2078184 h 2327673"/>
              <a:gd name="connsiteX8" fmla="*/ 2867890 w 3920836"/>
              <a:gd name="connsiteY8" fmla="*/ 2078184 h 2327673"/>
              <a:gd name="connsiteX9" fmla="*/ 3920836 w 3920836"/>
              <a:gd name="connsiteY9" fmla="*/ 2064330 h 23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0836" h="2327673">
                <a:moveTo>
                  <a:pt x="0" y="2092039"/>
                </a:moveTo>
                <a:cubicBezTo>
                  <a:pt x="329045" y="2087421"/>
                  <a:pt x="658090" y="2082803"/>
                  <a:pt x="803563" y="2092039"/>
                </a:cubicBezTo>
                <a:cubicBezTo>
                  <a:pt x="949036" y="2101275"/>
                  <a:pt x="847436" y="2108203"/>
                  <a:pt x="872836" y="2147457"/>
                </a:cubicBezTo>
                <a:cubicBezTo>
                  <a:pt x="898236" y="2186712"/>
                  <a:pt x="902854" y="2332184"/>
                  <a:pt x="955963" y="2327566"/>
                </a:cubicBezTo>
                <a:cubicBezTo>
                  <a:pt x="1009072" y="2322948"/>
                  <a:pt x="962890" y="2163621"/>
                  <a:pt x="1191490" y="2119748"/>
                </a:cubicBezTo>
                <a:cubicBezTo>
                  <a:pt x="1420090" y="2075875"/>
                  <a:pt x="2098963" y="2417621"/>
                  <a:pt x="2327563" y="2064330"/>
                </a:cubicBezTo>
                <a:cubicBezTo>
                  <a:pt x="2556163" y="1711039"/>
                  <a:pt x="2475345" y="-2307"/>
                  <a:pt x="2563090" y="2"/>
                </a:cubicBezTo>
                <a:cubicBezTo>
                  <a:pt x="2650835" y="2311"/>
                  <a:pt x="2803236" y="1731820"/>
                  <a:pt x="2854036" y="2078184"/>
                </a:cubicBezTo>
                <a:cubicBezTo>
                  <a:pt x="2904836" y="2424548"/>
                  <a:pt x="2867890" y="2078184"/>
                  <a:pt x="2867890" y="2078184"/>
                </a:cubicBezTo>
                <a:lnTo>
                  <a:pt x="3920836" y="20643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05000" y="3581400"/>
            <a:ext cx="64770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2565" y="1713504"/>
            <a:ext cx="128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I, </a:t>
            </a:r>
            <a:r>
              <a:rPr lang="en-US" sz="3600" dirty="0" err="1" smtClean="0">
                <a:solidFill>
                  <a:srgbClr val="FF0000"/>
                </a:solidFill>
              </a:rPr>
              <a:t>pA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9624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time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463163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100 ppm toluene </a:t>
            </a:r>
            <a:r>
              <a:rPr lang="en-US" sz="3200" dirty="0" smtClean="0"/>
              <a:t>in ethanol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286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ethanol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" y="-7829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Sketch of typical PID chromatogram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724400" y="1463163"/>
            <a:ext cx="762000" cy="25034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561643" cy="3700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838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PID quartz envelope in the flesh…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1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img.rcdn.in/images/pages/280482/electron-capture-detec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2226"/>
            <a:ext cx="2847975" cy="39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rkinelmer.com/CMSResources/Images/44-69977ECDGC35L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7467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ECD=Electron Capture </a:t>
            </a:r>
            <a:r>
              <a:rPr lang="en-US" sz="2400" b="1" u="sng" dirty="0" smtClean="0"/>
              <a:t>Detector  </a:t>
            </a:r>
            <a:r>
              <a:rPr lang="en-US" sz="2400" b="1" dirty="0" smtClean="0"/>
              <a:t>(ASC used to </a:t>
            </a:r>
            <a:r>
              <a:rPr lang="en-US" sz="2400" b="1" dirty="0" err="1" smtClean="0"/>
              <a:t>have..no</a:t>
            </a:r>
            <a:r>
              <a:rPr lang="en-US" sz="2400" b="1" dirty="0" smtClean="0"/>
              <a:t> $)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63</a:t>
            </a:r>
            <a:r>
              <a:rPr lang="en-US" sz="2400" b="1" dirty="0" smtClean="0"/>
              <a:t> Ni*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baseline="30000" dirty="0" smtClean="0">
                <a:sym typeface="Wingdings" pitchFamily="2" charset="2"/>
              </a:rPr>
              <a:t>63</a:t>
            </a:r>
            <a:r>
              <a:rPr lang="en-US" sz="2400" b="1" dirty="0" smtClean="0">
                <a:sym typeface="Wingdings" pitchFamily="2" charset="2"/>
              </a:rPr>
              <a:t>Cu + e</a:t>
            </a:r>
            <a:r>
              <a:rPr lang="en-US" sz="2400" b="1" baseline="30000" dirty="0" smtClean="0">
                <a:sym typeface="Wingdings" pitchFamily="2" charset="2"/>
              </a:rPr>
              <a:t>-</a:t>
            </a:r>
            <a:r>
              <a:rPr lang="en-US" sz="2400" b="1" dirty="0" smtClean="0">
                <a:sym typeface="Wingdings" pitchFamily="2" charset="2"/>
              </a:rPr>
              <a:t>   (radioactive decay of a beta particle=electron)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8373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30000" dirty="0" smtClean="0"/>
              <a:t>- </a:t>
            </a:r>
            <a:r>
              <a:rPr lang="en-US" sz="2400" b="1" dirty="0" smtClean="0"/>
              <a:t> + X </a:t>
            </a:r>
            <a:r>
              <a:rPr lang="en-US" sz="2400" b="1" dirty="0" smtClean="0">
                <a:sym typeface="Wingdings" pitchFamily="2" charset="2"/>
              </a:rPr>
              <a:t> X- causes change in current from background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9214" y="1752600"/>
            <a:ext cx="672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 10-1000X more sensitive than FID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895600"/>
            <a:ext cx="2781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Particularly good with agricultural  chemicals * (but generally useful)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*Herbicides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Pesticides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807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Drawback: needs US Atomic Energy Commission Government License =&gt; $$$$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15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64671"/>
            <a:ext cx="6629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Common GC detectors summarized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8915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FID (Flame Ionization Detector)       alkanes, alkenes, alcohols, 					      ketones, aldehydes </a:t>
            </a:r>
          </a:p>
          <a:p>
            <a:endParaRPr lang="en-US" sz="2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TCD (Thermocouple Detector)	       any compound with vapor 					       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PID (Photoionization Detector)	       aromatics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/>
              <a:t>MSD(Mass Selective Detector)	        any compound with </a:t>
            </a:r>
          </a:p>
          <a:p>
            <a:pPr lvl="1"/>
            <a:r>
              <a:rPr lang="en-US" sz="2600" b="1" dirty="0"/>
              <a:t>	</a:t>
            </a:r>
            <a:r>
              <a:rPr lang="en-US" sz="2600" b="1" dirty="0" smtClean="0"/>
              <a:t>				        vapor pressure</a:t>
            </a:r>
          </a:p>
          <a:p>
            <a:pPr lvl="1"/>
            <a:endParaRPr lang="en-US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ECD(Electron Capture Detector)       pesticides, herbicides</a:t>
            </a:r>
          </a:p>
          <a:p>
            <a:pPr lvl="1"/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9781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Detector</a:t>
            </a:r>
            <a:endParaRPr lang="en-US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24256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What it detects best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9415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929"/>
            <a:ext cx="9144000" cy="549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534400" cy="1200329"/>
          </a:xfrm>
          <a:prstGeom prst="rect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do cats and chromatography scientists have in common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513141"/>
            <a:ext cx="8534400" cy="830997"/>
          </a:xfrm>
          <a:prstGeom prst="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Separation anxiety, of course !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1782041" cy="653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3289203" cy="497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9273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First, easiest approach:</a:t>
            </a:r>
          </a:p>
          <a:p>
            <a:r>
              <a:rPr lang="en-US" sz="2800" b="1" dirty="0" smtClean="0"/>
              <a:t>Paper </a:t>
            </a:r>
            <a:r>
              <a:rPr lang="en-US" sz="2800" b="1" i="1" dirty="0" smtClean="0">
                <a:solidFill>
                  <a:srgbClr val="FF0000"/>
                </a:solidFill>
              </a:rPr>
              <a:t>chroma</a:t>
            </a:r>
            <a:r>
              <a:rPr lang="en-US" sz="2800" b="1" dirty="0" smtClean="0"/>
              <a:t>tography...separates bands</a:t>
            </a:r>
          </a:p>
          <a:p>
            <a:r>
              <a:rPr lang="en-US" sz="2800" b="1" dirty="0" smtClean="0"/>
              <a:t>(but hard to collect sample components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346875" y="1523541"/>
            <a:ext cx="235179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Chroma= c</a:t>
            </a:r>
            <a:r>
              <a:rPr lang="en-US" sz="2800" b="1" i="1" dirty="0" smtClean="0">
                <a:solidFill>
                  <a:srgbClr val="00B050"/>
                </a:solidFill>
              </a:rPr>
              <a:t>o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sz="2800" b="1" i="1" dirty="0" smtClean="0">
                <a:solidFill>
                  <a:srgbClr val="7030A0"/>
                </a:solidFill>
              </a:rPr>
              <a:t>o</a:t>
            </a:r>
            <a:r>
              <a:rPr lang="en-US" sz="2800" b="1" i="1" dirty="0" smtClean="0">
                <a:solidFill>
                  <a:schemeClr val="accent2"/>
                </a:solidFill>
              </a:rPr>
              <a:t>r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84" y="1181100"/>
            <a:ext cx="7461053" cy="434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4724400"/>
            <a:ext cx="3360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Packed column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(originally packed with Confectioners sugar=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`</a:t>
            </a:r>
            <a:r>
              <a:rPr lang="en-US" sz="2400" b="1" dirty="0" smtClean="0">
                <a:solidFill>
                  <a:srgbClr val="0070C0"/>
                </a:solidFill>
              </a:rPr>
              <a:t>stationary phase’)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1684" y="3200400"/>
            <a:ext cx="577516" cy="1524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7221" y="54364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Plant extract in ether/hexane mix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5" y="4110340"/>
            <a:ext cx="1986995" cy="2108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0" y="618249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Russian Botanist Mikhail </a:t>
            </a:r>
            <a:r>
              <a:rPr lang="en-US" sz="2000" b="1" dirty="0" err="1" smtClean="0"/>
              <a:t>Tswett</a:t>
            </a:r>
            <a:r>
              <a:rPr lang="en-US" sz="2000" b="1" dirty="0" smtClean="0"/>
              <a:t>  (1872-1919)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524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ORIGINS OF GAS “CHROMATOGRAPHY”: </a:t>
            </a:r>
            <a:r>
              <a:rPr lang="en-US" sz="2300" b="1" dirty="0" smtClean="0"/>
              <a:t>packed column separation</a:t>
            </a:r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262047" y="2677527"/>
            <a:ext cx="4840690" cy="2228849"/>
          </a:xfrm>
          <a:prstGeom prst="line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314397" y="3197895"/>
            <a:ext cx="4741916" cy="1676400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200400" y="3543305"/>
            <a:ext cx="4728632" cy="1330990"/>
          </a:xfrm>
          <a:prstGeom prst="line">
            <a:avLst/>
          </a:prstGeom>
          <a:ln w="3810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563700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Transducer= eyeball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33205" y="3197895"/>
            <a:ext cx="191079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“I did this first ! Da!  Da !”</a:t>
            </a:r>
            <a:endParaRPr lang="en-US" sz="2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Here, the ether/hexane mix is the `</a:t>
            </a:r>
            <a:r>
              <a:rPr lang="en-US" sz="2400" b="1" dirty="0" smtClean="0">
                <a:solidFill>
                  <a:srgbClr val="00B050"/>
                </a:solidFill>
              </a:rPr>
              <a:t>mobile phase</a:t>
            </a:r>
            <a:r>
              <a:rPr lang="en-US" sz="2400" dirty="0" smtClean="0"/>
              <a:t>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07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yamazenusa.com/wp-content/themes/openair/images/ultrapack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2389095" cy="3384553"/>
          </a:xfrm>
          <a:prstGeom prst="rect">
            <a:avLst/>
          </a:prstGeom>
          <a:noFill/>
        </p:spPr>
      </p:pic>
      <p:pic>
        <p:nvPicPr>
          <p:cNvPr id="50180" name="Picture 4" descr="http://info.ddpsinc.com/hs-fs/hub/47823/file-1025317014-jpg/images/Durapack_Columnmaxh=313,maxw=250,h=421,w=33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3637149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1524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Packed glass columns  can come in all kinds of sizes</a:t>
            </a:r>
            <a:endParaRPr lang="en-US" sz="2800" dirty="0"/>
          </a:p>
        </p:txBody>
      </p:sp>
      <p:pic>
        <p:nvPicPr>
          <p:cNvPr id="50182" name="Picture 6" descr="http://orgchem.colorado.edu/Technique/Procedures/Columnchrom/Images/Flash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4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89154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Schematic of Typical Modern </a:t>
            </a:r>
            <a:r>
              <a:rPr lang="en-US" sz="3000" b="1" u="sng" dirty="0" err="1" smtClean="0">
                <a:solidFill>
                  <a:srgbClr val="FF0000"/>
                </a:solidFill>
              </a:rPr>
              <a:t>Gas</a:t>
            </a:r>
            <a:r>
              <a:rPr lang="en-US" sz="3000" b="1" dirty="0" err="1" smtClean="0"/>
              <a:t>“Chromatograph</a:t>
            </a:r>
            <a:r>
              <a:rPr lang="en-US" sz="3000" b="1" dirty="0" smtClean="0"/>
              <a:t>” (GC)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5908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Proportionating</a:t>
            </a:r>
            <a:r>
              <a:rPr lang="en-US" b="1" dirty="0" smtClean="0"/>
              <a:t> valve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7338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 controller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905000"/>
            <a:ext cx="114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Sample injection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267200"/>
            <a:ext cx="1828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GC column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Primary Helium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05200"/>
            <a:ext cx="152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800600"/>
            <a:ext cx="1981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Column oven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(thermal ramp)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981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2971800"/>
            <a:ext cx="167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system and instrument control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5800" y="3124200"/>
            <a:ext cx="0" cy="1219200"/>
          </a:xfrm>
          <a:prstGeom prst="straightConnector1">
            <a:avLst/>
          </a:prstGeom>
          <a:ln w="203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133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Step down P from 1600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50 psi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990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Split flow : discard most (typical split 20:1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100:1)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2590800"/>
            <a:ext cx="1143000" cy="1524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00400" y="3505200"/>
            <a:ext cx="1371600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81600" y="3581400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1"/>
          </p:cNvCxnSpPr>
          <p:nvPr/>
        </p:nvCxnSpPr>
        <p:spPr>
          <a:xfrm>
            <a:off x="4953000" y="5154543"/>
            <a:ext cx="38100" cy="1017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53000" y="6172200"/>
            <a:ext cx="2324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9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953000" y="5943600"/>
            <a:ext cx="381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34000" y="5410200"/>
            <a:ext cx="1219200" cy="533400"/>
          </a:xfrm>
          <a:prstGeom prst="line">
            <a:avLst/>
          </a:prstGeom>
          <a:ln w="508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53200" y="54102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914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t(min)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752600" y="2133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Level flow to fixed rate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937549" y="3329651"/>
            <a:ext cx="1585732" cy="113817"/>
          </a:xfrm>
          <a:custGeom>
            <a:avLst/>
            <a:gdLst>
              <a:gd name="connsiteX0" fmla="*/ 0 w 1585732"/>
              <a:gd name="connsiteY0" fmla="*/ 96455 h 113817"/>
              <a:gd name="connsiteX1" fmla="*/ 150471 w 1585732"/>
              <a:gd name="connsiteY1" fmla="*/ 38582 h 113817"/>
              <a:gd name="connsiteX2" fmla="*/ 219919 w 1585732"/>
              <a:gd name="connsiteY2" fmla="*/ 15433 h 113817"/>
              <a:gd name="connsiteX3" fmla="*/ 358816 w 1585732"/>
              <a:gd name="connsiteY3" fmla="*/ 61731 h 113817"/>
              <a:gd name="connsiteX4" fmla="*/ 578735 w 1585732"/>
              <a:gd name="connsiteY4" fmla="*/ 27007 h 113817"/>
              <a:gd name="connsiteX5" fmla="*/ 833378 w 1585732"/>
              <a:gd name="connsiteY5" fmla="*/ 108030 h 113817"/>
              <a:gd name="connsiteX6" fmla="*/ 949124 w 1585732"/>
              <a:gd name="connsiteY6" fmla="*/ 61731 h 113817"/>
              <a:gd name="connsiteX7" fmla="*/ 1111170 w 1585732"/>
              <a:gd name="connsiteY7" fmla="*/ 84881 h 113817"/>
              <a:gd name="connsiteX8" fmla="*/ 1319514 w 1585732"/>
              <a:gd name="connsiteY8" fmla="*/ 3858 h 113817"/>
              <a:gd name="connsiteX9" fmla="*/ 1585732 w 1585732"/>
              <a:gd name="connsiteY9" fmla="*/ 61731 h 113817"/>
              <a:gd name="connsiteX10" fmla="*/ 1585732 w 1585732"/>
              <a:gd name="connsiteY10" fmla="*/ 61731 h 113817"/>
              <a:gd name="connsiteX11" fmla="*/ 1562583 w 1585732"/>
              <a:gd name="connsiteY11" fmla="*/ 61731 h 113817"/>
              <a:gd name="connsiteX12" fmla="*/ 1551008 w 1585732"/>
              <a:gd name="connsiteY12" fmla="*/ 50157 h 11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732" h="113817">
                <a:moveTo>
                  <a:pt x="0" y="96455"/>
                </a:moveTo>
                <a:lnTo>
                  <a:pt x="150471" y="38582"/>
                </a:lnTo>
                <a:cubicBezTo>
                  <a:pt x="187124" y="25078"/>
                  <a:pt x="185195" y="11575"/>
                  <a:pt x="219919" y="15433"/>
                </a:cubicBezTo>
                <a:cubicBezTo>
                  <a:pt x="254643" y="19291"/>
                  <a:pt x="299013" y="59802"/>
                  <a:pt x="358816" y="61731"/>
                </a:cubicBezTo>
                <a:cubicBezTo>
                  <a:pt x="418619" y="63660"/>
                  <a:pt x="499641" y="19290"/>
                  <a:pt x="578735" y="27007"/>
                </a:cubicBezTo>
                <a:cubicBezTo>
                  <a:pt x="657829" y="34724"/>
                  <a:pt x="771647" y="102243"/>
                  <a:pt x="833378" y="108030"/>
                </a:cubicBezTo>
                <a:cubicBezTo>
                  <a:pt x="895109" y="113817"/>
                  <a:pt x="902825" y="65589"/>
                  <a:pt x="949124" y="61731"/>
                </a:cubicBezTo>
                <a:cubicBezTo>
                  <a:pt x="995423" y="57873"/>
                  <a:pt x="1049438" y="94527"/>
                  <a:pt x="1111170" y="84881"/>
                </a:cubicBezTo>
                <a:cubicBezTo>
                  <a:pt x="1172902" y="75235"/>
                  <a:pt x="1240420" y="7716"/>
                  <a:pt x="1319514" y="3858"/>
                </a:cubicBezTo>
                <a:cubicBezTo>
                  <a:pt x="1398608" y="0"/>
                  <a:pt x="1585732" y="61731"/>
                  <a:pt x="1585732" y="61731"/>
                </a:cubicBezTo>
                <a:lnTo>
                  <a:pt x="1585732" y="61731"/>
                </a:lnTo>
                <a:cubicBezTo>
                  <a:pt x="1581874" y="61731"/>
                  <a:pt x="1568370" y="63660"/>
                  <a:pt x="1562583" y="61731"/>
                </a:cubicBezTo>
                <a:cubicBezTo>
                  <a:pt x="1556796" y="59802"/>
                  <a:pt x="1552937" y="54015"/>
                  <a:pt x="1551008" y="50157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7010400" y="5410200"/>
            <a:ext cx="2286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72200" y="10668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Measure output  at selected transducer vs. background He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5" grpId="0"/>
      <p:bldP spid="16" grpId="0"/>
      <p:bldP spid="17" grpId="0" animBg="1"/>
      <p:bldP spid="35" grpId="0"/>
      <p:bldP spid="42" grpId="0"/>
      <p:bldP spid="48" grpId="0"/>
      <p:bldP spid="50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8376" y="1330571"/>
            <a:ext cx="6445624" cy="5492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69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HP 5890A GC with FID detector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use single port injector, not auto samplers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HP 6890N GC</a:t>
            </a:r>
          </a:p>
          <a:p>
            <a:r>
              <a:rPr lang="en-US" sz="2400" b="1" dirty="0" smtClean="0"/>
              <a:t>(ASC): computer controls all flow and pressure via “</a:t>
            </a:r>
            <a:r>
              <a:rPr lang="en-US" sz="2400" b="1" dirty="0" err="1" smtClean="0"/>
              <a:t>Chemstation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94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1398</Words>
  <Application>Microsoft Office PowerPoint</Application>
  <PresentationFormat>On-screen Show (4:3)</PresentationFormat>
  <Paragraphs>263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Bernard MT Condensed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95</cp:revision>
  <cp:lastPrinted>2017-03-08T16:25:25Z</cp:lastPrinted>
  <dcterms:created xsi:type="dcterms:W3CDTF">2013-03-08T21:18:16Z</dcterms:created>
  <dcterms:modified xsi:type="dcterms:W3CDTF">2018-03-09T15:15:44Z</dcterms:modified>
</cp:coreProperties>
</file>