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5" r:id="rId2"/>
    <p:sldId id="257" r:id="rId3"/>
    <p:sldId id="259" r:id="rId4"/>
    <p:sldId id="260" r:id="rId5"/>
    <p:sldId id="258" r:id="rId6"/>
    <p:sldId id="292" r:id="rId7"/>
    <p:sldId id="291" r:id="rId8"/>
    <p:sldId id="295" r:id="rId9"/>
    <p:sldId id="293" r:id="rId10"/>
    <p:sldId id="294" r:id="rId11"/>
    <p:sldId id="306" r:id="rId12"/>
    <p:sldId id="262" r:id="rId13"/>
    <p:sldId id="303" r:id="rId14"/>
    <p:sldId id="277" r:id="rId15"/>
    <p:sldId id="261" r:id="rId16"/>
    <p:sldId id="302" r:id="rId17"/>
    <p:sldId id="272" r:id="rId18"/>
    <p:sldId id="273" r:id="rId19"/>
    <p:sldId id="278" r:id="rId20"/>
    <p:sldId id="276" r:id="rId21"/>
    <p:sldId id="269" r:id="rId22"/>
    <p:sldId id="279" r:id="rId23"/>
    <p:sldId id="263" r:id="rId24"/>
    <p:sldId id="270" r:id="rId25"/>
    <p:sldId id="271" r:id="rId26"/>
    <p:sldId id="268" r:id="rId27"/>
    <p:sldId id="299" r:id="rId28"/>
    <p:sldId id="298" r:id="rId29"/>
    <p:sldId id="265" r:id="rId30"/>
    <p:sldId id="264" r:id="rId31"/>
    <p:sldId id="266" r:id="rId32"/>
    <p:sldId id="267" r:id="rId33"/>
    <p:sldId id="280" r:id="rId34"/>
    <p:sldId id="300" r:id="rId35"/>
    <p:sldId id="281" r:id="rId36"/>
    <p:sldId id="282" r:id="rId37"/>
    <p:sldId id="283" r:id="rId38"/>
    <p:sldId id="285" r:id="rId39"/>
    <p:sldId id="301" r:id="rId40"/>
    <p:sldId id="284" r:id="rId41"/>
    <p:sldId id="287" r:id="rId42"/>
    <p:sldId id="286" r:id="rId43"/>
    <p:sldId id="288" r:id="rId44"/>
    <p:sldId id="297" r:id="rId45"/>
    <p:sldId id="296" r:id="rId46"/>
    <p:sldId id="289" r:id="rId47"/>
    <p:sldId id="290"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7" autoAdjust="0"/>
  </p:normalViewPr>
  <p:slideViewPr>
    <p:cSldViewPr>
      <p:cViewPr varScale="1">
        <p:scale>
          <a:sx n="66" d="100"/>
          <a:sy n="66" d="100"/>
        </p:scale>
        <p:origin x="14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E6C3-77E7-4EA1-976A-A17F918A30B9}" type="datetimeFigureOut">
              <a:rPr lang="en-US" smtClean="0"/>
              <a:pPr/>
              <a:t>5/4/2018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110F2-D267-4CC4-ADB8-3C34B68F1C17}" type="slidenum">
              <a:rPr lang="en-US" smtClean="0"/>
              <a:pPr/>
              <a:t>‹#›</a:t>
            </a:fld>
            <a:endParaRPr lang="en-US"/>
          </a:p>
        </p:txBody>
      </p:sp>
    </p:spTree>
    <p:extLst>
      <p:ext uri="{BB962C8B-B14F-4D97-AF65-F5344CB8AC3E}">
        <p14:creationId xmlns:p14="http://schemas.microsoft.com/office/powerpoint/2010/main" val="357327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2</a:t>
            </a:fld>
            <a:endParaRPr lang="en-US"/>
          </a:p>
        </p:txBody>
      </p:sp>
    </p:spTree>
    <p:extLst>
      <p:ext uri="{BB962C8B-B14F-4D97-AF65-F5344CB8AC3E}">
        <p14:creationId xmlns:p14="http://schemas.microsoft.com/office/powerpoint/2010/main" val="52587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27</a:t>
            </a:fld>
            <a:endParaRPr lang="en-US"/>
          </a:p>
        </p:txBody>
      </p:sp>
    </p:spTree>
    <p:extLst>
      <p:ext uri="{BB962C8B-B14F-4D97-AF65-F5344CB8AC3E}">
        <p14:creationId xmlns:p14="http://schemas.microsoft.com/office/powerpoint/2010/main" val="362814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33</a:t>
            </a:fld>
            <a:endParaRPr lang="en-US"/>
          </a:p>
        </p:txBody>
      </p:sp>
    </p:spTree>
    <p:extLst>
      <p:ext uri="{BB962C8B-B14F-4D97-AF65-F5344CB8AC3E}">
        <p14:creationId xmlns:p14="http://schemas.microsoft.com/office/powerpoint/2010/main" val="344153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36</a:t>
            </a:fld>
            <a:endParaRPr lang="en-US"/>
          </a:p>
        </p:txBody>
      </p:sp>
    </p:spTree>
    <p:extLst>
      <p:ext uri="{BB962C8B-B14F-4D97-AF65-F5344CB8AC3E}">
        <p14:creationId xmlns:p14="http://schemas.microsoft.com/office/powerpoint/2010/main" val="124700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38</a:t>
            </a:fld>
            <a:endParaRPr lang="en-US"/>
          </a:p>
        </p:txBody>
      </p:sp>
    </p:spTree>
    <p:extLst>
      <p:ext uri="{BB962C8B-B14F-4D97-AF65-F5344CB8AC3E}">
        <p14:creationId xmlns:p14="http://schemas.microsoft.com/office/powerpoint/2010/main" val="370331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39</a:t>
            </a:fld>
            <a:endParaRPr lang="en-US"/>
          </a:p>
        </p:txBody>
      </p:sp>
    </p:spTree>
    <p:extLst>
      <p:ext uri="{BB962C8B-B14F-4D97-AF65-F5344CB8AC3E}">
        <p14:creationId xmlns:p14="http://schemas.microsoft.com/office/powerpoint/2010/main" val="350622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44</a:t>
            </a:fld>
            <a:endParaRPr lang="en-US"/>
          </a:p>
        </p:txBody>
      </p:sp>
    </p:spTree>
    <p:extLst>
      <p:ext uri="{BB962C8B-B14F-4D97-AF65-F5344CB8AC3E}">
        <p14:creationId xmlns:p14="http://schemas.microsoft.com/office/powerpoint/2010/main" val="303625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8</a:t>
            </a:fld>
            <a:endParaRPr lang="en-US"/>
          </a:p>
        </p:txBody>
      </p:sp>
    </p:spTree>
    <p:extLst>
      <p:ext uri="{BB962C8B-B14F-4D97-AF65-F5344CB8AC3E}">
        <p14:creationId xmlns:p14="http://schemas.microsoft.com/office/powerpoint/2010/main" val="229381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10</a:t>
            </a:fld>
            <a:endParaRPr lang="en-US"/>
          </a:p>
        </p:txBody>
      </p:sp>
    </p:spTree>
    <p:extLst>
      <p:ext uri="{BB962C8B-B14F-4D97-AF65-F5344CB8AC3E}">
        <p14:creationId xmlns:p14="http://schemas.microsoft.com/office/powerpoint/2010/main" val="228416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12</a:t>
            </a:fld>
            <a:endParaRPr lang="en-US"/>
          </a:p>
        </p:txBody>
      </p:sp>
    </p:spTree>
    <p:extLst>
      <p:ext uri="{BB962C8B-B14F-4D97-AF65-F5344CB8AC3E}">
        <p14:creationId xmlns:p14="http://schemas.microsoft.com/office/powerpoint/2010/main" val="367913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13</a:t>
            </a:fld>
            <a:endParaRPr lang="en-US"/>
          </a:p>
        </p:txBody>
      </p:sp>
    </p:spTree>
    <p:extLst>
      <p:ext uri="{BB962C8B-B14F-4D97-AF65-F5344CB8AC3E}">
        <p14:creationId xmlns:p14="http://schemas.microsoft.com/office/powerpoint/2010/main" val="9500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17</a:t>
            </a:fld>
            <a:endParaRPr lang="en-US"/>
          </a:p>
        </p:txBody>
      </p:sp>
    </p:spTree>
    <p:extLst>
      <p:ext uri="{BB962C8B-B14F-4D97-AF65-F5344CB8AC3E}">
        <p14:creationId xmlns:p14="http://schemas.microsoft.com/office/powerpoint/2010/main" val="224301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20</a:t>
            </a:fld>
            <a:endParaRPr lang="en-US"/>
          </a:p>
        </p:txBody>
      </p:sp>
    </p:spTree>
    <p:extLst>
      <p:ext uri="{BB962C8B-B14F-4D97-AF65-F5344CB8AC3E}">
        <p14:creationId xmlns:p14="http://schemas.microsoft.com/office/powerpoint/2010/main" val="65230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22</a:t>
            </a:fld>
            <a:endParaRPr lang="en-US"/>
          </a:p>
        </p:txBody>
      </p:sp>
    </p:spTree>
    <p:extLst>
      <p:ext uri="{BB962C8B-B14F-4D97-AF65-F5344CB8AC3E}">
        <p14:creationId xmlns:p14="http://schemas.microsoft.com/office/powerpoint/2010/main" val="142331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110F2-D267-4CC4-ADB8-3C34B68F1C17}" type="slidenum">
              <a:rPr lang="en-US" smtClean="0"/>
              <a:pPr/>
              <a:t>25</a:t>
            </a:fld>
            <a:endParaRPr lang="en-US"/>
          </a:p>
        </p:txBody>
      </p:sp>
    </p:spTree>
    <p:extLst>
      <p:ext uri="{BB962C8B-B14F-4D97-AF65-F5344CB8AC3E}">
        <p14:creationId xmlns:p14="http://schemas.microsoft.com/office/powerpoint/2010/main" val="281854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97A66-43BE-45C8-904F-5D2BCEC609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97A66-43BE-45C8-904F-5D2BCEC609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97A66-43BE-45C8-904F-5D2BCEC609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97A66-43BE-45C8-904F-5D2BCEC609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97A66-43BE-45C8-904F-5D2BCEC609EB}"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97A66-43BE-45C8-904F-5D2BCEC609E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97A66-43BE-45C8-904F-5D2BCEC609EB}"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97A66-43BE-45C8-904F-5D2BCEC609EB}"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97A66-43BE-45C8-904F-5D2BCEC609EB}"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97A66-43BE-45C8-904F-5D2BCEC609E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97A66-43BE-45C8-904F-5D2BCEC609EB}"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F4A1D-867F-4617-9E18-B2D5C44779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97A66-43BE-45C8-904F-5D2BCEC609EB}" type="datetimeFigureOut">
              <a:rPr lang="en-US" smtClean="0"/>
              <a:pPr/>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4A1D-867F-4617-9E18-B2D5C44779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WYl4TOZhZ4uhLM&amp;tbnid=gIQ1oVC-dvqSYM:&amp;ved=0CAUQjRw&amp;url=http://www.dispatch.com/content/stories/science/2012/09/02/plutonium-powers-this-red-planet-rover.html&amp;ei=CoNmU6LrOoGRyASgoYCoDg&amp;psig=AFQjCNEAW3oSQ3BtzqXKKl_DwqfIbt4Sjg&amp;ust=1399313500979467"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uact=8&amp;docid=W-ElPZqN10oyGM&amp;tbnid=PAMBDbV0raok0M:&amp;ved=0CAUQjRw&amp;url=http://www.azooptics.com/Article.aspx?ArticleID=379&amp;ei=nZVlU6bxFsaWyATIjoCACg&amp;bvm=bv.65788261,d.aWw&amp;psig=AFQjCNEC8MwEhaGsEH5s2GhZpMOB_G46BQ&amp;ust=139925271562798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uact=8&amp;docid=-Hz-8KBcIoiFWM&amp;tbnid=Cot4pL-nR4OLCM:&amp;ved=0CAUQjRw&amp;url=http://my.genieo.com/magazines/jc4156/2012-08-19&amp;ei=0e9mU_q1CZKyyATdwIHoBA&amp;bvm=bv.65788261,d.aWw&amp;psig=AFQjCNGGqxdwHotqjAGftp7d77TiAIQOpg&amp;ust=139934135538801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uact=8&amp;docid=_7E_uibABpPhWM&amp;tbnid=u3GEZ43Zt64EYM:&amp;ved=0CAUQjRw&amp;url=http://www.jpl.nasa.gov/spaceimages/search_grid.php?instrument=Chemistry+and+Camera+(ChemCam)&amp;ei=dZVlU9TnG5KuyATtxIKACA&amp;bvm=bv.65788261,d.aWw&amp;psig=AFQjCNEC8MwEhaGsEH5s2GhZpMOB_G46BQ&amp;ust=139925271562798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u_MBd_uq8CawCM&amp;tbnid=3Wwnw_pF48fiLM:&amp;ved=0CAUQjRw&amp;url=http://www.jpl.nasa.gov/missions/mars-science-laboratory-curiosity-rover-msl/&amp;ei=r2dlU92yMpOXyATfxIGQBQ&amp;bvm=bv.65788261,d.aWw&amp;psig=AFQjCNEZ7twzzAzXB3qfYRfTgtM12b_0qg&amp;ust=139924100285786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google.com/url?sa=i&amp;rct=j&amp;q=&amp;esrc=s&amp;frm=1&amp;source=images&amp;cd=&amp;cad=rja&amp;uact=8&amp;docid=9OfxhyENp2-CAM&amp;tbnid=LXMfJktCQRk5DM:&amp;ved=0CAUQjRw&amp;url=http://commons.wikimedia.org/wiki/File:Mars_Science_Laboratory_(MSL)_spacecraft_launches.jpg&amp;ei=T2tlU5-ZHouUyASRqIG4Cw&amp;psig=AFQjCNHaeSN23OJRZn4L1JzAfoYSl2KHQw&amp;ust=1399241893980792"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mars.jpl.nasa.gov/msl/images/PIA15104-ChemCam-spectrum-br2.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uact=8&amp;docid=v_WNYIyEb6DQsM&amp;tbnid=hlQQUPk_9gKYOM:&amp;ved=0CAUQjRw&amp;url=http://en.wikipedia.org/wiki/Amateur_geology&amp;ei=vJ5mU7P1JdapyATwq4HACg&amp;bvm=bv.65788261,d.aWw&amp;psig=AFQjCNENAdeGLMa6ZgIM5nZQQ3ie5rdDpg&amp;ust=1399320601942167"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docid=EnbNHNxvLK0uqM&amp;tbnid=VOn8oUmL8RcR1M:&amp;ved=0CAUQjRw&amp;url=http://www.testingsieve.com/test-sieve/tech/square-wire-mesh-sieves.html&amp;ei=3p9mU9j1N8W0yATOn4HYCw&amp;bvm=bv.65788261,d.aWw&amp;psig=AFQjCNHmcT1NnH2GrzWcDdd8QRt7x28D4g&amp;ust=139932075505138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QxzKpY8XLg4poM&amp;tbnid=lijJa1Ndw-bO-M:&amp;ved=0CAUQjRw&amp;url=http://www.nlb-creations.com/sites/summary1/tools.html&amp;ei=0KJmU6iLBYKTyATQzYLIBg&amp;bvm=bv.65788261,d.aWw&amp;psig=AFQjCNF5THOZDFRqcp3Vu9FJz3YOHNLLnQ&amp;ust=1399321668573765" TargetMode="External"/><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www.google.com/url?sa=i&amp;rct=j&amp;q=&amp;esrc=s&amp;frm=1&amp;source=images&amp;cd=&amp;cad=rja&amp;uact=8&amp;docid=TNZGw1AoBApfNM&amp;tbnid=mpWOf2pQzJmzIM:&amp;ved=0CAUQjRw&amp;url=http://www.wpclipart.com/tools/hammer/hammer_2/geologist_hammer.png.html&amp;ei=BKNmU5HuCNK3yAS-gIGADw&amp;bvm=bv.65788261,d.aWw&amp;psig=AFQjCNF5THOZDFRqcp3Vu9FJz3YOHNLLnQ&amp;ust=139932166857376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docid=XRraJrlzsv2NsM&amp;tbnid=ThU5-5i3mI521M:&amp;ved=0CAUQjRw&amp;url=http://www.link2universe.net/2012-08-13/curiosity-dati-precisi-dellatterraggio-pronto-laggiornamento-del-software/&amp;ei=GHBlU5q7FceMyASFhoCYAw&amp;bvm=bv.65788261,d.aWw&amp;psig=AFQjCNFMWjx701lHTw6GiFStIS87Wlf3kg&amp;ust=1399242578181761"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uact=8&amp;docid=53C2puGsVpjn4M&amp;tbnid=WhkrMGWQgSKUmM:&amp;ved=0CAUQjRw&amp;url=http://www.google.com/url?sa=i&amp;rct=j&amp;q=&amp;esrc=s&amp;frm=1&amp;source=images&amp;cd=&amp;cad=rja&amp;uact=8&amp;docid=53C2puGsVpjn4M&amp;tbnid=WhkrMGWQgSKUmM:&amp;ved=&amp;url=http://www.jpl.nasa.gov/video/index.php?id=1090&amp;ei=PXJlU8_KLcqeyATL2oCABA&amp;bvm=bv.65788261,d.aWw&amp;psig=AFQjCNGsdOJRMKcELGbT7kz_cDrRKRVp2g&amp;ust=1399243710174812&amp;ei=dXJlU6reLIWNyASA7IHYBg&amp;bvm=bv.65788261,d.aWw&amp;psig=AFQjCNGsdOJRMKcELGbT7kz_cDrRKRVp2g&amp;ust=139924371017481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mars.jpl.nasa.gov/msl/images/edgett-5-pia16163-br2.jpg"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docid=EnbNHNxvLK0uqM&amp;tbnid=VOn8oUmL8RcR1M:&amp;ved=0CAUQjRw&amp;url=http://www.testingsieve.com/test-sieve/tech/square-wire-mesh-sieves.html&amp;ei=3p9mU9j1N8W0yATOn4HYCw&amp;bvm=bv.65788261,d.aWw&amp;psig=AFQjCNHmcT1NnH2GrzWcDdd8QRt7x28D4g&amp;ust=139932075505138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com/url?sa=i&amp;rct=j&amp;q=&amp;esrc=s&amp;frm=1&amp;source=images&amp;cd=&amp;cad=rja&amp;uact=8&amp;docid=TNZGw1AoBApfNM&amp;tbnid=mpWOf2pQzJmzIM:&amp;ved=0CAUQjRw&amp;url=http://www.wpclipart.com/tools/hammer/hammer_2/geologist_hammer.png.html&amp;ei=BKNmU5HuCNK3yAS-gIGADw&amp;bvm=bv.65788261,d.aWw&amp;psig=AFQjCNF5THOZDFRqcp3Vu9FJz3YOHNLLnQ&amp;ust=1399321668573765"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www.google.com/url?sa=i&amp;rct=j&amp;q=&amp;esrc=s&amp;frm=1&amp;source=images&amp;cd=&amp;cad=rja&amp;uact=8&amp;docid=TAOPPk9b2-pWjM&amp;tbnid=07MX3NtGbelzwM:&amp;ved=0CAUQjRw&amp;url=http://www.google.com/url?sa=i&amp;rct=j&amp;q=&amp;esrc=s&amp;frm=1&amp;source=images&amp;cd=&amp;cad=rja&amp;uact=8&amp;docid=TAOPPk9b2-pWjM&amp;tbnid=07MX3NtGbelzwM:&amp;ved=&amp;url=http://www.oldtools.co.uk/tools/Pickaxe.html&amp;ei=QqRmU-DDNJK2yASy4YLgCA&amp;bvm=bv.65788261,d.aWw&amp;psig=AFQjCNExnjX1eFh2cuu1n-3rP0QLjE_fTA&amp;ust=1399322051330345&amp;ei=gaRmU9D9IsuRyATO7YH4Aw&amp;bvm=bv.65788261,d.aWw&amp;psig=AFQjCNExnjX1eFh2cuu1n-3rP0QLjE_fTA&amp;ust=139932205133034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mars.jpl.nasa.gov/msl/images/gellert-1pia16160-br2.jpg" TargetMode="Externa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s2-ItmZka2430M&amp;tbnid=Jfb-vZp55xCnIM:&amp;ved=0CAUQjRw&amp;url=http://mars.jpl.nasa.gov/msl/mission/instruments/&amp;ei=1XVlU66gMo6GyASRnoCwAw&amp;psig=AFQjCNGLTICtZsZm_w7XiMzFuXNNiKHORA&amp;ust=139924439660941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v_WNYIyEb6DQsM&amp;tbnid=hlQQUPk_9gKYOM:&amp;ved=0CAUQjRw&amp;url=http://en.wikipedia.org/wiki/Amateur_geology&amp;ei=vJ5mU7P1JdapyATwq4HACg&amp;bvm=bv.65788261,d.aWw&amp;psig=AFQjCNENAdeGLMa6ZgIM5nZQQ3ie5rdDpg&amp;ust=1399320601942167"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mars.jpl.nasa.gov/msl/images/Yingst-1-pia15699-br2.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mars.jpl.nasa.gov/msl/images/pia17362_Sol-400_MAHLI_cong_penny-br2.jpg" TargetMode="Externa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hyperlink" Target="http://www.google.com/url?sa=i&amp;source=images&amp;cd=&amp;cad=rja&amp;uact=8&amp;docid=tdw9M6pNJDgHmM&amp;tbnid=rZfyg4IJ4bA9rM:&amp;ved=0CAgQjRw&amp;url=http://spacefunding.blogspot.com/&amp;ei=ZYtmU-rOIJKPyATpvIGoBQ&amp;psig=AFQjCNFOMk6zeIUONL1NjflDiChOFFEtGw&amp;ust=1399315685617382"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todayinsci.com/P/Planck_Max/PlanckMax-Quotations.htm" TargetMode="External"/><Relationship Id="rId2" Type="http://schemas.openxmlformats.org/officeDocument/2006/relationships/hyperlink" Target="http://todayinsci.com/K/Kelvin_Lord/KelvinLord-Quotations.htm"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docid=XEiAtGIEscQOPM&amp;tbnid=s9fQnCq4Q7ELQM:&amp;ved=0CAUQjRw&amp;url=http://www.google.com/url?sa=i&amp;rct=j&amp;q=&amp;esrc=s&amp;frm=1&amp;source=images&amp;cd=&amp;cad=rja&amp;uact=8&amp;docid=XEiAtGIEscQOPM&amp;tbnid=s9fQnCq4Q7ELQM:&amp;ved=&amp;url=http://mars.jpl.nasa.gov/msl/mission/instruments/spectrometers/chemcam/&amp;ei=LmZlU76nKYubyASB4oAg&amp;bvm=bv.65788261,d.aWw&amp;psig=AFQjCNHyaPu3i09vK1ig8_E7HCMqwmCMgw&amp;ust=1399240623135913&amp;ei=M2dlU-T_KIq1yAS2r4HgCw&amp;bvm=bv.65788261,d.aWw&amp;psig=AFQjCNHyaPu3i09vK1ig8_E7HCMqwmCMgw&amp;ust=1399240623135913"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ars.jpl.nasa.gov/msl/multimedia/interactives/learncuriosity/index-2.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Z2RbLWLL-JSnFM&amp;tbnid=O9O9YhCQ8Y5mrM:&amp;ved=0CAUQjRw&amp;url=http://www.zmescience.com/science/geology/water-on-mars-opportunity-08122011/&amp;ei=lINmU4SLAs2RyASmp4GABg&amp;psig=AFQjCNEQ8hOd8RyTifnfkUVPrAzJsMOudQ&amp;ust=139931367525424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m/url?sa=i&amp;rct=j&amp;q=&amp;esrc=s&amp;frm=1&amp;source=images&amp;cd=&amp;cad=rja&amp;uact=8&amp;docid=V7IaYHFR7mXT5M&amp;tbnid=2TrhmUeGJBRaMM:&amp;ved=0CAUQjRw&amp;url=http://www.thelivingmoon.com/47ted_twietmeyer/01archives/Mars_Mission_Is_It_Real.htm&amp;ei=roNmU66ePIymyAS71YD4Cw&amp;psig=AFQjCNEQ8hOd8RyTifnfkUVPrAzJsMOudQ&amp;ust=1399313675254245"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uact=8&amp;docid=-NXYweXZ_3M7vM&amp;tbnid=PW45d_PtNQTD8M:&amp;ved=0CAUQjRw&amp;url=http://www.nbcnews.com/id/49381988/ns/technology_and_science-space/t/mars-rover-comes-across-rock-thats-true-curiosity/&amp;ei=ZoBmU7eGCsiPyAS01YD4CQ&amp;bvm=bv.65788261,d.aWw&amp;psig=AFQjCNETtjiKEsJQIudZMak38S2JMby9Wg&amp;ust=139931280986595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3657600" y="228600"/>
            <a:ext cx="5181600" cy="369332"/>
          </a:xfrm>
          <a:prstGeom prst="rect">
            <a:avLst/>
          </a:prstGeom>
        </p:spPr>
        <p:txBody>
          <a:bodyPr wrap="square">
            <a:spAutoFit/>
          </a:bodyPr>
          <a:lstStyle/>
          <a:p>
            <a:r>
              <a:rPr lang="en-US" dirty="0"/>
              <a:t>https://www.youtube.com/watch?v=d6lYeTWdYLw</a:t>
            </a:r>
          </a:p>
        </p:txBody>
      </p:sp>
    </p:spTree>
    <p:extLst>
      <p:ext uri="{BB962C8B-B14F-4D97-AF65-F5344CB8AC3E}">
        <p14:creationId xmlns:p14="http://schemas.microsoft.com/office/powerpoint/2010/main" val="227785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dispatch.com/content/graphics/2012/09/02/sci-nuclear-rover-art-gtsj31r3-10902gfx--sci-nuclear-rover-illustration-eps.jpg">
            <a:hlinkClick r:id="rId3"/>
          </p:cNvPr>
          <p:cNvPicPr>
            <a:picLocks noChangeAspect="1" noChangeArrowheads="1"/>
          </p:cNvPicPr>
          <p:nvPr/>
        </p:nvPicPr>
        <p:blipFill>
          <a:blip r:embed="rId4" cstate="print"/>
          <a:srcRect/>
          <a:stretch>
            <a:fillRect/>
          </a:stretch>
        </p:blipFill>
        <p:spPr bwMode="auto">
          <a:xfrm>
            <a:off x="179908" y="112383"/>
            <a:ext cx="8964092" cy="6745617"/>
          </a:xfrm>
          <a:prstGeom prst="rect">
            <a:avLst/>
          </a:prstGeom>
          <a:noFill/>
        </p:spPr>
      </p:pic>
      <p:sp>
        <p:nvSpPr>
          <p:cNvPr id="3" name="TextBox 2"/>
          <p:cNvSpPr txBox="1"/>
          <p:nvPr/>
        </p:nvSpPr>
        <p:spPr>
          <a:xfrm>
            <a:off x="4267200" y="5638800"/>
            <a:ext cx="4343400" cy="1077218"/>
          </a:xfrm>
          <a:prstGeom prst="rect">
            <a:avLst/>
          </a:prstGeom>
          <a:noFill/>
        </p:spPr>
        <p:txBody>
          <a:bodyPr wrap="square" rtlCol="0">
            <a:spAutoFit/>
          </a:bodyPr>
          <a:lstStyle/>
          <a:p>
            <a:r>
              <a:rPr lang="en-US" sz="3200" b="1" dirty="0" smtClean="0">
                <a:solidFill>
                  <a:srgbClr val="FF0000"/>
                </a:solidFill>
              </a:rPr>
              <a:t>Factoid: The entire Rover runs on 100 Watts</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6" y="838200"/>
            <a:ext cx="9044245" cy="4876799"/>
          </a:xfrm>
          <a:prstGeom prst="rect">
            <a:avLst/>
          </a:prstGeom>
        </p:spPr>
      </p:pic>
      <p:sp>
        <p:nvSpPr>
          <p:cNvPr id="3" name="TextBox 2"/>
          <p:cNvSpPr txBox="1"/>
          <p:nvPr/>
        </p:nvSpPr>
        <p:spPr>
          <a:xfrm>
            <a:off x="1143000" y="228600"/>
            <a:ext cx="7467600" cy="646331"/>
          </a:xfrm>
          <a:prstGeom prst="rect">
            <a:avLst/>
          </a:prstGeom>
          <a:noFill/>
        </p:spPr>
        <p:txBody>
          <a:bodyPr wrap="square" rtlCol="0">
            <a:spAutoFit/>
          </a:bodyPr>
          <a:lstStyle/>
          <a:p>
            <a:r>
              <a:rPr lang="en-US" sz="3600" dirty="0" smtClean="0"/>
              <a:t>MMRTP shows up in The Martian</a:t>
            </a:r>
            <a:endParaRPr lang="en-US" sz="3600" dirty="0"/>
          </a:p>
        </p:txBody>
      </p:sp>
    </p:spTree>
    <p:extLst>
      <p:ext uri="{BB962C8B-B14F-4D97-AF65-F5344CB8AC3E}">
        <p14:creationId xmlns:p14="http://schemas.microsoft.com/office/powerpoint/2010/main" val="342257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533400" y="304800"/>
            <a:ext cx="8418737" cy="5257800"/>
          </a:xfrm>
          <a:prstGeom prst="rect">
            <a:avLst/>
          </a:prstGeom>
          <a:noFill/>
        </p:spPr>
      </p:pic>
      <p:sp>
        <p:nvSpPr>
          <p:cNvPr id="3" name="Rectangle 2"/>
          <p:cNvSpPr/>
          <p:nvPr/>
        </p:nvSpPr>
        <p:spPr>
          <a:xfrm>
            <a:off x="2438400" y="2209800"/>
            <a:ext cx="1828800" cy="1752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2667000"/>
            <a:ext cx="1905000" cy="1981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81200" y="4800600"/>
            <a:ext cx="2362200" cy="609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838200"/>
            <a:ext cx="1524000" cy="1066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0"/>
            <a:ext cx="3429000" cy="830997"/>
          </a:xfrm>
          <a:prstGeom prst="rect">
            <a:avLst/>
          </a:prstGeom>
          <a:noFill/>
        </p:spPr>
        <p:txBody>
          <a:bodyPr wrap="square" rtlCol="0">
            <a:spAutoFit/>
          </a:bodyPr>
          <a:lstStyle/>
          <a:p>
            <a:r>
              <a:rPr lang="en-US" sz="2400" b="1" dirty="0" smtClean="0">
                <a:solidFill>
                  <a:srgbClr val="FF0000"/>
                </a:solidFill>
              </a:rPr>
              <a:t>Chem</a:t>
            </a:r>
            <a:r>
              <a:rPr lang="en-US" sz="2400" b="1" dirty="0" smtClean="0"/>
              <a:t>istry and </a:t>
            </a:r>
            <a:r>
              <a:rPr lang="en-US" sz="2400" b="1" dirty="0" smtClean="0">
                <a:solidFill>
                  <a:srgbClr val="FF0000"/>
                </a:solidFill>
              </a:rPr>
              <a:t>Cam</a:t>
            </a:r>
            <a:r>
              <a:rPr lang="en-US" sz="2400" b="1" dirty="0" smtClean="0"/>
              <a:t>era</a:t>
            </a:r>
          </a:p>
          <a:p>
            <a:r>
              <a:rPr lang="en-US" sz="2400" b="1" dirty="0" smtClean="0"/>
              <a:t>(~ laser + optics piece)</a:t>
            </a:r>
            <a:endParaRPr lang="en-US" sz="2400" b="1" dirty="0"/>
          </a:p>
        </p:txBody>
      </p:sp>
      <p:sp>
        <p:nvSpPr>
          <p:cNvPr id="9" name="TextBox 8"/>
          <p:cNvSpPr txBox="1"/>
          <p:nvPr/>
        </p:nvSpPr>
        <p:spPr>
          <a:xfrm>
            <a:off x="0" y="3429000"/>
            <a:ext cx="2209800" cy="1692771"/>
          </a:xfrm>
          <a:prstGeom prst="rect">
            <a:avLst/>
          </a:prstGeom>
          <a:noFill/>
        </p:spPr>
        <p:txBody>
          <a:bodyPr wrap="square" rtlCol="0">
            <a:spAutoFit/>
          </a:bodyPr>
          <a:lstStyle/>
          <a:p>
            <a:r>
              <a:rPr lang="en-US" sz="2600" b="1" dirty="0" smtClean="0">
                <a:solidFill>
                  <a:srgbClr val="FF0000"/>
                </a:solidFill>
              </a:rPr>
              <a:t>S</a:t>
            </a:r>
            <a:r>
              <a:rPr lang="en-US" sz="2600" b="1" dirty="0" smtClean="0"/>
              <a:t>ample</a:t>
            </a:r>
          </a:p>
          <a:p>
            <a:r>
              <a:rPr lang="en-US" sz="2600" b="1" dirty="0" smtClean="0"/>
              <a:t>  </a:t>
            </a:r>
            <a:r>
              <a:rPr lang="en-US" sz="2600" b="1" dirty="0" smtClean="0">
                <a:solidFill>
                  <a:srgbClr val="FF0000"/>
                </a:solidFill>
              </a:rPr>
              <a:t>A</a:t>
            </a:r>
            <a:r>
              <a:rPr lang="en-US" sz="2600" b="1" dirty="0" smtClean="0"/>
              <a:t>nalysis of </a:t>
            </a:r>
            <a:r>
              <a:rPr lang="en-US" sz="2600" b="1" dirty="0" smtClean="0">
                <a:solidFill>
                  <a:srgbClr val="FF0000"/>
                </a:solidFill>
              </a:rPr>
              <a:t>M</a:t>
            </a:r>
            <a:r>
              <a:rPr lang="en-US" sz="2600" b="1" dirty="0" smtClean="0"/>
              <a:t>ars</a:t>
            </a:r>
          </a:p>
          <a:p>
            <a:r>
              <a:rPr lang="en-US" sz="2600" b="1" dirty="0" smtClean="0"/>
              <a:t>(instruments)</a:t>
            </a:r>
            <a:endParaRPr lang="en-US" sz="2600" b="1" dirty="0"/>
          </a:p>
        </p:txBody>
      </p:sp>
      <p:cxnSp>
        <p:nvCxnSpPr>
          <p:cNvPr id="11" name="Straight Arrow Connector 10"/>
          <p:cNvCxnSpPr/>
          <p:nvPr/>
        </p:nvCxnSpPr>
        <p:spPr>
          <a:xfrm flipV="1">
            <a:off x="1524000" y="3581400"/>
            <a:ext cx="7620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00800" y="5105400"/>
            <a:ext cx="2133600" cy="1292662"/>
          </a:xfrm>
          <a:prstGeom prst="rect">
            <a:avLst/>
          </a:prstGeom>
          <a:noFill/>
        </p:spPr>
        <p:txBody>
          <a:bodyPr wrap="square" rtlCol="0">
            <a:spAutoFit/>
          </a:bodyPr>
          <a:lstStyle/>
          <a:p>
            <a:r>
              <a:rPr lang="en-US" sz="2600" b="1" dirty="0" smtClean="0">
                <a:solidFill>
                  <a:srgbClr val="FF0000"/>
                </a:solidFill>
              </a:rPr>
              <a:t>Chem</a:t>
            </a:r>
            <a:r>
              <a:rPr lang="en-US" sz="2600" b="1" dirty="0" smtClean="0"/>
              <a:t>ical and </a:t>
            </a:r>
            <a:r>
              <a:rPr lang="en-US" sz="2600" b="1" dirty="0" smtClean="0">
                <a:solidFill>
                  <a:srgbClr val="FF0000"/>
                </a:solidFill>
              </a:rPr>
              <a:t>Min</a:t>
            </a:r>
            <a:r>
              <a:rPr lang="en-US" sz="2600" b="1" dirty="0" smtClean="0"/>
              <a:t>eralogy  Instrument</a:t>
            </a:r>
            <a:endParaRPr lang="en-US" sz="2600" b="1" dirty="0"/>
          </a:p>
        </p:txBody>
      </p:sp>
      <p:cxnSp>
        <p:nvCxnSpPr>
          <p:cNvPr id="15" name="Straight Arrow Connector 14"/>
          <p:cNvCxnSpPr/>
          <p:nvPr/>
        </p:nvCxnSpPr>
        <p:spPr>
          <a:xfrm flipH="1" flipV="1">
            <a:off x="4648200" y="4648200"/>
            <a:ext cx="1752600" cy="6096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6000" y="838200"/>
            <a:ext cx="304800" cy="3810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5943600"/>
            <a:ext cx="5410200" cy="892552"/>
          </a:xfrm>
          <a:prstGeom prst="rect">
            <a:avLst/>
          </a:prstGeom>
          <a:noFill/>
        </p:spPr>
        <p:txBody>
          <a:bodyPr wrap="square" rtlCol="0">
            <a:spAutoFit/>
          </a:bodyPr>
          <a:lstStyle/>
          <a:p>
            <a:r>
              <a:rPr lang="en-US" sz="2600" b="1" dirty="0" smtClean="0">
                <a:solidFill>
                  <a:srgbClr val="FF0000"/>
                </a:solidFill>
              </a:rPr>
              <a:t>A</a:t>
            </a:r>
            <a:r>
              <a:rPr lang="en-US" sz="2600" b="1" dirty="0" smtClean="0"/>
              <a:t>lpha </a:t>
            </a:r>
            <a:r>
              <a:rPr lang="en-US" sz="2600" b="1" dirty="0" smtClean="0">
                <a:solidFill>
                  <a:srgbClr val="FF0000"/>
                </a:solidFill>
              </a:rPr>
              <a:t>P</a:t>
            </a:r>
            <a:r>
              <a:rPr lang="en-US" sz="2600" b="1" dirty="0" smtClean="0"/>
              <a:t>article </a:t>
            </a:r>
            <a:r>
              <a:rPr lang="en-US" sz="2600" b="1" dirty="0" smtClean="0">
                <a:solidFill>
                  <a:srgbClr val="FF0000"/>
                </a:solidFill>
              </a:rPr>
              <a:t>X</a:t>
            </a:r>
            <a:r>
              <a:rPr lang="en-US" sz="2600" b="1" dirty="0" smtClean="0"/>
              <a:t>-Ray </a:t>
            </a:r>
            <a:r>
              <a:rPr lang="en-US" sz="2600" b="1" dirty="0" smtClean="0">
                <a:solidFill>
                  <a:srgbClr val="FF0000"/>
                </a:solidFill>
              </a:rPr>
              <a:t>S</a:t>
            </a:r>
            <a:r>
              <a:rPr lang="en-US" sz="2600" b="1" dirty="0" smtClean="0"/>
              <a:t>pectrometer and </a:t>
            </a:r>
            <a:r>
              <a:rPr lang="en-US" sz="2600" b="1" dirty="0" smtClean="0">
                <a:solidFill>
                  <a:srgbClr val="FF0000"/>
                </a:solidFill>
              </a:rPr>
              <a:t>Ma</a:t>
            </a:r>
            <a:r>
              <a:rPr lang="en-US" sz="2600" b="1" dirty="0" smtClean="0"/>
              <a:t>rs </a:t>
            </a:r>
            <a:r>
              <a:rPr lang="en-US" sz="2600" b="1" dirty="0" smtClean="0">
                <a:solidFill>
                  <a:srgbClr val="FF0000"/>
                </a:solidFill>
              </a:rPr>
              <a:t>H</a:t>
            </a:r>
            <a:r>
              <a:rPr lang="en-US" sz="2600" b="1" dirty="0" smtClean="0"/>
              <a:t>and </a:t>
            </a:r>
            <a:r>
              <a:rPr lang="en-US" sz="2600" b="1" dirty="0" smtClean="0">
                <a:solidFill>
                  <a:srgbClr val="FF0000"/>
                </a:solidFill>
              </a:rPr>
              <a:t>L</a:t>
            </a:r>
            <a:r>
              <a:rPr lang="en-US" sz="2600" b="1" dirty="0" smtClean="0"/>
              <a:t>ens </a:t>
            </a:r>
            <a:r>
              <a:rPr lang="en-US" sz="2600" b="1" dirty="0" smtClean="0">
                <a:solidFill>
                  <a:srgbClr val="FF0000"/>
                </a:solidFill>
              </a:rPr>
              <a:t>I</a:t>
            </a:r>
            <a:r>
              <a:rPr lang="en-US" sz="2600" b="1" dirty="0" smtClean="0"/>
              <a:t>mager</a:t>
            </a:r>
            <a:endParaRPr lang="en-US" sz="2600" b="1" dirty="0"/>
          </a:p>
        </p:txBody>
      </p:sp>
      <p:cxnSp>
        <p:nvCxnSpPr>
          <p:cNvPr id="22" name="Straight Arrow Connector 21"/>
          <p:cNvCxnSpPr/>
          <p:nvPr/>
        </p:nvCxnSpPr>
        <p:spPr>
          <a:xfrm flipV="1">
            <a:off x="3733800" y="5562600"/>
            <a:ext cx="0" cy="4572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0"/>
            <a:ext cx="2895600" cy="1815882"/>
          </a:xfrm>
          <a:prstGeom prst="rect">
            <a:avLst/>
          </a:prstGeom>
          <a:solidFill>
            <a:schemeClr val="bg1">
              <a:lumMod val="75000"/>
              <a:alpha val="10000"/>
            </a:schemeClr>
          </a:solidFill>
        </p:spPr>
        <p:txBody>
          <a:bodyPr wrap="square" rtlCol="0">
            <a:spAutoFit/>
          </a:bodyPr>
          <a:lstStyle/>
          <a:p>
            <a:r>
              <a:rPr lang="en-US" sz="2800" b="1" dirty="0" smtClean="0">
                <a:solidFill>
                  <a:srgbClr val="FF0000"/>
                </a:solidFill>
              </a:rPr>
              <a:t>NASA’s $2.5 billion  Chemical Instrumentation</a:t>
            </a:r>
          </a:p>
          <a:p>
            <a:r>
              <a:rPr lang="en-US" sz="2800" b="1" dirty="0">
                <a:solidFill>
                  <a:srgbClr val="FF0000"/>
                </a:solidFill>
              </a:rPr>
              <a:t> </a:t>
            </a:r>
            <a:r>
              <a:rPr lang="en-US" sz="2800" b="1" dirty="0" smtClean="0">
                <a:solidFill>
                  <a:srgbClr val="FF0000"/>
                </a:solidFill>
              </a:rPr>
              <a:t>       Lab on Mars</a:t>
            </a:r>
            <a:endParaRPr lang="en-US" sz="2800" b="1" dirty="0">
              <a:solidFill>
                <a:srgbClr val="FF0000"/>
              </a:solidFill>
            </a:endParaRPr>
          </a:p>
        </p:txBody>
      </p:sp>
      <p:sp>
        <p:nvSpPr>
          <p:cNvPr id="16" name="Rectangle 15"/>
          <p:cNvSpPr/>
          <p:nvPr/>
        </p:nvSpPr>
        <p:spPr>
          <a:xfrm>
            <a:off x="3657600" y="1828800"/>
            <a:ext cx="1143000" cy="685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14800" y="990600"/>
            <a:ext cx="2667000" cy="830997"/>
          </a:xfrm>
          <a:prstGeom prst="rect">
            <a:avLst/>
          </a:prstGeom>
          <a:gradFill>
            <a:gsLst>
              <a:gs pos="0">
                <a:schemeClr val="accent1">
                  <a:tint val="66000"/>
                  <a:satMod val="160000"/>
                  <a:alpha val="14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b="1" dirty="0" err="1" smtClean="0">
                <a:solidFill>
                  <a:srgbClr val="FF0000"/>
                </a:solidFill>
              </a:rPr>
              <a:t>ChemCam</a:t>
            </a:r>
            <a:r>
              <a:rPr lang="en-US" sz="2400" b="1" dirty="0" smtClean="0">
                <a:solidFill>
                  <a:srgbClr val="FF0000"/>
                </a:solidFill>
              </a:rPr>
              <a:t> </a:t>
            </a:r>
            <a:r>
              <a:rPr lang="en-US" sz="2400" b="1" dirty="0" smtClean="0"/>
              <a:t>spectrometers here</a:t>
            </a:r>
            <a:endParaRPr lang="en-US" sz="2400" b="1" dirty="0"/>
          </a:p>
        </p:txBody>
      </p:sp>
      <p:cxnSp>
        <p:nvCxnSpPr>
          <p:cNvPr id="20" name="Straight Arrow Connector 19"/>
          <p:cNvCxnSpPr/>
          <p:nvPr/>
        </p:nvCxnSpPr>
        <p:spPr>
          <a:xfrm flipH="1">
            <a:off x="4800600" y="1828800"/>
            <a:ext cx="228600" cy="2286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par>
                                <p:cTn id="41" presetID="3"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par>
                                <p:cTn id="52" presetID="3" presetClass="entr" presetSubtype="1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p:bldP spid="13" grpId="0"/>
      <p:bldP spid="21"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533400" y="304800"/>
            <a:ext cx="8418737" cy="5257800"/>
          </a:xfrm>
          <a:prstGeom prst="rect">
            <a:avLst/>
          </a:prstGeom>
          <a:noFill/>
        </p:spPr>
      </p:pic>
      <p:sp>
        <p:nvSpPr>
          <p:cNvPr id="6" name="Rectangle 5"/>
          <p:cNvSpPr/>
          <p:nvPr/>
        </p:nvSpPr>
        <p:spPr>
          <a:xfrm>
            <a:off x="2209800" y="838200"/>
            <a:ext cx="1524000" cy="1066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0"/>
            <a:ext cx="3429000" cy="830997"/>
          </a:xfrm>
          <a:prstGeom prst="rect">
            <a:avLst/>
          </a:prstGeom>
          <a:solidFill>
            <a:srgbClr val="FFFF00"/>
          </a:solidFill>
        </p:spPr>
        <p:txBody>
          <a:bodyPr wrap="square" rtlCol="0">
            <a:spAutoFit/>
          </a:bodyPr>
          <a:lstStyle/>
          <a:p>
            <a:r>
              <a:rPr lang="en-US" sz="2400" b="1" dirty="0" smtClean="0">
                <a:solidFill>
                  <a:srgbClr val="FF0000"/>
                </a:solidFill>
              </a:rPr>
              <a:t>Chem</a:t>
            </a:r>
            <a:r>
              <a:rPr lang="en-US" sz="2400" b="1" dirty="0" smtClean="0"/>
              <a:t>istry and </a:t>
            </a:r>
            <a:r>
              <a:rPr lang="en-US" sz="2400" b="1" dirty="0" smtClean="0">
                <a:solidFill>
                  <a:srgbClr val="FF0000"/>
                </a:solidFill>
              </a:rPr>
              <a:t>Cam</a:t>
            </a:r>
            <a:r>
              <a:rPr lang="en-US" sz="2400" b="1" dirty="0" smtClean="0"/>
              <a:t>era</a:t>
            </a:r>
          </a:p>
          <a:p>
            <a:r>
              <a:rPr lang="en-US" sz="2400" b="1" dirty="0" smtClean="0"/>
              <a:t>(~ laser + optics piece)</a:t>
            </a:r>
            <a:endParaRPr lang="en-US" sz="2400" b="1" dirty="0"/>
          </a:p>
        </p:txBody>
      </p:sp>
      <p:cxnSp>
        <p:nvCxnSpPr>
          <p:cNvPr id="19" name="Straight Arrow Connector 18"/>
          <p:cNvCxnSpPr/>
          <p:nvPr/>
        </p:nvCxnSpPr>
        <p:spPr>
          <a:xfrm>
            <a:off x="2286000" y="838200"/>
            <a:ext cx="304800" cy="3810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0"/>
            <a:ext cx="2895600" cy="1815882"/>
          </a:xfrm>
          <a:prstGeom prst="rect">
            <a:avLst/>
          </a:prstGeom>
          <a:solidFill>
            <a:schemeClr val="bg1">
              <a:lumMod val="75000"/>
              <a:alpha val="10000"/>
            </a:schemeClr>
          </a:solidFill>
        </p:spPr>
        <p:txBody>
          <a:bodyPr wrap="square" rtlCol="0">
            <a:spAutoFit/>
          </a:bodyPr>
          <a:lstStyle/>
          <a:p>
            <a:r>
              <a:rPr lang="en-US" sz="2800" b="1" dirty="0" smtClean="0">
                <a:solidFill>
                  <a:srgbClr val="FF0000"/>
                </a:solidFill>
              </a:rPr>
              <a:t>NASA’s $2.5 billion  Chemical Instrumentation</a:t>
            </a:r>
          </a:p>
          <a:p>
            <a:r>
              <a:rPr lang="en-US" sz="2800" b="1" dirty="0">
                <a:solidFill>
                  <a:srgbClr val="FF0000"/>
                </a:solidFill>
              </a:rPr>
              <a:t> </a:t>
            </a:r>
            <a:r>
              <a:rPr lang="en-US" sz="2800" b="1" dirty="0" smtClean="0">
                <a:solidFill>
                  <a:srgbClr val="FF0000"/>
                </a:solidFill>
              </a:rPr>
              <a:t>       Lab on Mars</a:t>
            </a:r>
            <a:endParaRPr lang="en-US" sz="2800" b="1" dirty="0">
              <a:solidFill>
                <a:srgbClr val="FF0000"/>
              </a:solidFill>
            </a:endParaRPr>
          </a:p>
        </p:txBody>
      </p:sp>
      <p:sp>
        <p:nvSpPr>
          <p:cNvPr id="16" name="Rectangle 15"/>
          <p:cNvSpPr/>
          <p:nvPr/>
        </p:nvSpPr>
        <p:spPr>
          <a:xfrm>
            <a:off x="3657600" y="1828800"/>
            <a:ext cx="1143000" cy="685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14800" y="990600"/>
            <a:ext cx="2667000" cy="830997"/>
          </a:xfrm>
          <a:prstGeom prst="rect">
            <a:avLst/>
          </a:prstGeom>
          <a:solidFill>
            <a:srgbClr val="FFFF00">
              <a:alpha val="27000"/>
            </a:srgbClr>
          </a:solidFill>
        </p:spPr>
        <p:txBody>
          <a:bodyPr wrap="square" rtlCol="0">
            <a:spAutoFit/>
          </a:bodyPr>
          <a:lstStyle/>
          <a:p>
            <a:r>
              <a:rPr lang="en-US" sz="2400" b="1" dirty="0" err="1" smtClean="0">
                <a:solidFill>
                  <a:srgbClr val="FF0000"/>
                </a:solidFill>
              </a:rPr>
              <a:t>ChemCam</a:t>
            </a:r>
            <a:r>
              <a:rPr lang="en-US" sz="2400" b="1" dirty="0" smtClean="0">
                <a:solidFill>
                  <a:srgbClr val="FF0000"/>
                </a:solidFill>
              </a:rPr>
              <a:t> </a:t>
            </a:r>
            <a:r>
              <a:rPr lang="en-US" sz="2400" b="1" dirty="0" smtClean="0"/>
              <a:t>spectrometers here</a:t>
            </a:r>
            <a:endParaRPr lang="en-US" sz="2400" b="1" dirty="0"/>
          </a:p>
        </p:txBody>
      </p:sp>
      <p:cxnSp>
        <p:nvCxnSpPr>
          <p:cNvPr id="20" name="Straight Arrow Connector 19"/>
          <p:cNvCxnSpPr/>
          <p:nvPr/>
        </p:nvCxnSpPr>
        <p:spPr>
          <a:xfrm flipH="1">
            <a:off x="4800600" y="1828800"/>
            <a:ext cx="228600" cy="2286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azooptics.com/images/Article_Images/ImageForArticle_379(1).jpg">
            <a:hlinkClick r:id="rId2"/>
          </p:cNvPr>
          <p:cNvPicPr>
            <a:picLocks noChangeAspect="1" noChangeArrowheads="1"/>
          </p:cNvPicPr>
          <p:nvPr/>
        </p:nvPicPr>
        <p:blipFill>
          <a:blip r:embed="rId3" cstate="print"/>
          <a:srcRect/>
          <a:stretch>
            <a:fillRect/>
          </a:stretch>
        </p:blipFill>
        <p:spPr bwMode="auto">
          <a:xfrm>
            <a:off x="838200" y="990600"/>
            <a:ext cx="7600950" cy="4343400"/>
          </a:xfrm>
          <a:prstGeom prst="rect">
            <a:avLst/>
          </a:prstGeom>
          <a:noFill/>
        </p:spPr>
      </p:pic>
      <p:sp>
        <p:nvSpPr>
          <p:cNvPr id="3" name="TextBox 2"/>
          <p:cNvSpPr txBox="1"/>
          <p:nvPr/>
        </p:nvSpPr>
        <p:spPr>
          <a:xfrm>
            <a:off x="1295400" y="152400"/>
            <a:ext cx="6553200" cy="523220"/>
          </a:xfrm>
          <a:prstGeom prst="rect">
            <a:avLst/>
          </a:prstGeom>
          <a:solidFill>
            <a:srgbClr val="FFFF00"/>
          </a:solidFill>
        </p:spPr>
        <p:txBody>
          <a:bodyPr wrap="square" rtlCol="0">
            <a:spAutoFit/>
          </a:bodyPr>
          <a:lstStyle/>
          <a:p>
            <a:r>
              <a:rPr lang="en-US" sz="2800" b="1" dirty="0" smtClean="0"/>
              <a:t>Simplified Schematic of </a:t>
            </a:r>
            <a:r>
              <a:rPr lang="en-US" sz="2800" b="1" dirty="0" err="1" smtClean="0">
                <a:solidFill>
                  <a:srgbClr val="FF0000"/>
                </a:solidFill>
              </a:rPr>
              <a:t>ChemCam</a:t>
            </a:r>
            <a:r>
              <a:rPr lang="en-US" sz="2800" b="1" dirty="0" smtClean="0"/>
              <a:t> Idea</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2400" y="152399"/>
            <a:ext cx="7696200" cy="5469380"/>
          </a:xfrm>
          <a:prstGeom prst="rect">
            <a:avLst/>
          </a:prstGeom>
          <a:noFill/>
          <a:ln w="9525">
            <a:noFill/>
            <a:miter lim="800000"/>
            <a:headEnd/>
            <a:tailEnd/>
          </a:ln>
          <a:effectLst/>
        </p:spPr>
      </p:pic>
      <p:sp>
        <p:nvSpPr>
          <p:cNvPr id="4" name="TextBox 3"/>
          <p:cNvSpPr txBox="1"/>
          <p:nvPr/>
        </p:nvSpPr>
        <p:spPr>
          <a:xfrm>
            <a:off x="685800" y="5638800"/>
            <a:ext cx="7848600" cy="954107"/>
          </a:xfrm>
          <a:prstGeom prst="rect">
            <a:avLst/>
          </a:prstGeom>
          <a:noFill/>
        </p:spPr>
        <p:txBody>
          <a:bodyPr wrap="square" rtlCol="0">
            <a:spAutoFit/>
          </a:bodyPr>
          <a:lstStyle/>
          <a:p>
            <a:r>
              <a:rPr lang="en-US" sz="2800" b="1" dirty="0" smtClean="0"/>
              <a:t>Schematic of  </a:t>
            </a:r>
            <a:r>
              <a:rPr lang="en-US" sz="2800" b="1" dirty="0" err="1" smtClean="0">
                <a:solidFill>
                  <a:srgbClr val="FF0000"/>
                </a:solidFill>
              </a:rPr>
              <a:t>ChemCam</a:t>
            </a:r>
            <a:r>
              <a:rPr lang="en-US" sz="2800" b="1" dirty="0" smtClean="0">
                <a:solidFill>
                  <a:srgbClr val="FF0000"/>
                </a:solidFill>
              </a:rPr>
              <a:t> </a:t>
            </a:r>
            <a:r>
              <a:rPr lang="en-US" sz="2800" b="1" dirty="0" smtClean="0">
                <a:solidFill>
                  <a:schemeClr val="tx1">
                    <a:lumMod val="85000"/>
                    <a:lumOff val="15000"/>
                  </a:schemeClr>
                </a:solidFill>
              </a:rPr>
              <a:t>(laser is fired 50-75X in 5 </a:t>
            </a:r>
            <a:r>
              <a:rPr lang="en-US" sz="2800" b="1" dirty="0" err="1" smtClean="0">
                <a:solidFill>
                  <a:schemeClr val="tx1">
                    <a:lumMod val="85000"/>
                    <a:lumOff val="15000"/>
                  </a:schemeClr>
                </a:solidFill>
              </a:rPr>
              <a:t>nS</a:t>
            </a:r>
            <a:r>
              <a:rPr lang="en-US" sz="2800" b="1" dirty="0" smtClean="0">
                <a:solidFill>
                  <a:schemeClr val="tx1">
                    <a:lumMod val="85000"/>
                    <a:lumOff val="15000"/>
                  </a:schemeClr>
                </a:solidFill>
              </a:rPr>
              <a:t> bursts to get temperature to ~2100-2300 C)</a:t>
            </a:r>
            <a:endParaRPr lang="en-US" sz="28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app5.staticworld.net/images/article/2012/08/mars20chemcam-11399184.jpg">
            <a:hlinkClick r:id="rId2"/>
          </p:cNvPr>
          <p:cNvPicPr>
            <a:picLocks noChangeAspect="1" noChangeArrowheads="1"/>
          </p:cNvPicPr>
          <p:nvPr/>
        </p:nvPicPr>
        <p:blipFill>
          <a:blip r:embed="rId3" cstate="print"/>
          <a:srcRect/>
          <a:stretch>
            <a:fillRect/>
          </a:stretch>
        </p:blipFill>
        <p:spPr bwMode="auto">
          <a:xfrm>
            <a:off x="1371600" y="152400"/>
            <a:ext cx="6019800" cy="4514851"/>
          </a:xfrm>
          <a:prstGeom prst="rect">
            <a:avLst/>
          </a:prstGeom>
          <a:noFill/>
        </p:spPr>
      </p:pic>
      <p:sp>
        <p:nvSpPr>
          <p:cNvPr id="3" name="TextBox 2"/>
          <p:cNvSpPr txBox="1"/>
          <p:nvPr/>
        </p:nvSpPr>
        <p:spPr>
          <a:xfrm>
            <a:off x="1828800" y="4876800"/>
            <a:ext cx="6019800" cy="1200329"/>
          </a:xfrm>
          <a:prstGeom prst="rect">
            <a:avLst/>
          </a:prstGeom>
          <a:solidFill>
            <a:srgbClr val="FFFF00"/>
          </a:solidFill>
        </p:spPr>
        <p:txBody>
          <a:bodyPr wrap="square" rtlCol="0">
            <a:spAutoFit/>
          </a:bodyPr>
          <a:lstStyle/>
          <a:p>
            <a:r>
              <a:rPr lang="en-US" sz="3600" b="1" dirty="0" err="1" smtClean="0">
                <a:solidFill>
                  <a:srgbClr val="FF0000"/>
                </a:solidFill>
              </a:rPr>
              <a:t>ChemCam</a:t>
            </a:r>
            <a:r>
              <a:rPr lang="en-US" sz="3600" b="1" dirty="0" smtClean="0">
                <a:solidFill>
                  <a:srgbClr val="FF0000"/>
                </a:solidFill>
              </a:rPr>
              <a:t> </a:t>
            </a:r>
            <a:r>
              <a:rPr lang="en-US" sz="3600" dirty="0" smtClean="0"/>
              <a:t>in the flesh…as mounted on Curiosity’s Mast</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610600" cy="3416320"/>
          </a:xfrm>
          <a:prstGeom prst="rect">
            <a:avLst/>
          </a:prstGeom>
        </p:spPr>
        <p:txBody>
          <a:bodyPr wrap="square">
            <a:spAutoFit/>
          </a:bodyPr>
          <a:lstStyle/>
          <a:p>
            <a:r>
              <a:rPr lang="en-US" sz="2400" b="1" dirty="0"/>
              <a:t>The fiber carries the light to </a:t>
            </a:r>
            <a:r>
              <a:rPr lang="en-US" sz="2400" b="1" dirty="0">
                <a:solidFill>
                  <a:srgbClr val="FF0000"/>
                </a:solidFill>
              </a:rPr>
              <a:t>three dispersive spectrometers </a:t>
            </a:r>
            <a:r>
              <a:rPr lang="en-US" sz="2400" b="1" dirty="0"/>
              <a:t>which record the spectra over a range of </a:t>
            </a:r>
            <a:r>
              <a:rPr lang="en-US" sz="2400" b="1" dirty="0">
                <a:solidFill>
                  <a:srgbClr val="FF0000"/>
                </a:solidFill>
              </a:rPr>
              <a:t>240 - 850 nm</a:t>
            </a:r>
            <a:r>
              <a:rPr lang="en-US" sz="2400" b="1" dirty="0"/>
              <a:t> </a:t>
            </a:r>
            <a:r>
              <a:rPr lang="en-US" sz="2400" b="1" dirty="0">
                <a:solidFill>
                  <a:srgbClr val="FF0000"/>
                </a:solidFill>
              </a:rPr>
              <a:t>at resolutions from 0.09 to 0.30 nm in 6144 channels.</a:t>
            </a:r>
            <a:r>
              <a:rPr lang="en-US" sz="2400" b="1" dirty="0"/>
              <a:t> The spectra consist of </a:t>
            </a:r>
            <a:r>
              <a:rPr lang="en-US" sz="2400" b="1" dirty="0" smtClean="0"/>
              <a:t>lines </a:t>
            </a:r>
            <a:r>
              <a:rPr lang="en-US" sz="2400" b="1" dirty="0"/>
              <a:t>of elements present in the samples. Typical rock and soil analyses yield detectable quantities of </a:t>
            </a:r>
            <a:r>
              <a:rPr lang="en-US" sz="2400" b="1" dirty="0">
                <a:solidFill>
                  <a:srgbClr val="FF0000"/>
                </a:solidFill>
              </a:rPr>
              <a:t>Na, Mg, Al, Si, Ca, K, Ti, </a:t>
            </a:r>
            <a:r>
              <a:rPr lang="en-US" sz="2400" b="1" dirty="0" err="1">
                <a:solidFill>
                  <a:srgbClr val="FF0000"/>
                </a:solidFill>
              </a:rPr>
              <a:t>Mn</a:t>
            </a:r>
            <a:r>
              <a:rPr lang="en-US" sz="2400" b="1" dirty="0">
                <a:solidFill>
                  <a:srgbClr val="FF0000"/>
                </a:solidFill>
              </a:rPr>
              <a:t>, Fe, H, C, O, Li, </a:t>
            </a:r>
            <a:r>
              <a:rPr lang="en-US" sz="2400" b="1" dirty="0" err="1">
                <a:solidFill>
                  <a:srgbClr val="FF0000"/>
                </a:solidFill>
              </a:rPr>
              <a:t>Sr</a:t>
            </a:r>
            <a:r>
              <a:rPr lang="en-US" sz="2400" b="1" dirty="0">
                <a:solidFill>
                  <a:srgbClr val="FF0000"/>
                </a:solidFill>
              </a:rPr>
              <a:t>, and </a:t>
            </a:r>
            <a:r>
              <a:rPr lang="en-US" sz="2400" b="1" dirty="0" err="1">
                <a:solidFill>
                  <a:srgbClr val="FF0000"/>
                </a:solidFill>
              </a:rPr>
              <a:t>Ba</a:t>
            </a:r>
            <a:r>
              <a:rPr lang="en-US" sz="2400" b="1" dirty="0">
                <a:solidFill>
                  <a:srgbClr val="FF0000"/>
                </a:solidFill>
              </a:rPr>
              <a:t>. Other elements often seen in soils and rocks on Earth include S, N, P, Be, Ni, </a:t>
            </a:r>
            <a:r>
              <a:rPr lang="en-US" sz="2400" b="1" dirty="0" err="1">
                <a:solidFill>
                  <a:srgbClr val="FF0000"/>
                </a:solidFill>
              </a:rPr>
              <a:t>Zr</a:t>
            </a:r>
            <a:r>
              <a:rPr lang="en-US" sz="2400" b="1" dirty="0">
                <a:solidFill>
                  <a:srgbClr val="FF0000"/>
                </a:solidFill>
              </a:rPr>
              <a:t>, Zn, Cu, </a:t>
            </a:r>
            <a:r>
              <a:rPr lang="en-US" sz="2400" b="1" dirty="0" err="1">
                <a:solidFill>
                  <a:srgbClr val="FF0000"/>
                </a:solidFill>
              </a:rPr>
              <a:t>Rb</a:t>
            </a:r>
            <a:r>
              <a:rPr lang="en-US" sz="2400" b="1" dirty="0">
                <a:solidFill>
                  <a:srgbClr val="FF0000"/>
                </a:solidFill>
              </a:rPr>
              <a:t>, and Cs</a:t>
            </a:r>
            <a:r>
              <a:rPr lang="en-US" sz="2400" b="1" dirty="0"/>
              <a:t>. </a:t>
            </a:r>
            <a:r>
              <a:rPr lang="en-US" sz="2400" b="1" dirty="0">
                <a:solidFill>
                  <a:srgbClr val="0070C0"/>
                </a:solidFill>
              </a:rPr>
              <a:t>It is anticipated that 50-75 laser pulses will be required achieve the desired 10% accuracy for major elements at 7 m distance.</a:t>
            </a:r>
          </a:p>
        </p:txBody>
      </p:sp>
      <p:sp>
        <p:nvSpPr>
          <p:cNvPr id="3" name="TextBox 2"/>
          <p:cNvSpPr txBox="1"/>
          <p:nvPr/>
        </p:nvSpPr>
        <p:spPr>
          <a:xfrm>
            <a:off x="457200" y="4038600"/>
            <a:ext cx="5791200" cy="461665"/>
          </a:xfrm>
          <a:prstGeom prst="rect">
            <a:avLst/>
          </a:prstGeom>
          <a:noFill/>
        </p:spPr>
        <p:txBody>
          <a:bodyPr wrap="square" rtlCol="0">
            <a:spAutoFit/>
          </a:bodyPr>
          <a:lstStyle/>
          <a:p>
            <a:r>
              <a:rPr lang="en-US" sz="2400" b="1" dirty="0" smtClean="0"/>
              <a:t>Samples can be vaporized to 2100-2300 </a:t>
            </a:r>
            <a:r>
              <a:rPr lang="en-US" sz="2400" b="1" baseline="30000" dirty="0" err="1" smtClean="0"/>
              <a:t>o</a:t>
            </a:r>
            <a:r>
              <a:rPr lang="en-US" sz="2400" b="1" dirty="0" err="1" smtClean="0"/>
              <a:t>C</a:t>
            </a:r>
            <a:endParaRPr lang="en-US" sz="2400" b="1" dirty="0"/>
          </a:p>
        </p:txBody>
      </p:sp>
      <p:sp>
        <p:nvSpPr>
          <p:cNvPr id="4" name="Rectangle 3"/>
          <p:cNvSpPr/>
          <p:nvPr/>
        </p:nvSpPr>
        <p:spPr>
          <a:xfrm>
            <a:off x="4800600" y="4343400"/>
            <a:ext cx="4145045" cy="369332"/>
          </a:xfrm>
          <a:prstGeom prst="rect">
            <a:avLst/>
          </a:prstGeom>
        </p:spPr>
        <p:txBody>
          <a:bodyPr wrap="none">
            <a:spAutoFit/>
          </a:bodyPr>
          <a:lstStyle/>
          <a:p>
            <a:r>
              <a:rPr lang="en-US" i="1" dirty="0" smtClean="0"/>
              <a:t>www.gizmag.com/</a:t>
            </a:r>
            <a:r>
              <a:rPr lang="en-US" b="1" i="1" dirty="0" smtClean="0"/>
              <a:t>curiosity</a:t>
            </a:r>
            <a:r>
              <a:rPr lang="en-US" i="1" dirty="0" smtClean="0"/>
              <a:t>-shield/23588/</a:t>
            </a:r>
            <a:r>
              <a:rPr lang="en-US" dirty="0" smtClean="0"/>
              <a:t>‎</a:t>
            </a:r>
            <a:endParaRPr lang="en-US" dirty="0"/>
          </a:p>
        </p:txBody>
      </p:sp>
      <p:sp>
        <p:nvSpPr>
          <p:cNvPr id="5" name="Rectangle 4"/>
          <p:cNvSpPr/>
          <p:nvPr/>
        </p:nvSpPr>
        <p:spPr>
          <a:xfrm>
            <a:off x="1524000" y="3733800"/>
            <a:ext cx="7239000" cy="369332"/>
          </a:xfrm>
          <a:prstGeom prst="rect">
            <a:avLst/>
          </a:prstGeom>
        </p:spPr>
        <p:txBody>
          <a:bodyPr wrap="square">
            <a:spAutoFit/>
          </a:bodyPr>
          <a:lstStyle/>
          <a:p>
            <a:r>
              <a:rPr lang="en-US" dirty="0" smtClean="0"/>
              <a:t>http://msl-scicorner.jpl.nasa.gov/Instruments/ChemCam/</a:t>
            </a:r>
            <a:endParaRPr lang="en-US" dirty="0"/>
          </a:p>
        </p:txBody>
      </p:sp>
      <p:sp>
        <p:nvSpPr>
          <p:cNvPr id="6" name="TextBox 5"/>
          <p:cNvSpPr txBox="1"/>
          <p:nvPr/>
        </p:nvSpPr>
        <p:spPr>
          <a:xfrm>
            <a:off x="0" y="4648200"/>
            <a:ext cx="8610600" cy="52322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800" b="1" dirty="0" smtClean="0"/>
              <a:t>1) What kind of light is being observed by </a:t>
            </a:r>
            <a:r>
              <a:rPr lang="en-US" sz="2800" b="1" dirty="0" err="1" smtClean="0">
                <a:solidFill>
                  <a:srgbClr val="FF0000"/>
                </a:solidFill>
              </a:rPr>
              <a:t>ChemCam</a:t>
            </a:r>
            <a:r>
              <a:rPr lang="en-US" sz="2800" b="1" dirty="0" smtClean="0"/>
              <a:t> ?</a:t>
            </a:r>
            <a:endParaRPr lang="en-US" sz="2800" b="1" dirty="0"/>
          </a:p>
        </p:txBody>
      </p:sp>
      <p:sp>
        <p:nvSpPr>
          <p:cNvPr id="7" name="TextBox 6"/>
          <p:cNvSpPr txBox="1"/>
          <p:nvPr/>
        </p:nvSpPr>
        <p:spPr>
          <a:xfrm>
            <a:off x="228600" y="5657671"/>
            <a:ext cx="8458200" cy="1200329"/>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b="1" dirty="0"/>
              <a:t>3</a:t>
            </a:r>
            <a:r>
              <a:rPr lang="en-US" sz="2400" b="1" dirty="0" smtClean="0"/>
              <a:t>) Given the hint about the channels and resolutions, what spectroscopic method you’ve learned about would seem to be applied here ?</a:t>
            </a:r>
            <a:endParaRPr lang="en-US" sz="2400" b="1" dirty="0"/>
          </a:p>
        </p:txBody>
      </p:sp>
      <p:sp>
        <p:nvSpPr>
          <p:cNvPr id="8" name="TextBox 7"/>
          <p:cNvSpPr txBox="1"/>
          <p:nvPr/>
        </p:nvSpPr>
        <p:spPr>
          <a:xfrm>
            <a:off x="304800" y="0"/>
            <a:ext cx="5562600" cy="523220"/>
          </a:xfrm>
          <a:prstGeom prst="rect">
            <a:avLst/>
          </a:prstGeom>
          <a:solidFill>
            <a:srgbClr val="FFFF00"/>
          </a:solidFill>
        </p:spPr>
        <p:txBody>
          <a:bodyPr wrap="square" rtlCol="0">
            <a:spAutoFit/>
          </a:bodyPr>
          <a:lstStyle/>
          <a:p>
            <a:r>
              <a:rPr lang="en-US" dirty="0" smtClean="0"/>
              <a:t>	</a:t>
            </a:r>
            <a:r>
              <a:rPr lang="en-US" sz="2800" b="1" dirty="0" smtClean="0"/>
              <a:t>Geek-Speak about </a:t>
            </a:r>
            <a:r>
              <a:rPr lang="en-US" sz="2800" b="1" dirty="0" err="1" smtClean="0">
                <a:solidFill>
                  <a:srgbClr val="FF0000"/>
                </a:solidFill>
              </a:rPr>
              <a:t>ChemCam</a:t>
            </a:r>
            <a:endParaRPr lang="en-US" sz="2800" b="1" dirty="0">
              <a:solidFill>
                <a:srgbClr val="FF0000"/>
              </a:solidFill>
            </a:endParaRPr>
          </a:p>
        </p:txBody>
      </p:sp>
      <p:sp>
        <p:nvSpPr>
          <p:cNvPr id="9" name="TextBox 8"/>
          <p:cNvSpPr txBox="1"/>
          <p:nvPr/>
        </p:nvSpPr>
        <p:spPr>
          <a:xfrm>
            <a:off x="0" y="5181600"/>
            <a:ext cx="9144000" cy="523220"/>
          </a:xfrm>
          <a:prstGeom prst="rect">
            <a:avLst/>
          </a:prstGeom>
          <a:noFill/>
        </p:spPr>
        <p:txBody>
          <a:bodyPr wrap="square" rtlCol="0">
            <a:spAutoFit/>
          </a:bodyPr>
          <a:lstStyle/>
          <a:p>
            <a:r>
              <a:rPr lang="en-US" sz="2400" dirty="0"/>
              <a:t>2</a:t>
            </a:r>
            <a:r>
              <a:rPr lang="en-US" sz="2600" b="1" dirty="0" smtClean="0"/>
              <a:t>) Are </a:t>
            </a:r>
            <a:r>
              <a:rPr lang="en-US" sz="2600" b="1" dirty="0" err="1" smtClean="0"/>
              <a:t>ChemCam</a:t>
            </a:r>
            <a:r>
              <a:rPr lang="en-US" sz="2600" b="1" dirty="0" smtClean="0"/>
              <a:t> spectrometers absorption or emission devices </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photonics.com/images/spectra/features/2004/December/Horiba_fig1.jpg"/>
          <p:cNvPicPr>
            <a:picLocks noChangeAspect="1" noChangeArrowheads="1"/>
          </p:cNvPicPr>
          <p:nvPr/>
        </p:nvPicPr>
        <p:blipFill>
          <a:blip r:embed="rId2" cstate="print"/>
          <a:srcRect/>
          <a:stretch>
            <a:fillRect/>
          </a:stretch>
        </p:blipFill>
        <p:spPr bwMode="auto">
          <a:xfrm>
            <a:off x="3124200" y="609600"/>
            <a:ext cx="5611813" cy="3124200"/>
          </a:xfrm>
          <a:prstGeom prst="rect">
            <a:avLst/>
          </a:prstGeom>
          <a:noFill/>
          <a:ln w="9525">
            <a:noFill/>
            <a:miter lim="800000"/>
            <a:headEnd/>
            <a:tailEnd/>
          </a:ln>
        </p:spPr>
      </p:pic>
      <p:pic>
        <p:nvPicPr>
          <p:cNvPr id="33796" name="Picture 4" descr="http://marine.rutgers.edu/LAICPMSintro/OES_diagram.jpg"/>
          <p:cNvPicPr>
            <a:picLocks noChangeAspect="1" noChangeArrowheads="1"/>
          </p:cNvPicPr>
          <p:nvPr/>
        </p:nvPicPr>
        <p:blipFill>
          <a:blip r:embed="rId3" cstate="print"/>
          <a:srcRect/>
          <a:stretch>
            <a:fillRect/>
          </a:stretch>
        </p:blipFill>
        <p:spPr bwMode="auto">
          <a:xfrm>
            <a:off x="3124200" y="3719513"/>
            <a:ext cx="5105400" cy="3138487"/>
          </a:xfrm>
          <a:prstGeom prst="rect">
            <a:avLst/>
          </a:prstGeom>
          <a:noFill/>
          <a:ln w="9525">
            <a:noFill/>
            <a:miter lim="800000"/>
            <a:headEnd/>
            <a:tailEnd/>
          </a:ln>
        </p:spPr>
      </p:pic>
      <p:sp>
        <p:nvSpPr>
          <p:cNvPr id="5" name="TextBox 4"/>
          <p:cNvSpPr txBox="1">
            <a:spLocks noChangeArrowheads="1"/>
          </p:cNvSpPr>
          <p:nvPr/>
        </p:nvSpPr>
        <p:spPr bwMode="auto">
          <a:xfrm>
            <a:off x="0" y="685800"/>
            <a:ext cx="2971800" cy="1384995"/>
          </a:xfrm>
          <a:prstGeom prst="rect">
            <a:avLst/>
          </a:prstGeom>
          <a:noFill/>
          <a:ln w="9525">
            <a:noFill/>
            <a:miter lim="800000"/>
            <a:headEnd/>
            <a:tailEnd/>
          </a:ln>
        </p:spPr>
        <p:txBody>
          <a:bodyPr wrap="square">
            <a:spAutoFit/>
          </a:bodyPr>
          <a:lstStyle/>
          <a:p>
            <a:pPr eaLnBrk="1" hangingPunct="1"/>
            <a:r>
              <a:rPr lang="en-US" sz="2400" dirty="0"/>
              <a:t>‘</a:t>
            </a:r>
            <a:r>
              <a:rPr lang="en-US" sz="2000" dirty="0"/>
              <a:t>Old school’ Arrangement (Rowland circle with many PMT on circle to measure individual </a:t>
            </a:r>
            <a:r>
              <a:rPr lang="en-US" sz="2000" dirty="0">
                <a:sym typeface="Symbol" pitchFamily="18" charset="2"/>
              </a:rPr>
              <a:t>…big footprint</a:t>
            </a:r>
            <a:r>
              <a:rPr lang="en-US" sz="2000" dirty="0"/>
              <a:t>)</a:t>
            </a:r>
          </a:p>
        </p:txBody>
      </p:sp>
      <p:sp>
        <p:nvSpPr>
          <p:cNvPr id="6" name="TextBox 5"/>
          <p:cNvSpPr txBox="1">
            <a:spLocks noChangeArrowheads="1"/>
          </p:cNvSpPr>
          <p:nvPr/>
        </p:nvSpPr>
        <p:spPr bwMode="auto">
          <a:xfrm>
            <a:off x="228600" y="3886200"/>
            <a:ext cx="3124200" cy="1815882"/>
          </a:xfrm>
          <a:prstGeom prst="rect">
            <a:avLst/>
          </a:prstGeom>
          <a:noFill/>
          <a:ln w="9525">
            <a:noFill/>
            <a:miter lim="800000"/>
            <a:headEnd/>
            <a:tailEnd/>
          </a:ln>
        </p:spPr>
        <p:txBody>
          <a:bodyPr>
            <a:spAutoFit/>
          </a:bodyPr>
          <a:lstStyle/>
          <a:p>
            <a:pPr eaLnBrk="1" hangingPunct="1"/>
            <a:r>
              <a:rPr lang="en-US" dirty="0"/>
              <a:t>`</a:t>
            </a:r>
            <a:r>
              <a:rPr lang="en-US" sz="2800" dirty="0"/>
              <a:t>New School’</a:t>
            </a:r>
          </a:p>
          <a:p>
            <a:pPr eaLnBrk="1" hangingPunct="1"/>
            <a:r>
              <a:rPr lang="en-US" sz="2800" dirty="0"/>
              <a:t>Charge-coupled 2D detection  (CCD) </a:t>
            </a:r>
          </a:p>
          <a:p>
            <a:pPr eaLnBrk="1" hangingPunct="1"/>
            <a:endParaRPr lang="en-US" sz="2800" dirty="0"/>
          </a:p>
        </p:txBody>
      </p:sp>
      <p:sp>
        <p:nvSpPr>
          <p:cNvPr id="9" name="TextBox 8"/>
          <p:cNvSpPr txBox="1"/>
          <p:nvPr/>
        </p:nvSpPr>
        <p:spPr>
          <a:xfrm>
            <a:off x="0" y="0"/>
            <a:ext cx="8915400" cy="954107"/>
          </a:xfrm>
          <a:prstGeom prst="rect">
            <a:avLst/>
          </a:prstGeom>
          <a:noFill/>
        </p:spPr>
        <p:txBody>
          <a:bodyPr wrap="square" rtlCol="0">
            <a:spAutoFit/>
          </a:bodyPr>
          <a:lstStyle/>
          <a:p>
            <a:r>
              <a:rPr lang="en-US" sz="2800" b="1" dirty="0" smtClean="0"/>
              <a:t>A blast from the past…from previous </a:t>
            </a:r>
            <a:r>
              <a:rPr lang="en-US" sz="2800" b="1" dirty="0" err="1" smtClean="0"/>
              <a:t>Chem</a:t>
            </a:r>
            <a:r>
              <a:rPr lang="en-US" sz="2800" b="1" dirty="0" smtClean="0"/>
              <a:t> 6614 Lecture on ICP</a:t>
            </a:r>
            <a:endParaRPr lang="en-US" sz="2800" b="1" dirty="0"/>
          </a:p>
        </p:txBody>
      </p:sp>
      <p:sp>
        <p:nvSpPr>
          <p:cNvPr id="10" name="TextBox 9"/>
          <p:cNvSpPr txBox="1"/>
          <p:nvPr/>
        </p:nvSpPr>
        <p:spPr>
          <a:xfrm>
            <a:off x="152400" y="2133600"/>
            <a:ext cx="2895600" cy="156966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What does the  </a:t>
            </a:r>
            <a:r>
              <a:rPr lang="en-US" sz="2400" dirty="0" err="1" smtClean="0"/>
              <a:t>ChemCam</a:t>
            </a:r>
            <a:r>
              <a:rPr lang="en-US" sz="2400" dirty="0" smtClean="0"/>
              <a:t> laser replace in my `old school’ figure here?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linds(horizontal)">
                                      <p:cBhvr>
                                        <p:cTn id="10" dur="500"/>
                                        <p:tgtEl>
                                          <p:spTgt spid="337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796"/>
                                        </p:tgtEl>
                                        <p:attrNameLst>
                                          <p:attrName>style.visibility</p:attrName>
                                        </p:attrNameLst>
                                      </p:cBhvr>
                                      <p:to>
                                        <p:strVal val="visible"/>
                                      </p:to>
                                    </p:set>
                                    <p:animEffect transition="in" filter="blinds(horizontal)">
                                      <p:cBhvr>
                                        <p:cTn id="2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www.jpl.nasa.gov/spaceimages/images/thumbnailhires/PIA16171_hithumb.jpg">
            <a:hlinkClick r:id="rId2"/>
          </p:cNvPr>
          <p:cNvPicPr>
            <a:picLocks noChangeAspect="1" noChangeArrowheads="1"/>
          </p:cNvPicPr>
          <p:nvPr/>
        </p:nvPicPr>
        <p:blipFill>
          <a:blip r:embed="rId3" cstate="print"/>
          <a:srcRect/>
          <a:stretch>
            <a:fillRect/>
          </a:stretch>
        </p:blipFill>
        <p:spPr bwMode="auto">
          <a:xfrm>
            <a:off x="2895600" y="152400"/>
            <a:ext cx="5791200" cy="5791200"/>
          </a:xfrm>
          <a:prstGeom prst="rect">
            <a:avLst/>
          </a:prstGeom>
          <a:noFill/>
        </p:spPr>
      </p:pic>
      <p:sp>
        <p:nvSpPr>
          <p:cNvPr id="4" name="TextBox 3"/>
          <p:cNvSpPr txBox="1"/>
          <p:nvPr/>
        </p:nvSpPr>
        <p:spPr>
          <a:xfrm>
            <a:off x="0" y="304800"/>
            <a:ext cx="2895600" cy="1938992"/>
          </a:xfrm>
          <a:prstGeom prst="rect">
            <a:avLst/>
          </a:prstGeom>
          <a:noFill/>
        </p:spPr>
        <p:txBody>
          <a:bodyPr wrap="square" rtlCol="0">
            <a:spAutoFit/>
          </a:bodyPr>
          <a:lstStyle/>
          <a:p>
            <a:r>
              <a:rPr lang="en-US" sz="2400" b="1" dirty="0" smtClean="0"/>
              <a:t>The main `2D transducer’</a:t>
            </a:r>
          </a:p>
          <a:p>
            <a:r>
              <a:rPr lang="en-US" sz="2400" b="1" dirty="0" smtClean="0"/>
              <a:t>Collecting dispersive Spectrometer signals for</a:t>
            </a:r>
            <a:r>
              <a:rPr lang="en-US" sz="2400" b="1" dirty="0" smtClean="0">
                <a:solidFill>
                  <a:srgbClr val="FF0000"/>
                </a:solidFill>
              </a:rPr>
              <a:t> </a:t>
            </a:r>
            <a:r>
              <a:rPr lang="en-US" sz="2400" b="1" dirty="0" err="1" smtClean="0">
                <a:solidFill>
                  <a:srgbClr val="FF0000"/>
                </a:solidFill>
              </a:rPr>
              <a:t>ChemCam</a:t>
            </a:r>
            <a:endParaRPr lang="en-US" sz="2400" b="1" dirty="0">
              <a:solidFill>
                <a:srgbClr val="FF0000"/>
              </a:solidFill>
            </a:endParaRPr>
          </a:p>
        </p:txBody>
      </p:sp>
      <p:sp>
        <p:nvSpPr>
          <p:cNvPr id="5" name="TextBox 4"/>
          <p:cNvSpPr txBox="1"/>
          <p:nvPr/>
        </p:nvSpPr>
        <p:spPr>
          <a:xfrm>
            <a:off x="152400" y="2286000"/>
            <a:ext cx="2667000" cy="1200329"/>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smtClean="0"/>
              <a:t> </a:t>
            </a:r>
            <a:r>
              <a:rPr lang="en-US" sz="2400" dirty="0"/>
              <a:t>W</a:t>
            </a:r>
            <a:r>
              <a:rPr lang="en-US" sz="2400" dirty="0" smtClean="0"/>
              <a:t>hat might be the identity of this “doohickey” ?</a:t>
            </a:r>
            <a:endParaRPr lang="en-US" sz="2400" dirty="0"/>
          </a:p>
        </p:txBody>
      </p:sp>
      <p:sp>
        <p:nvSpPr>
          <p:cNvPr id="2" name="TextBox 1"/>
          <p:cNvSpPr txBox="1"/>
          <p:nvPr/>
        </p:nvSpPr>
        <p:spPr>
          <a:xfrm>
            <a:off x="0" y="4191000"/>
            <a:ext cx="2819400" cy="1569660"/>
          </a:xfrm>
          <a:prstGeom prst="rect">
            <a:avLst/>
          </a:prstGeom>
          <a:solidFill>
            <a:srgbClr val="FFFF00"/>
          </a:solidFill>
        </p:spPr>
        <p:txBody>
          <a:bodyPr wrap="square" rtlCol="0">
            <a:spAutoFit/>
          </a:bodyPr>
          <a:lstStyle/>
          <a:p>
            <a:r>
              <a:rPr lang="en-US" sz="4800" dirty="0" smtClean="0">
                <a:solidFill>
                  <a:srgbClr val="FF0000"/>
                </a:solidFill>
              </a:rPr>
              <a:t>CCD like in new ICP</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data:image/jpeg;base64,/9j/4AAQSkZJRgABAQAAAQABAAD/2wCEAAkGBxQTEhUUEhQVFBQUFBQUFBcYFxQVFRUUFBUXFxQUFhcYHCggGBolHBQUITEhJSkrLi4uFx8zODMsNygtLiwBCgoKDg0OGhAQGywkHBwsLCwsLCwsLCwsLCwsLCwsLCwsLCwsLCwsLCwsLCwsLCwsLCwsLCwsNywsLCwsLDcsLP/AABEIAMIBAwMBIgACEQEDEQH/xAAcAAABBQEBAQAAAAAAAAAAAAADAAECBAUGBwj/xAA0EAABAwEFBQYHAQEBAQEAAAABAAIRAwQhMUFRBRJhcYEGE5GhsfAUIjJCwdHhUvFicjP/xAAaAQADAQEBAQAAAAAAAAAAAAAAAQIDBAUG/8QAIhEBAQACAgICAwEBAAAAAAAAAAECEQMSITEEQRNRYTIU/9oADAMBAAIRAxEAPwDxc0lB1NdM7Y5Qn7IOiy/JG14q5vu0i1b7tlHRBfs06Ku8T+OsTdTELVdYDohOsZ0TmRdKz4TwrbrMUM0CntPWq6QRTSUe7RstIJQpFqaEwaEgE4SPNAMkUkyASSSSASeUydAJJOUyAcBMAnJTIBJQnSAQCCeE6dARI8UylCdrb70BKmEU0rpCGBCNTtjg1zAbnxvYZXjlikFUtTqaZAfRruytE6+RQX9j6WTj4Ba3xKmLSvD3m9/q59/YpuTh4f1VavYc5Fp8l1otKI20J/kzTcf44Gt2Gfk0HkQs60di6g+w+C9TbXUxVTnPnE3Cfp4raOy7hi0jos+t2fOi96JBxAVers+i/wCpjT0/S0nycvtneHC/TwCrsMjJVKuySMl7/V7M2d32xyP7Wba+xNM/S4jmAfRaT5bO/HxvqvB37PIyQH2Mr2S19hH/AG7ruseqxLZ2OqNxpu8J9Fvj8nGs78WvMHWcoRpLurT2dI+1Zlo2KRktceaVjl8fKOVLE26tuts0jJVKliIWkzjK4WM1JWn2coTqSraLAk4TlqZMiTynJEYGZ6Ry8VFAIJKTGz7xTgIBt1SATwlCAcQpO9OGPNTp01M07s5npEJAFrVLd4J4UkBHcVqy7MfUncaXbokxfAQC65adh2o6hvhjwCWwY+YOu+mRzxQGa6hFxSVttqZHzAk5mYSQHuQrKQrLLFdEbWXk6fQtMV1MWlZorJxVRqG1m2lEbaVkNqIgqcVPUmu20ogtKx21kRtZLoNNhtpR2WlYjayK2upuBdW22siBwWK20Kwyuo6JuC/VslN/1NaeYCy7V2Ws7/t3eR/BVxldHbVS8xFxscjbuwQP0OHUQuX2l2KqMn5CRqLx5L1ptVED5WmPNlEWfuPn217AIyWVaNkEZL6QtOzqVT62A8Yv8ViW7sRRfJYS0+IW+Py/2yvFhXz1WsBGSqVLMV7PtTsBUbJa3fH/AJ/S5DaHZtzSQWkcxC6sPk41jl8a/TgHUlDdXTWnZBGSza1gIyW85JXPlxWMwJwjvs5CGWK9s7DsCM1qCLlNhQTpLBs+g6k0uq7ry+CIwGqz6tY0nPFMhwILJgEFvCcFW+MJa1kD5SSDEEzqc0Go9IIT6eyob8KLioEphbtNoa4NAaGlrYJE/Mf9HTRVS5MHqJKYPKSeEkB7L3yQtHFZ7KgTyvKfRNIVzqpiuswPUmvSDUFdGp2lZTJyRLxig9NhtcIjaqx2VOYVhjjkUhpqCqjMqrMZUR2VEj00m1EVtRZ7XlE7xTT00W1kVtdZbCB9N3U+isMelYNNKjULjABJ0Eyrm48GCCIAdrcSQDdxBXjtPtHaqlqfuvLW77mtaCGgMDoBmPmgCYzJWzs3bG0KLn1HOrVRvgsMuNOBEMht0EGIK7J8Oa83y8zP5e8vE8PS21URto1WZQ2j3zXVN1jCHNBa10kywEuIgbp399t0yADmiCsuLk4emWq6OOTkx7RrMrgqNehTqCHsa7mFm94EVlU6ysupXh16Zu0uxNCp9B3DpiPO9cZtnsFVZJDd4atv8sV6ZTrlWG11ePLniizKe/L55t+wC2bli2nZhGS+lbfsuhWHzsE6i4+K5Ta3YFrgTScDwcIPiurj+X+2WXFhl/Hg1SykKu+mQvSNsdk30yd5hHT0K5i2bJIyXZhzSsM/j2OcDkznq7aLGQqVSlC2llc9xsQLlElIhMFSUhxTtalSAkThImMYzhWmV93eDbw4Ft8YZHncEAEU0lfobU3Whvd0nRmWSTzKSQd0IRGVIVVrZRACF5b6NY7xTaq7FZY4iCJOuAjnKStD0WyrVneZg36i65VpGJIuz05qdEN+pkE5G4/0JVWmkGiLrjoVMNwkwdMvFUW2k5yDwvCk21SdOkKfKl2b08oDqsamPFPSqB1944EQfBIaWQ9Sa9U3OIOUZzPkjioijS2x6OxypMcEQX+4UjTlNubFNKsarf8A8nEv3h9jyZIdoJkg4XxIi+5Z9qVC1om5m8IFzXbwF7xg6MjxK6ZhQhs+jM91TnXcb53Lrw+Xqayjz+X4O8t43W1Ds4XvqGpJDN2HZBx+0RwvPBdUx6oteMMAMNEGs50/UQMo93rn5OS8mW66eLh/HjqNjHRSXOt2wGmC4nKHANd01WnRtwcosq9baLaqI2sqDqqYV0tbK4RqNrI1O0LJZWRxWS6ssuKVqPa14hwBB8Fz+1ux9GpJb8h4Xt8FpNqozKyU3j6ZdLPTyzbfYioyTu7w1F4/i4y3bFIyX0UKgKytq9nqNYGW7rtR+Rmt+P5Nntnlx45e3zfaLARkqT6BC9i272He2S0bzdRj1C4baGxi2bl38fPMnLyfGs9ORcEwK1LRYiMlQqUYXRMtuW42BSkpbiSadPRe5Bg4nqFZpU9YH5/qDTqKb6y8p9LNDOjC5HDtD74KnRrDIwcMB+VcpuHVSqIFztSDkTh45KzTyMjexmBM881B1MOUQzSbsteSD0sGrdkeVyj3pi4nrE+SGKwwjyv8kGtX0IHH+JDY9CtB+qpxDiHN5i65HdaenIys0WicYPEfkIT3kZp6LbQqWtwzMcvyiWe2kQcuawwzQ81P5T9YDhEX+oyT6xPauqFqETnyVijWn9rlrJbBT+VsgaE7wnhpyWjQ2gHZwVFxXMm4Kp9mf+IoqEe5WXTtOqMLQFNil8V1JtoGaqNqCFAgHNLQXnNB/aTaUG4qj3hGBU6VtyI8rk/JajQZaCLjh4okibjCrU6wKlve80FpbbWyPjBg8iiNqLO3jl/VH4gjVGkthtVFZaFiU7YZvxVxlaU7E+2o2ujMrcVktqaFFZVU9U3FsB8rL2rsCjXBkQ7/AEI8xmiU68Kyysp1Z6ZXGx5rt/sW9kkDebqB6jJcPtHZJBNy+iA4FYm2ezFKsCQN13DA9Fvx/IuPtjnxY5Pnt1iMpl6lX7DVd4wyRqIgpl1f9OLD/lrm495KbSMwRzN3jKr90QcZ5qcECFg9NaMDB3XRTZX49dVmkGcFoWOzHE58/TAIs0ctXmVjl76JqxOMx7w4Iws5zF2pEpnMbgCDOh/AUL3GPXtTmOJyuEQXeid9oD7yBllB81btWzwbwXdL/wDirWbZzt75iYPC5XuI1lszn7uEeCD8U45T5qzarKW4EkX3CIHTFZrqDvHCAnjqpy3B32o6Jg8m/FCNEtxPp+FBxzgHrCrUTutCzscccFapPIOAjwVBlUgTgPMKdG2NOfiCPZUXa5Y1xaE7bZBWS6uMvNQ77ip6q7OhZbdCp/HgiDHv0XPd8hOrwU+gvI6OlbHAgAgjjj4q021A3EQR1HNctTtHGEVlrIPv1S6ju6mzVNPVWhW0Mc1zNmtse5CtN2iDlfxz5FTcVTKN8VlB1oOd3FYbraCcfH9p32s4/wBRMStdC2rxlOLSJ4rCo7Qz8ldpWprs4KLC216doRqdpB9kLIbX0VhjzHBGiaja+V6NTqrJZX9lWGVJS0TYp11ap1ViMfF5VmnXUXFNxa0hOs8V0lPWo6PJTu5wOOSi+mOBHBZlc03/AF7x0BEY6cU1AEDdYCxo1Mwuvr4ad/PpoXAyTdx/av0NoUwPqHqsKnUpz87ydCRd4K/Rc1wmmbuV3FK4njlv03WWqg8fXGt8TwUm1KLQGtaN3LdvjgsF1TddMX4TPmiN2jkb+k+Km4n4aNtqXXEtBzaJI6EKnTtB3YcS7iLj1GCp1K+QI9JQjXuxv4G9ExPtFmraBi2TzuIVWpaCcAR5KrUto4qBtupWswrK8k/a135znlA8Unj/ACYWf8RJxuT/ABEKuqO8W+9IuOCVRwi73xVN1qnFQFQZ5YJ9S7xcB4/xSZUVSeSj8QGm+70R1Lsviqn72VU7wFQe6DG95pdT7r2+DwTPdxCzXVCCpNtE4o6l+ReZad04qTrZ0VHvQkBOYT6l3v01aFo6q42oQBeCDljCwmkgq0astIJxu0UXFpjm022gG4Ee+aLSqGZFx0WW6C0DdBAwGMclXfWFMgh27wMln8R1Fy15rraNt/0PISrptOAhxu3ro5QbwuaslqLr8DxvEZEEYjijttJaZBg6XkHos7j5XMnTU6gyMeMdQcFZpVgbwudo7VbmCHHjIV+lawRAAEmTF1+qmxW26yqdUalXnD+rD+IvV2z2r/URrgloNgVQmVJrxGPmkloPLaVZ0X44XoQtMOMGNdCq3xWpw4JGsMvNdXVh3/rSNRrsgSfA9VZoOdEEtaBgBEeSwhaTopi1nVK4U5yxqVnnHEcFSq2jnyMXeCA+1HoguqElPHBOXJPpZa8e8lCpOIOOOqC2oAhScb/wq6ouSTyMr+UeCiAk550HgAmDgcLuH9Vs9phOFEEJnuQaTzwQgb1IPlDaXASd08M+acibRxUaMXQi711xB8CqzHtJvG7PCUQUaYwJJ4XKbpUtqbaZ4lS3eCgTdiYUhdqkrwi5qE4KwauqHvJwrIg1Ea+E4jgeSki0SCipck6RehAZpVXTEGDnN9yWlbWKFctN2eOhStdnFUfK8MdoRceoQ3M3ReRN1wvuSFMEyRMdD0KX3s75mqtbK36Ih5luUfN4HJbNZzTBEeKwWVTxF+RIPirHxV/sdblGU3dtMLJNNGOis2WrqOv7hZlOvK0LJaGg33ZY3c1FaRp063EfpWGVh59FWaGg3DfBzz1Q6zowEjgfcKFWNVrh/meKSy+95pI0Tz7vUu8lAKeV3aed2ojnJNqBBD06NF2WAVPeKqsJRA45GEtKmQpeVCpUKieJlQc+MQjQuQbq3FO10qTqYOnPFS7hovaT1uT8M9U4lFaqr7sHTwF5T0a889IRpUykuqs90c93pPmowoOfdnwhNTryYvDuMXpaqrZ6Sewm8GE9nefu6H8FO10cFCs92Zw4I/hXx5XGtCHUZqAYwlVadfWUVplLWlzKU8niniR+sUt1MCgJAkceUBTY8cUMlJrCgTwI6r/5I5/sKTTITAxmDwxTznN/JSqGRmDKUBxjH/qIytGGJHRFOWRdZTEYDjfHkqznqAqHP30VcWka3awQlMaeWcWnVSARff08Eei+B9XQz6qoKiKDPNFglalC3EECSb8BM9CMFrC2NffHzYE4HqueoXcTEcuI4q1TfAwPE8eOayykb45X7a7qx1Pqks9lQxi3ySU6VtxveIjEKpTnNOAcF215ctTI4JwwKbDkU9RugS2vQHIqJtEZeYTvfGUqs58nAK5NssstDG0T/wBU6ZGn6QGGUSRxRYJl+1+kY0jzUvhg7kOCq03gXlWaNY4hZ1vjZfFBJbTmRE3XGCfLFEa5hjdYf/reLjxGCs/Ej7qbTr7KHaKu/gA0aBLdqusnqkWg5KFVoi5rWgY6oJpAYqROUyPdyNFv9oNc03SEYMUXWMvww1uuTgRdMwndFNz2g4JqQOnW9Ec7gmk/xA0mTH5vSaAVEO1TO4IUc0yE7zAvCC8nWOKiHHNGk9tDNvRZMKux96tMbdilTx8hpnEe7lF9VoP1BQ325FPQtgrKnRJtMERhpyQiguqX5809fpPaT2u0rM4AkiBNw15IlMjNUmWiRiSisqJWVUyn00mVBxHmFas9S6/j7CymVbkRtYtM6LO4tseRsNZTN5AHWPKUyyXVpvgXpKelV+SM2kpnAZ+Xqhb+lyRbxXQ45R3kAYSgvqeHCfNNuZAIbqkXQiQssqeo0EKs6mSpMp6K00OCremeu3tVpUXZBWXMi8kcsuqd0kX7o6oXdE4o3s5Nek+9Go6qYbOB8Chd0h7hBuA5ZJaHaz2tNkGCUbeQaTiRhzCKprbFLd0x5pgx15LZA4Qk2pqFNtYnAmNMEvKvFAFPVP3elyKQDwKijZaTpU+PilCgWACTjlqk2eaD2nuibxKW6nYOiKG+8krVSbBLJQnUzqjVw4G7AZRKcVZF4go2VnnSu2QUV9UkRcByUX81FNPrwT7OImJQLg7dN10jSVbp1S3C/wBFKvVacGX+MIlouE1uBObAxF2aCBrF+YU6jyBd10Ue8BuMA8E4i6ANxkGRyhGp1QeahVpnqh06Bm8qvDPzL4X2IzX6yqzXn3mpivfeorolgpdxSSDm6hJSbKdinJuTJLauWEXHcHvRFeJx0CSSFfSH2n3khNP59Ekk0LlJojDI+qnFySShvj6Dch/1JJOIyPZCrT8CkkpvteP+WUyq6cT4lb1AfL1/CZJPkLg90OpgVAJJKGoTsVKnmkkmie06ZVylh0SSU5NuNobOaCHSJuz5qhtMfOeSdJZ4+2vJ/iMwpHFJJbuSppikkkaLlUtP1NSSVRjy+mh9qGUklMbZHy6lDOKSSaKRSSSVIf/Z">
            <a:hlinkClick r:id="rId3"/>
          </p:cNvPr>
          <p:cNvSpPr>
            <a:spLocks noChangeAspect="1" noChangeArrowheads="1"/>
          </p:cNvSpPr>
          <p:nvPr/>
        </p:nvSpPr>
        <p:spPr bwMode="auto">
          <a:xfrm>
            <a:off x="109538" y="-1508125"/>
            <a:ext cx="4191000" cy="3143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xQTEhUUEhQVFBQUFBQUFBcYFxQVFRUUFBUXFxQUFhcYHCggGBolHBQUITEhJSkrLi4uFx8zODMsNygtLiwBCgoKDg0OGhAQGywkHBwsLCwsLCwsLCwsLCwsLCwsLCwsLCwsLCwsLCwsLCwsLCwsLCwsLCwsNywsLCwsLDcsLP/AABEIAMIBAwMBIgACEQEDEQH/xAAcAAABBQEBAQAAAAAAAAAAAAADAAECBAUGBwj/xAA0EAABAwEFBQYHAQEBAQEAAAABAAIRAwQhMUFRBRJhcYEGE5GhsfAUIjJCwdHhUvFicjP/xAAaAQADAQEBAQAAAAAAAAAAAAAAAQIDBAUG/8QAIhEBAQACAgICAwEBAAAAAAAAAAECEQMSITEEQRNRYTIU/9oADAMBAAIRAxEAPwDxc0lB1NdM7Y5Qn7IOiy/JG14q5vu0i1b7tlHRBfs06Ku8T+OsTdTELVdYDohOsZ0TmRdKz4TwrbrMUM0CntPWq6QRTSUe7RstIJQpFqaEwaEgE4SPNAMkUkyASSSSASeUydAJJOUyAcBMAnJTIBJQnSAQCCeE6dARI8UylCdrb70BKmEU0rpCGBCNTtjg1zAbnxvYZXjlikFUtTqaZAfRruytE6+RQX9j6WTj4Ba3xKmLSvD3m9/q59/YpuTh4f1VavYc5Fp8l1otKI20J/kzTcf44Gt2Gfk0HkQs60di6g+w+C9TbXUxVTnPnE3Cfp4raOy7hi0jos+t2fOi96JBxAVers+i/wCpjT0/S0nycvtneHC/TwCrsMjJVKuySMl7/V7M2d32xyP7Wba+xNM/S4jmAfRaT5bO/HxvqvB37PIyQH2Mr2S19hH/AG7ruseqxLZ2OqNxpu8J9Fvj8nGs78WvMHWcoRpLurT2dI+1Zlo2KRktceaVjl8fKOVLE26tuts0jJVKliIWkzjK4WM1JWn2coTqSraLAk4TlqZMiTynJEYGZ6Ry8VFAIJKTGz7xTgIBt1SATwlCAcQpO9OGPNTp01M07s5npEJAFrVLd4J4UkBHcVqy7MfUncaXbokxfAQC65adh2o6hvhjwCWwY+YOu+mRzxQGa6hFxSVttqZHzAk5mYSQHuQrKQrLLFdEbWXk6fQtMV1MWlZorJxVRqG1m2lEbaVkNqIgqcVPUmu20ogtKx21kRtZLoNNhtpR2WlYjayK2upuBdW22siBwWK20Kwyuo6JuC/VslN/1NaeYCy7V2Ws7/t3eR/BVxldHbVS8xFxscjbuwQP0OHUQuX2l2KqMn5CRqLx5L1ptVED5WmPNlEWfuPn217AIyWVaNkEZL6QtOzqVT62A8Yv8ViW7sRRfJYS0+IW+Py/2yvFhXz1WsBGSqVLMV7PtTsBUbJa3fH/AJ/S5DaHZtzSQWkcxC6sPk41jl8a/TgHUlDdXTWnZBGSza1gIyW85JXPlxWMwJwjvs5CGWK9s7DsCM1qCLlNhQTpLBs+g6k0uq7ry+CIwGqz6tY0nPFMhwILJgEFvCcFW+MJa1kD5SSDEEzqc0Go9IIT6eyob8KLioEphbtNoa4NAaGlrYJE/Mf9HTRVS5MHqJKYPKSeEkB7L3yQtHFZ7KgTyvKfRNIVzqpiuswPUmvSDUFdGp2lZTJyRLxig9NhtcIjaqx2VOYVhjjkUhpqCqjMqrMZUR2VEj00m1EVtRZ7XlE7xTT00W1kVtdZbCB9N3U+isMelYNNKjULjABJ0Eyrm48GCCIAdrcSQDdxBXjtPtHaqlqfuvLW77mtaCGgMDoBmPmgCYzJWzs3bG0KLn1HOrVRvgsMuNOBEMht0EGIK7J8Oa83y8zP5e8vE8PS21URto1WZQ2j3zXVN1jCHNBa10kywEuIgbp399t0yADmiCsuLk4emWq6OOTkx7RrMrgqNehTqCHsa7mFm94EVlU6ysupXh16Zu0uxNCp9B3DpiPO9cZtnsFVZJDd4atv8sV6ZTrlWG11ePLniizKe/L55t+wC2bli2nZhGS+lbfsuhWHzsE6i4+K5Ta3YFrgTScDwcIPiurj+X+2WXFhl/Hg1SykKu+mQvSNsdk30yd5hHT0K5i2bJIyXZhzSsM/j2OcDkznq7aLGQqVSlC2llc9xsQLlElIhMFSUhxTtalSAkThImMYzhWmV93eDbw4Ft8YZHncEAEU0lfobU3Whvd0nRmWSTzKSQd0IRGVIVVrZRACF5b6NY7xTaq7FZY4iCJOuAjnKStD0WyrVneZg36i65VpGJIuz05qdEN+pkE5G4/0JVWmkGiLrjoVMNwkwdMvFUW2k5yDwvCk21SdOkKfKl2b08oDqsamPFPSqB1944EQfBIaWQ9Sa9U3OIOUZzPkjioijS2x6OxypMcEQX+4UjTlNubFNKsarf8A8nEv3h9jyZIdoJkg4XxIi+5Z9qVC1om5m8IFzXbwF7xg6MjxK6ZhQhs+jM91TnXcb53Lrw+Xqayjz+X4O8t43W1Ds4XvqGpJDN2HZBx+0RwvPBdUx6oteMMAMNEGs50/UQMo93rn5OS8mW66eLh/HjqNjHRSXOt2wGmC4nKHANd01WnRtwcosq9baLaqI2sqDqqYV0tbK4RqNrI1O0LJZWRxWS6ssuKVqPa14hwBB8Fz+1ux9GpJb8h4Xt8FpNqozKyU3j6ZdLPTyzbfYioyTu7w1F4/i4y3bFIyX0UKgKytq9nqNYGW7rtR+Rmt+P5Nntnlx45e3zfaLARkqT6BC9i272He2S0bzdRj1C4baGxi2bl38fPMnLyfGs9ORcEwK1LRYiMlQqUYXRMtuW42BSkpbiSadPRe5Bg4nqFZpU9YH5/qDTqKb6y8p9LNDOjC5HDtD74KnRrDIwcMB+VcpuHVSqIFztSDkTh45KzTyMjexmBM881B1MOUQzSbsteSD0sGrdkeVyj3pi4nrE+SGKwwjyv8kGtX0IHH+JDY9CtB+qpxDiHN5i65HdaenIys0WicYPEfkIT3kZp6LbQqWtwzMcvyiWe2kQcuawwzQ81P5T9YDhEX+oyT6xPauqFqETnyVijWn9rlrJbBT+VsgaE7wnhpyWjQ2gHZwVFxXMm4Kp9mf+IoqEe5WXTtOqMLQFNil8V1JtoGaqNqCFAgHNLQXnNB/aTaUG4qj3hGBU6VtyI8rk/JajQZaCLjh4okibjCrU6wKlve80FpbbWyPjBg8iiNqLO3jl/VH4gjVGkthtVFZaFiU7YZvxVxlaU7E+2o2ujMrcVktqaFFZVU9U3FsB8rL2rsCjXBkQ7/AEI8xmiU68Kyysp1Z6ZXGx5rt/sW9kkDebqB6jJcPtHZJBNy+iA4FYm2ezFKsCQN13DA9Fvx/IuPtjnxY5Pnt1iMpl6lX7DVd4wyRqIgpl1f9OLD/lrm495KbSMwRzN3jKr90QcZ5qcECFg9NaMDB3XRTZX49dVmkGcFoWOzHE58/TAIs0ctXmVjl76JqxOMx7w4Iws5zF2pEpnMbgCDOh/AUL3GPXtTmOJyuEQXeid9oD7yBllB81btWzwbwXdL/wDirWbZzt75iYPC5XuI1lszn7uEeCD8U45T5qzarKW4EkX3CIHTFZrqDvHCAnjqpy3B32o6Jg8m/FCNEtxPp+FBxzgHrCrUTutCzscccFapPIOAjwVBlUgTgPMKdG2NOfiCPZUXa5Y1xaE7bZBWS6uMvNQ77ip6q7OhZbdCp/HgiDHv0XPd8hOrwU+gvI6OlbHAgAgjjj4q021A3EQR1HNctTtHGEVlrIPv1S6ju6mzVNPVWhW0Mc1zNmtse5CtN2iDlfxz5FTcVTKN8VlB1oOd3FYbraCcfH9p32s4/wBRMStdC2rxlOLSJ4rCo7Qz8ldpWprs4KLC216doRqdpB9kLIbX0VhjzHBGiaja+V6NTqrJZX9lWGVJS0TYp11ap1ViMfF5VmnXUXFNxa0hOs8V0lPWo6PJTu5wOOSi+mOBHBZlc03/AF7x0BEY6cU1AEDdYCxo1Mwuvr4ad/PpoXAyTdx/av0NoUwPqHqsKnUpz87ydCRd4K/Rc1wmmbuV3FK4njlv03WWqg8fXGt8TwUm1KLQGtaN3LdvjgsF1TddMX4TPmiN2jkb+k+Km4n4aNtqXXEtBzaJI6EKnTtB3YcS7iLj1GCp1K+QI9JQjXuxv4G9ExPtFmraBi2TzuIVWpaCcAR5KrUto4qBtupWswrK8k/a135znlA8Unj/ACYWf8RJxuT/ABEKuqO8W+9IuOCVRwi73xVN1qnFQFQZ5YJ9S7xcB4/xSZUVSeSj8QGm+70R1Lsviqn72VU7wFQe6DG95pdT7r2+DwTPdxCzXVCCpNtE4o6l+ReZad04qTrZ0VHvQkBOYT6l3v01aFo6q42oQBeCDljCwmkgq0astIJxu0UXFpjm022gG4Ee+aLSqGZFx0WW6C0DdBAwGMclXfWFMgh27wMln8R1Fy15rraNt/0PISrptOAhxu3ro5QbwuaslqLr8DxvEZEEYjijttJaZBg6XkHos7j5XMnTU6gyMeMdQcFZpVgbwudo7VbmCHHjIV+lawRAAEmTF1+qmxW26yqdUalXnD+rD+IvV2z2r/URrgloNgVQmVJrxGPmkloPLaVZ0X44XoQtMOMGNdCq3xWpw4JGsMvNdXVh3/rSNRrsgSfA9VZoOdEEtaBgBEeSwhaTopi1nVK4U5yxqVnnHEcFSq2jnyMXeCA+1HoguqElPHBOXJPpZa8e8lCpOIOOOqC2oAhScb/wq6ouSTyMr+UeCiAk550HgAmDgcLuH9Vs9phOFEEJnuQaTzwQgb1IPlDaXASd08M+acibRxUaMXQi711xB8CqzHtJvG7PCUQUaYwJJ4XKbpUtqbaZ4lS3eCgTdiYUhdqkrwi5qE4KwauqHvJwrIg1Ea+E4jgeSki0SCipck6RehAZpVXTEGDnN9yWlbWKFctN2eOhStdnFUfK8MdoRceoQ3M3ReRN1wvuSFMEyRMdD0KX3s75mqtbK36Ih5luUfN4HJbNZzTBEeKwWVTxF+RIPirHxV/sdblGU3dtMLJNNGOis2WrqOv7hZlOvK0LJaGg33ZY3c1FaRp063EfpWGVh59FWaGg3DfBzz1Q6zowEjgfcKFWNVrh/meKSy+95pI0Tz7vUu8lAKeV3aed2ojnJNqBBD06NF2WAVPeKqsJRA45GEtKmQpeVCpUKieJlQc+MQjQuQbq3FO10qTqYOnPFS7hovaT1uT8M9U4lFaqr7sHTwF5T0a889IRpUykuqs90c93pPmowoOfdnwhNTryYvDuMXpaqrZ6Sewm8GE9nefu6H8FO10cFCs92Zw4I/hXx5XGtCHUZqAYwlVadfWUVplLWlzKU8niniR+sUt1MCgJAkceUBTY8cUMlJrCgTwI6r/5I5/sKTTITAxmDwxTznN/JSqGRmDKUBxjH/qIytGGJHRFOWRdZTEYDjfHkqznqAqHP30VcWka3awQlMaeWcWnVSARff08Eei+B9XQz6qoKiKDPNFglalC3EECSb8BM9CMFrC2NffHzYE4HqueoXcTEcuI4q1TfAwPE8eOayykb45X7a7qx1Pqks9lQxi3ySU6VtxveIjEKpTnNOAcF215ctTI4JwwKbDkU9RugS2vQHIqJtEZeYTvfGUqs58nAK5NssstDG0T/wBU6ZGn6QGGUSRxRYJl+1+kY0jzUvhg7kOCq03gXlWaNY4hZ1vjZfFBJbTmRE3XGCfLFEa5hjdYf/reLjxGCs/Ej7qbTr7KHaKu/gA0aBLdqusnqkWg5KFVoi5rWgY6oJpAYqROUyPdyNFv9oNc03SEYMUXWMvww1uuTgRdMwndFNz2g4JqQOnW9Ec7gmk/xA0mTH5vSaAVEO1TO4IUc0yE7zAvCC8nWOKiHHNGk9tDNvRZMKux96tMbdilTx8hpnEe7lF9VoP1BQ325FPQtgrKnRJtMERhpyQiguqX5809fpPaT2u0rM4AkiBNw15IlMjNUmWiRiSisqJWVUyn00mVBxHmFas9S6/j7CymVbkRtYtM6LO4tseRsNZTN5AHWPKUyyXVpvgXpKelV+SM2kpnAZ+Xqhb+lyRbxXQ45R3kAYSgvqeHCfNNuZAIbqkXQiQssqeo0EKs6mSpMp6K00OCremeu3tVpUXZBWXMi8kcsuqd0kX7o6oXdE4o3s5Nek+9Go6qYbOB8Chd0h7hBuA5ZJaHaz2tNkGCUbeQaTiRhzCKprbFLd0x5pgx15LZA4Qk2pqFNtYnAmNMEvKvFAFPVP3elyKQDwKijZaTpU+PilCgWACTjlqk2eaD2nuibxKW6nYOiKG+8krVSbBLJQnUzqjVw4G7AZRKcVZF4go2VnnSu2QUV9UkRcByUX81FNPrwT7OImJQLg7dN10jSVbp1S3C/wBFKvVacGX+MIlouE1uBObAxF2aCBrF+YU6jyBd10Ue8BuMA8E4i6ANxkGRyhGp1QeahVpnqh06Bm8qvDPzL4X2IzX6yqzXn3mpivfeorolgpdxSSDm6hJSbKdinJuTJLauWEXHcHvRFeJx0CSSFfSH2n3khNP59Ekk0LlJojDI+qnFySShvj6Dch/1JJOIyPZCrT8CkkpvteP+WUyq6cT4lb1AfL1/CZJPkLg90OpgVAJJKGoTsVKnmkkmie06ZVylh0SSU5NuNobOaCHSJuz5qhtMfOeSdJZ4+2vJ/iMwpHFJJbuSppikkkaLlUtP1NSSVRjy+mh9qGUklMbZHy6lDOKSSaKRSSSVIf/Z">
            <a:hlinkClick r:id="rId3"/>
          </p:cNvPr>
          <p:cNvSpPr>
            <a:spLocks noChangeAspect="1" noChangeArrowheads="1"/>
          </p:cNvSpPr>
          <p:nvPr/>
        </p:nvSpPr>
        <p:spPr bwMode="auto">
          <a:xfrm>
            <a:off x="109538" y="-1508125"/>
            <a:ext cx="4191000" cy="3143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3" name="Picture 7" descr="C:\Users\fong\Pictures\untitled.bmp"/>
          <p:cNvPicPr>
            <a:picLocks noChangeAspect="1" noChangeArrowheads="1"/>
          </p:cNvPicPr>
          <p:nvPr/>
        </p:nvPicPr>
        <p:blipFill>
          <a:blip r:embed="rId4" cstate="print"/>
          <a:srcRect/>
          <a:stretch>
            <a:fillRect/>
          </a:stretch>
        </p:blipFill>
        <p:spPr bwMode="auto">
          <a:xfrm>
            <a:off x="3048000" y="685800"/>
            <a:ext cx="6096000" cy="5181600"/>
          </a:xfrm>
          <a:prstGeom prst="rect">
            <a:avLst/>
          </a:prstGeom>
          <a:noFill/>
        </p:spPr>
      </p:pic>
      <p:pic>
        <p:nvPicPr>
          <p:cNvPr id="14346" name="Picture 10" descr="http://upload.wikimedia.org/wikipedia/commons/f/fa/Mars_Science_Laboratory_(MSL)_spacecraft_launches.jpg">
            <a:hlinkClick r:id="rId5"/>
          </p:cNvPr>
          <p:cNvPicPr>
            <a:picLocks noChangeAspect="1" noChangeArrowheads="1"/>
          </p:cNvPicPr>
          <p:nvPr/>
        </p:nvPicPr>
        <p:blipFill>
          <a:blip r:embed="rId6" cstate="print"/>
          <a:srcRect/>
          <a:stretch>
            <a:fillRect/>
          </a:stretch>
        </p:blipFill>
        <p:spPr bwMode="auto">
          <a:xfrm>
            <a:off x="0" y="685800"/>
            <a:ext cx="3709930" cy="5598619"/>
          </a:xfrm>
          <a:prstGeom prst="rect">
            <a:avLst/>
          </a:prstGeom>
          <a:noFill/>
        </p:spPr>
      </p:pic>
      <p:sp>
        <p:nvSpPr>
          <p:cNvPr id="8" name="TextBox 7"/>
          <p:cNvSpPr txBox="1"/>
          <p:nvPr/>
        </p:nvSpPr>
        <p:spPr>
          <a:xfrm>
            <a:off x="0" y="6211669"/>
            <a:ext cx="3962400" cy="646331"/>
          </a:xfrm>
          <a:prstGeom prst="rect">
            <a:avLst/>
          </a:prstGeom>
          <a:noFill/>
        </p:spPr>
        <p:txBody>
          <a:bodyPr wrap="square" rtlCol="0">
            <a:spAutoFit/>
          </a:bodyPr>
          <a:lstStyle/>
          <a:p>
            <a:r>
              <a:rPr lang="en-US" sz="3600" b="1" dirty="0" smtClean="0"/>
              <a:t>November 26, 2011</a:t>
            </a:r>
            <a:endParaRPr lang="en-US" sz="3600" b="1" dirty="0"/>
          </a:p>
        </p:txBody>
      </p:sp>
      <p:sp>
        <p:nvSpPr>
          <p:cNvPr id="9" name="TextBox 8"/>
          <p:cNvSpPr txBox="1"/>
          <p:nvPr/>
        </p:nvSpPr>
        <p:spPr>
          <a:xfrm>
            <a:off x="4038600" y="5867400"/>
            <a:ext cx="4800600" cy="646331"/>
          </a:xfrm>
          <a:prstGeom prst="rect">
            <a:avLst/>
          </a:prstGeom>
          <a:noFill/>
        </p:spPr>
        <p:txBody>
          <a:bodyPr wrap="square" rtlCol="0">
            <a:spAutoFit/>
          </a:bodyPr>
          <a:lstStyle/>
          <a:p>
            <a:r>
              <a:rPr lang="en-US" sz="3600" b="1" dirty="0" smtClean="0"/>
              <a:t>August 6, 2012</a:t>
            </a:r>
            <a:endParaRPr lang="en-US" sz="3600" b="1" dirty="0"/>
          </a:p>
        </p:txBody>
      </p:sp>
      <p:sp>
        <p:nvSpPr>
          <p:cNvPr id="11" name="TextBox 10"/>
          <p:cNvSpPr txBox="1"/>
          <p:nvPr/>
        </p:nvSpPr>
        <p:spPr>
          <a:xfrm>
            <a:off x="0" y="0"/>
            <a:ext cx="9144000" cy="646331"/>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600" dirty="0" smtClean="0"/>
              <a:t>NASA-JPL Curiosity Mission to Mars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blinds(horizontal)">
                                      <p:cBhvr>
                                        <p:cTn id="7" dur="500"/>
                                        <p:tgtEl>
                                          <p:spTgt spid="143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dissolve">
                                      <p:cBhvr>
                                        <p:cTn id="15" dur="500"/>
                                        <p:tgtEl>
                                          <p:spTgt spid="1434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commons/4/45/483646main_pia13398-4x3_1600-1200.jpg"/>
          <p:cNvPicPr>
            <a:picLocks noChangeAspect="1" noChangeArrowheads="1"/>
          </p:cNvPicPr>
          <p:nvPr/>
        </p:nvPicPr>
        <p:blipFill>
          <a:blip r:embed="rId3" cstate="print"/>
          <a:srcRect/>
          <a:stretch>
            <a:fillRect/>
          </a:stretch>
        </p:blipFill>
        <p:spPr bwMode="auto">
          <a:xfrm>
            <a:off x="0" y="-152400"/>
            <a:ext cx="9563100" cy="7172325"/>
          </a:xfrm>
          <a:prstGeom prst="rect">
            <a:avLst/>
          </a:prstGeom>
          <a:noFill/>
        </p:spPr>
      </p:pic>
      <p:sp>
        <p:nvSpPr>
          <p:cNvPr id="3" name="TextBox 2"/>
          <p:cNvSpPr txBox="1"/>
          <p:nvPr/>
        </p:nvSpPr>
        <p:spPr>
          <a:xfrm>
            <a:off x="5410200" y="-228600"/>
            <a:ext cx="3429000" cy="1200329"/>
          </a:xfrm>
          <a:prstGeom prst="rect">
            <a:avLst/>
          </a:prstGeom>
          <a:noFill/>
        </p:spPr>
        <p:txBody>
          <a:bodyPr wrap="square" rtlCol="0">
            <a:spAutoFit/>
          </a:bodyPr>
          <a:lstStyle/>
          <a:p>
            <a:r>
              <a:rPr lang="en-US" sz="3600" dirty="0" smtClean="0"/>
              <a:t>Business end of 1067 nm IR laser</a:t>
            </a:r>
            <a:endParaRPr lang="en-US" sz="3600" dirty="0"/>
          </a:p>
        </p:txBody>
      </p:sp>
      <p:sp>
        <p:nvSpPr>
          <p:cNvPr id="4" name="TextBox 3"/>
          <p:cNvSpPr txBox="1"/>
          <p:nvPr/>
        </p:nvSpPr>
        <p:spPr>
          <a:xfrm>
            <a:off x="-152400" y="5029200"/>
            <a:ext cx="5638800" cy="954107"/>
          </a:xfrm>
          <a:prstGeom prst="rect">
            <a:avLst/>
          </a:prstGeom>
          <a:solidFill>
            <a:srgbClr val="FFFF00">
              <a:alpha val="41000"/>
            </a:srgbClr>
          </a:solidFill>
        </p:spPr>
        <p:txBody>
          <a:bodyPr wrap="square" rtlCol="0">
            <a:spAutoFit/>
          </a:bodyPr>
          <a:lstStyle/>
          <a:p>
            <a:r>
              <a:rPr lang="en-US" sz="2800" b="1" dirty="0" smtClean="0"/>
              <a:t>3 Dispersive spectrometers receiving </a:t>
            </a:r>
          </a:p>
          <a:p>
            <a:r>
              <a:rPr lang="en-US" sz="2800" b="1" dirty="0" smtClean="0"/>
              <a:t> light from vaporized samples</a:t>
            </a:r>
            <a:endParaRPr lang="en-US" sz="2800" b="1" dirty="0"/>
          </a:p>
        </p:txBody>
      </p:sp>
      <p:sp>
        <p:nvSpPr>
          <p:cNvPr id="5" name="TextBox 4"/>
          <p:cNvSpPr txBox="1"/>
          <p:nvPr/>
        </p:nvSpPr>
        <p:spPr>
          <a:xfrm>
            <a:off x="0" y="304800"/>
            <a:ext cx="1905000" cy="707886"/>
          </a:xfrm>
          <a:prstGeom prst="rect">
            <a:avLst/>
          </a:prstGeom>
          <a:noFill/>
        </p:spPr>
        <p:txBody>
          <a:bodyPr wrap="square" rtlCol="0">
            <a:spAutoFit/>
          </a:bodyPr>
          <a:lstStyle/>
          <a:p>
            <a:r>
              <a:rPr lang="en-US" sz="2000" b="1" dirty="0" smtClean="0"/>
              <a:t>Fiber feeds to 3 spectrometers</a:t>
            </a:r>
            <a:endParaRPr lang="en-US" sz="2000" b="1" dirty="0"/>
          </a:p>
        </p:txBody>
      </p:sp>
      <p:sp>
        <p:nvSpPr>
          <p:cNvPr id="7" name="TextBox 6"/>
          <p:cNvSpPr txBox="1"/>
          <p:nvPr/>
        </p:nvSpPr>
        <p:spPr>
          <a:xfrm>
            <a:off x="457200" y="5903893"/>
            <a:ext cx="4648200" cy="954107"/>
          </a:xfrm>
          <a:prstGeom prst="rect">
            <a:avLst/>
          </a:prstGeom>
          <a:solidFill>
            <a:srgbClr val="FFFF00"/>
          </a:solidFill>
        </p:spPr>
        <p:txBody>
          <a:bodyPr wrap="square" rtlCol="0">
            <a:spAutoFit/>
          </a:bodyPr>
          <a:lstStyle/>
          <a:p>
            <a:r>
              <a:rPr lang="en-US" sz="2800" b="1" dirty="0" smtClean="0">
                <a:solidFill>
                  <a:srgbClr val="FF0000"/>
                </a:solidFill>
              </a:rPr>
              <a:t>Locate  the optical feeds to the dispersive spectrometers</a:t>
            </a:r>
            <a:endParaRPr lang="en-US" sz="2800" b="1" dirty="0">
              <a:solidFill>
                <a:srgbClr val="FF0000"/>
              </a:solidFill>
            </a:endParaRPr>
          </a:p>
        </p:txBody>
      </p:sp>
      <p:cxnSp>
        <p:nvCxnSpPr>
          <p:cNvPr id="9" name="Straight Arrow Connector 8"/>
          <p:cNvCxnSpPr/>
          <p:nvPr/>
        </p:nvCxnSpPr>
        <p:spPr>
          <a:xfrm>
            <a:off x="381000" y="914400"/>
            <a:ext cx="228600" cy="3048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38200" y="1295400"/>
            <a:ext cx="228600" cy="3810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19200" y="990600"/>
            <a:ext cx="228600" cy="9906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his image provides an example of the type of data collected by the Chemistry and Camera (ChemCam) instrument on the Mars Science Laboratory mission's Curiosity rover.">
            <a:hlinkClick r:id="rId2"/>
          </p:cNvPr>
          <p:cNvPicPr>
            <a:picLocks noChangeAspect="1" noChangeArrowheads="1"/>
          </p:cNvPicPr>
          <p:nvPr/>
        </p:nvPicPr>
        <p:blipFill>
          <a:blip r:embed="rId3" cstate="print"/>
          <a:srcRect/>
          <a:stretch>
            <a:fillRect/>
          </a:stretch>
        </p:blipFill>
        <p:spPr bwMode="auto">
          <a:xfrm>
            <a:off x="330832" y="457200"/>
            <a:ext cx="8813168" cy="4953000"/>
          </a:xfrm>
          <a:prstGeom prst="rect">
            <a:avLst/>
          </a:prstGeom>
          <a:noFill/>
        </p:spPr>
      </p:pic>
      <p:sp>
        <p:nvSpPr>
          <p:cNvPr id="4" name="TextBox 3"/>
          <p:cNvSpPr txBox="1"/>
          <p:nvPr/>
        </p:nvSpPr>
        <p:spPr>
          <a:xfrm>
            <a:off x="0" y="5562600"/>
            <a:ext cx="8229600" cy="1200329"/>
          </a:xfrm>
          <a:prstGeom prst="rect">
            <a:avLst/>
          </a:prstGeom>
          <a:noFill/>
        </p:spPr>
        <p:txBody>
          <a:bodyPr wrap="square" rtlCol="0">
            <a:spAutoFit/>
          </a:bodyPr>
          <a:lstStyle/>
          <a:p>
            <a:r>
              <a:rPr lang="en-US" sz="3600" dirty="0" smtClean="0"/>
              <a:t>What spectral character from </a:t>
            </a:r>
            <a:r>
              <a:rPr lang="en-US" sz="3600" dirty="0" err="1" smtClean="0">
                <a:solidFill>
                  <a:srgbClr val="FF0000"/>
                </a:solidFill>
              </a:rPr>
              <a:t>ChemCam</a:t>
            </a:r>
            <a:r>
              <a:rPr lang="en-US" sz="3600" dirty="0" smtClean="0"/>
              <a:t> tells us this is a gas phase spectrum ?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533400" y="304800"/>
            <a:ext cx="8418737" cy="5257800"/>
          </a:xfrm>
          <a:prstGeom prst="rect">
            <a:avLst/>
          </a:prstGeom>
          <a:noFill/>
        </p:spPr>
      </p:pic>
      <p:sp>
        <p:nvSpPr>
          <p:cNvPr id="3" name="Rectangle 2"/>
          <p:cNvSpPr/>
          <p:nvPr/>
        </p:nvSpPr>
        <p:spPr>
          <a:xfrm>
            <a:off x="2743200" y="2362200"/>
            <a:ext cx="1600200" cy="1447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429000"/>
            <a:ext cx="2209800" cy="1692771"/>
          </a:xfrm>
          <a:prstGeom prst="rect">
            <a:avLst/>
          </a:prstGeom>
          <a:solidFill>
            <a:srgbClr val="FFFF00"/>
          </a:solidFill>
        </p:spPr>
        <p:txBody>
          <a:bodyPr wrap="square" rtlCol="0">
            <a:spAutoFit/>
          </a:bodyPr>
          <a:lstStyle/>
          <a:p>
            <a:r>
              <a:rPr lang="en-US" sz="2600" b="1" dirty="0" smtClean="0">
                <a:solidFill>
                  <a:srgbClr val="FF0000"/>
                </a:solidFill>
              </a:rPr>
              <a:t>S</a:t>
            </a:r>
            <a:r>
              <a:rPr lang="en-US" sz="2600" b="1" dirty="0" smtClean="0"/>
              <a:t>ample</a:t>
            </a:r>
          </a:p>
          <a:p>
            <a:r>
              <a:rPr lang="en-US" sz="2600" b="1" dirty="0" smtClean="0"/>
              <a:t>  </a:t>
            </a:r>
            <a:r>
              <a:rPr lang="en-US" sz="2600" b="1" dirty="0" smtClean="0">
                <a:solidFill>
                  <a:srgbClr val="FF0000"/>
                </a:solidFill>
              </a:rPr>
              <a:t>A</a:t>
            </a:r>
            <a:r>
              <a:rPr lang="en-US" sz="2600" b="1" dirty="0" smtClean="0"/>
              <a:t>nalysis of </a:t>
            </a:r>
            <a:r>
              <a:rPr lang="en-US" sz="2600" b="1" dirty="0" smtClean="0">
                <a:solidFill>
                  <a:srgbClr val="FF0000"/>
                </a:solidFill>
              </a:rPr>
              <a:t>M</a:t>
            </a:r>
            <a:r>
              <a:rPr lang="en-US" sz="2600" b="1" dirty="0" smtClean="0"/>
              <a:t>ars</a:t>
            </a:r>
          </a:p>
          <a:p>
            <a:r>
              <a:rPr lang="en-US" sz="2600" b="1" dirty="0" smtClean="0"/>
              <a:t>(instruments)</a:t>
            </a:r>
            <a:endParaRPr lang="en-US" sz="2600" b="1" dirty="0"/>
          </a:p>
        </p:txBody>
      </p:sp>
      <p:cxnSp>
        <p:nvCxnSpPr>
          <p:cNvPr id="11" name="Straight Arrow Connector 10"/>
          <p:cNvCxnSpPr/>
          <p:nvPr/>
        </p:nvCxnSpPr>
        <p:spPr>
          <a:xfrm flipV="1">
            <a:off x="1981200" y="3352800"/>
            <a:ext cx="7620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6000" y="838200"/>
            <a:ext cx="304800" cy="3810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0"/>
            <a:ext cx="2895600" cy="1815882"/>
          </a:xfrm>
          <a:prstGeom prst="rect">
            <a:avLst/>
          </a:prstGeom>
          <a:solidFill>
            <a:schemeClr val="bg1">
              <a:lumMod val="75000"/>
              <a:alpha val="10000"/>
            </a:schemeClr>
          </a:solidFill>
        </p:spPr>
        <p:txBody>
          <a:bodyPr wrap="square" rtlCol="0">
            <a:spAutoFit/>
          </a:bodyPr>
          <a:lstStyle/>
          <a:p>
            <a:r>
              <a:rPr lang="en-US" sz="2800" b="1" dirty="0" smtClean="0">
                <a:solidFill>
                  <a:srgbClr val="FF0000"/>
                </a:solidFill>
              </a:rPr>
              <a:t>NASA’s $2.5 billion  Chemical Instrumentation</a:t>
            </a:r>
          </a:p>
          <a:p>
            <a:r>
              <a:rPr lang="en-US" sz="2800" b="1" dirty="0">
                <a:solidFill>
                  <a:srgbClr val="FF0000"/>
                </a:solidFill>
              </a:rPr>
              <a:t> </a:t>
            </a:r>
            <a:r>
              <a:rPr lang="en-US" sz="2800" b="1" dirty="0" smtClean="0">
                <a:solidFill>
                  <a:srgbClr val="FF0000"/>
                </a:solidFill>
              </a:rPr>
              <a:t>       Lab for Mars</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838200"/>
            <a:ext cx="8915400" cy="5105400"/>
          </a:xfrm>
          <a:prstGeom prst="rect">
            <a:avLst/>
          </a:prstGeom>
          <a:noFill/>
          <a:ln w="9525">
            <a:noFill/>
            <a:miter lim="800000"/>
            <a:headEnd/>
            <a:tailEnd/>
          </a:ln>
          <a:effectLst/>
        </p:spPr>
      </p:pic>
      <p:sp>
        <p:nvSpPr>
          <p:cNvPr id="3" name="TextBox 2"/>
          <p:cNvSpPr txBox="1"/>
          <p:nvPr/>
        </p:nvSpPr>
        <p:spPr>
          <a:xfrm>
            <a:off x="990600" y="1066800"/>
            <a:ext cx="4038600" cy="923330"/>
          </a:xfrm>
          <a:prstGeom prst="rect">
            <a:avLst/>
          </a:prstGeom>
          <a:solidFill>
            <a:schemeClr val="bg1">
              <a:lumMod val="65000"/>
            </a:schemeClr>
          </a:solidFill>
        </p:spPr>
        <p:txBody>
          <a:bodyPr wrap="square" rtlCol="0">
            <a:spAutoFit/>
          </a:bodyPr>
          <a:lstStyle/>
          <a:p>
            <a:endParaRPr lang="en-US" dirty="0" smtClean="0"/>
          </a:p>
          <a:p>
            <a:endParaRPr lang="en-US" dirty="0"/>
          </a:p>
          <a:p>
            <a:endParaRPr lang="en-US" dirty="0"/>
          </a:p>
        </p:txBody>
      </p:sp>
      <p:sp>
        <p:nvSpPr>
          <p:cNvPr id="4" name="TextBox 3"/>
          <p:cNvSpPr txBox="1"/>
          <p:nvPr/>
        </p:nvSpPr>
        <p:spPr>
          <a:xfrm>
            <a:off x="0" y="0"/>
            <a:ext cx="4953000" cy="646331"/>
          </a:xfrm>
          <a:prstGeom prst="rect">
            <a:avLst/>
          </a:prstGeom>
          <a:solidFill>
            <a:srgbClr val="FFFF00"/>
          </a:solidFill>
        </p:spPr>
        <p:txBody>
          <a:bodyPr wrap="square" rtlCol="0">
            <a:spAutoFit/>
          </a:bodyPr>
          <a:lstStyle/>
          <a:p>
            <a:r>
              <a:rPr lang="en-US" sz="3600" b="1" dirty="0" smtClean="0">
                <a:solidFill>
                  <a:srgbClr val="FF0000"/>
                </a:solidFill>
              </a:rPr>
              <a:t>SAM</a:t>
            </a:r>
            <a:r>
              <a:rPr lang="en-US" sz="3600" dirty="0" smtClean="0"/>
              <a:t> up close &amp; in person </a:t>
            </a:r>
            <a:endParaRPr lang="en-US" sz="3600" dirty="0"/>
          </a:p>
        </p:txBody>
      </p:sp>
      <p:sp>
        <p:nvSpPr>
          <p:cNvPr id="5" name="TextBox 4"/>
          <p:cNvSpPr txBox="1"/>
          <p:nvPr/>
        </p:nvSpPr>
        <p:spPr>
          <a:xfrm>
            <a:off x="4953000" y="0"/>
            <a:ext cx="4191000" cy="830997"/>
          </a:xfrm>
          <a:prstGeom prst="rect">
            <a:avLst/>
          </a:prstGeom>
          <a:noFill/>
        </p:spPr>
        <p:txBody>
          <a:bodyPr wrap="square" rtlCol="0">
            <a:spAutoFit/>
          </a:bodyPr>
          <a:lstStyle/>
          <a:p>
            <a:r>
              <a:rPr lang="en-US" sz="2400" dirty="0" smtClean="0"/>
              <a:t>Can you figure out what some of the acronyms mean ??</a:t>
            </a:r>
            <a:endParaRPr lang="en-US" sz="2400" dirty="0"/>
          </a:p>
        </p:txBody>
      </p:sp>
      <p:sp>
        <p:nvSpPr>
          <p:cNvPr id="6" name="TextBox 5"/>
          <p:cNvSpPr txBox="1"/>
          <p:nvPr/>
        </p:nvSpPr>
        <p:spPr>
          <a:xfrm>
            <a:off x="381000" y="5903893"/>
            <a:ext cx="8458200" cy="954107"/>
          </a:xfrm>
          <a:prstGeom prst="rect">
            <a:avLst/>
          </a:prstGeom>
          <a:solidFill>
            <a:srgbClr val="FFFF00"/>
          </a:solidFill>
        </p:spPr>
        <p:txBody>
          <a:bodyPr wrap="square" rtlCol="0">
            <a:spAutoFit/>
          </a:bodyPr>
          <a:lstStyle/>
          <a:p>
            <a:r>
              <a:rPr lang="en-US" sz="2800" b="1" dirty="0" smtClean="0">
                <a:solidFill>
                  <a:srgbClr val="FF0000"/>
                </a:solidFill>
              </a:rPr>
              <a:t>Note: the TLS is essentially an `IR’ designed to detect H</a:t>
            </a:r>
            <a:r>
              <a:rPr lang="en-US" sz="2800" b="1" baseline="-25000" dirty="0" smtClean="0">
                <a:solidFill>
                  <a:srgbClr val="FF0000"/>
                </a:solidFill>
              </a:rPr>
              <a:t>2</a:t>
            </a:r>
            <a:r>
              <a:rPr lang="en-US" sz="2800" b="1" dirty="0" smtClean="0">
                <a:solidFill>
                  <a:srgbClr val="FF0000"/>
                </a:solidFill>
              </a:rPr>
              <a:t>O, CH</a:t>
            </a:r>
            <a:r>
              <a:rPr lang="en-US" sz="2800" b="1" baseline="-25000" dirty="0" smtClean="0">
                <a:solidFill>
                  <a:srgbClr val="FF0000"/>
                </a:solidFill>
              </a:rPr>
              <a:t>4</a:t>
            </a:r>
            <a:r>
              <a:rPr lang="en-US" sz="2800" b="1" dirty="0" smtClean="0">
                <a:solidFill>
                  <a:srgbClr val="FF0000"/>
                </a:solidFill>
              </a:rPr>
              <a:t> , CO</a:t>
            </a:r>
            <a:r>
              <a:rPr lang="en-US" sz="2800" b="1" baseline="-25000" dirty="0" smtClean="0">
                <a:solidFill>
                  <a:srgbClr val="FF0000"/>
                </a:solidFill>
              </a:rPr>
              <a:t>2</a:t>
            </a:r>
            <a:r>
              <a:rPr lang="en-US" sz="2800" b="1" dirty="0" smtClean="0">
                <a:solidFill>
                  <a:srgbClr val="FF0000"/>
                </a:solidFill>
              </a:rPr>
              <a:t> and measure C and O isotope</a:t>
            </a:r>
            <a:endParaRPr lang="en-US" sz="2800" b="1" dirty="0">
              <a:solidFill>
                <a:srgbClr val="FF0000"/>
              </a:solidFill>
            </a:endParaRPr>
          </a:p>
        </p:txBody>
      </p:sp>
      <p:sp>
        <p:nvSpPr>
          <p:cNvPr id="2" name="TextBox 1"/>
          <p:cNvSpPr txBox="1"/>
          <p:nvPr/>
        </p:nvSpPr>
        <p:spPr>
          <a:xfrm>
            <a:off x="1981200" y="1066800"/>
            <a:ext cx="3429000" cy="461665"/>
          </a:xfrm>
          <a:prstGeom prst="rect">
            <a:avLst/>
          </a:prstGeom>
          <a:solidFill>
            <a:schemeClr val="tx1"/>
          </a:solidFill>
        </p:spPr>
        <p:txBody>
          <a:bodyPr wrap="square" rtlCol="0">
            <a:spAutoFit/>
          </a:bodyPr>
          <a:lstStyle/>
          <a:p>
            <a:r>
              <a:rPr lang="en-US" sz="2400" dirty="0" smtClean="0">
                <a:solidFill>
                  <a:schemeClr val="bg1"/>
                </a:solidFill>
              </a:rPr>
              <a:t>Solid Sample Inlet Tubes</a:t>
            </a:r>
            <a:endParaRPr lang="en-US" sz="2400" dirty="0">
              <a:solidFill>
                <a:schemeClr val="bg1"/>
              </a:solidFill>
            </a:endParaRPr>
          </a:p>
        </p:txBody>
      </p:sp>
      <p:sp>
        <p:nvSpPr>
          <p:cNvPr id="7" name="TextBox 6"/>
          <p:cNvSpPr txBox="1"/>
          <p:nvPr/>
        </p:nvSpPr>
        <p:spPr>
          <a:xfrm>
            <a:off x="533400" y="2514600"/>
            <a:ext cx="3886200" cy="954107"/>
          </a:xfrm>
          <a:prstGeom prst="rect">
            <a:avLst/>
          </a:prstGeom>
          <a:solidFill>
            <a:schemeClr val="tx1"/>
          </a:solidFill>
        </p:spPr>
        <p:txBody>
          <a:bodyPr wrap="square" rtlCol="0">
            <a:spAutoFit/>
          </a:bodyPr>
          <a:lstStyle/>
          <a:p>
            <a:r>
              <a:rPr lang="en-US" sz="2800" dirty="0" smtClean="0">
                <a:solidFill>
                  <a:schemeClr val="bg1"/>
                </a:solidFill>
              </a:rPr>
              <a:t>Quadrupole Mass Spectrometer</a:t>
            </a:r>
            <a:endParaRPr lang="en-US" sz="2800" dirty="0">
              <a:solidFill>
                <a:schemeClr val="bg1"/>
              </a:solidFill>
            </a:endParaRPr>
          </a:p>
        </p:txBody>
      </p:sp>
      <p:sp>
        <p:nvSpPr>
          <p:cNvPr id="8" name="TextBox 7"/>
          <p:cNvSpPr txBox="1"/>
          <p:nvPr/>
        </p:nvSpPr>
        <p:spPr>
          <a:xfrm>
            <a:off x="6172200" y="4114800"/>
            <a:ext cx="2514600" cy="954107"/>
          </a:xfrm>
          <a:prstGeom prst="rect">
            <a:avLst/>
          </a:prstGeom>
          <a:solidFill>
            <a:schemeClr val="tx1"/>
          </a:solidFill>
        </p:spPr>
        <p:txBody>
          <a:bodyPr wrap="square" rtlCol="0">
            <a:spAutoFit/>
          </a:bodyPr>
          <a:lstStyle/>
          <a:p>
            <a:r>
              <a:rPr lang="en-US" sz="2800" dirty="0" smtClean="0">
                <a:solidFill>
                  <a:schemeClr val="bg1"/>
                </a:solidFill>
              </a:rPr>
              <a:t>Gas Chromatograph</a:t>
            </a:r>
            <a:endParaRPr lang="en-US" sz="2800" dirty="0">
              <a:solidFill>
                <a:schemeClr val="bg1"/>
              </a:solidFill>
            </a:endParaRPr>
          </a:p>
        </p:txBody>
      </p:sp>
      <p:sp>
        <p:nvSpPr>
          <p:cNvPr id="9" name="TextBox 8"/>
          <p:cNvSpPr txBox="1"/>
          <p:nvPr/>
        </p:nvSpPr>
        <p:spPr>
          <a:xfrm>
            <a:off x="381000" y="4876800"/>
            <a:ext cx="4114800" cy="461665"/>
          </a:xfrm>
          <a:prstGeom prst="rect">
            <a:avLst/>
          </a:prstGeom>
          <a:solidFill>
            <a:schemeClr val="bg2">
              <a:lumMod val="10000"/>
            </a:schemeClr>
          </a:solidFill>
        </p:spPr>
        <p:txBody>
          <a:bodyPr wrap="square" rtlCol="0">
            <a:spAutoFit/>
          </a:bodyPr>
          <a:lstStyle/>
          <a:p>
            <a:r>
              <a:rPr lang="en-US" sz="2400" b="1" dirty="0" smtClean="0">
                <a:solidFill>
                  <a:schemeClr val="bg1"/>
                </a:solidFill>
              </a:rPr>
              <a:t>Tunable Laser Spectroscopy</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AM Illustration"/>
          <p:cNvPicPr>
            <a:picLocks noChangeAspect="1" noChangeArrowheads="1"/>
          </p:cNvPicPr>
          <p:nvPr/>
        </p:nvPicPr>
        <p:blipFill>
          <a:blip r:embed="rId2" cstate="print"/>
          <a:srcRect/>
          <a:stretch>
            <a:fillRect/>
          </a:stretch>
        </p:blipFill>
        <p:spPr bwMode="auto">
          <a:xfrm>
            <a:off x="1143000" y="990600"/>
            <a:ext cx="7566632" cy="5105400"/>
          </a:xfrm>
          <a:prstGeom prst="rect">
            <a:avLst/>
          </a:prstGeom>
          <a:noFill/>
        </p:spPr>
      </p:pic>
      <p:sp>
        <p:nvSpPr>
          <p:cNvPr id="4" name="TextBox 3"/>
          <p:cNvSpPr txBox="1"/>
          <p:nvPr/>
        </p:nvSpPr>
        <p:spPr>
          <a:xfrm>
            <a:off x="304800" y="0"/>
            <a:ext cx="4343400" cy="646331"/>
          </a:xfrm>
          <a:prstGeom prst="rect">
            <a:avLst/>
          </a:prstGeom>
          <a:solidFill>
            <a:srgbClr val="FFFF00"/>
          </a:solidFill>
        </p:spPr>
        <p:txBody>
          <a:bodyPr wrap="square" rtlCol="0">
            <a:spAutoFit/>
          </a:bodyPr>
          <a:lstStyle/>
          <a:p>
            <a:r>
              <a:rPr lang="en-US" sz="3600" b="1" dirty="0" smtClean="0"/>
              <a:t>Schematic of </a:t>
            </a:r>
            <a:r>
              <a:rPr lang="en-US" sz="3600" b="1" dirty="0" smtClean="0">
                <a:solidFill>
                  <a:srgbClr val="FF0000"/>
                </a:solidFill>
              </a:rPr>
              <a:t>SAM</a:t>
            </a:r>
            <a:endParaRPr lang="en-US" sz="3600" b="1" dirty="0">
              <a:solidFill>
                <a:srgbClr val="FF0000"/>
              </a:solidFill>
            </a:endParaRPr>
          </a:p>
        </p:txBody>
      </p:sp>
      <p:sp>
        <p:nvSpPr>
          <p:cNvPr id="5" name="Rectangle 4"/>
          <p:cNvSpPr/>
          <p:nvPr/>
        </p:nvSpPr>
        <p:spPr>
          <a:xfrm>
            <a:off x="533400" y="6248400"/>
            <a:ext cx="8229600" cy="369332"/>
          </a:xfrm>
          <a:prstGeom prst="rect">
            <a:avLst/>
          </a:prstGeom>
        </p:spPr>
        <p:txBody>
          <a:bodyPr wrap="square">
            <a:spAutoFit/>
          </a:bodyPr>
          <a:lstStyle/>
          <a:p>
            <a:r>
              <a:rPr lang="en-US" dirty="0" smtClean="0"/>
              <a:t>http://msl-scicorner.jpl.nasa.gov/Instruments/SAM/</a:t>
            </a:r>
            <a:endParaRPr lang="en-US" dirty="0"/>
          </a:p>
        </p:txBody>
      </p:sp>
      <p:sp>
        <p:nvSpPr>
          <p:cNvPr id="6" name="Rectangle 5"/>
          <p:cNvSpPr/>
          <p:nvPr/>
        </p:nvSpPr>
        <p:spPr>
          <a:xfrm>
            <a:off x="6477000" y="609600"/>
            <a:ext cx="1828800" cy="99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4419600"/>
            <a:ext cx="685800" cy="685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3276600"/>
            <a:ext cx="609600" cy="685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09600"/>
            <a:ext cx="2743200" cy="2246769"/>
          </a:xfrm>
          <a:prstGeom prst="rect">
            <a:avLst/>
          </a:prstGeom>
          <a:noFill/>
        </p:spPr>
        <p:txBody>
          <a:bodyPr wrap="square" rtlCol="0">
            <a:spAutoFit/>
          </a:bodyPr>
          <a:lstStyle/>
          <a:p>
            <a:r>
              <a:rPr lang="en-US" sz="2800" b="1" dirty="0" smtClean="0"/>
              <a:t>The SAM is the two systems </a:t>
            </a:r>
            <a:r>
              <a:rPr lang="en-US" sz="2800" b="1" u="sng" dirty="0" smtClean="0"/>
              <a:t>directly sucking up </a:t>
            </a:r>
            <a:r>
              <a:rPr lang="en-US" sz="2800" b="1" dirty="0" smtClean="0"/>
              <a:t>samples of Mars</a:t>
            </a:r>
            <a:endParaRPr lang="en-US" sz="2800" b="1" dirty="0"/>
          </a:p>
        </p:txBody>
      </p:sp>
      <p:cxnSp>
        <p:nvCxnSpPr>
          <p:cNvPr id="11" name="Straight Arrow Connector 10"/>
          <p:cNvCxnSpPr/>
          <p:nvPr/>
        </p:nvCxnSpPr>
        <p:spPr>
          <a:xfrm>
            <a:off x="762000" y="2667000"/>
            <a:ext cx="1752600" cy="1752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38200" y="2590800"/>
            <a:ext cx="3886200" cy="1219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1200" y="533400"/>
            <a:ext cx="91440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00600" y="0"/>
            <a:ext cx="4114800" cy="400110"/>
          </a:xfrm>
          <a:prstGeom prst="rect">
            <a:avLst/>
          </a:prstGeom>
          <a:noFill/>
        </p:spPr>
        <p:txBody>
          <a:bodyPr wrap="square" rtlCol="0">
            <a:spAutoFit/>
          </a:bodyPr>
          <a:lstStyle/>
          <a:p>
            <a:r>
              <a:rPr lang="en-US" sz="2000" dirty="0" smtClean="0"/>
              <a:t>Both </a:t>
            </a:r>
            <a:r>
              <a:rPr lang="en-US" sz="2000" dirty="0" err="1" smtClean="0">
                <a:solidFill>
                  <a:srgbClr val="FF0000"/>
                </a:solidFill>
              </a:rPr>
              <a:t>CheMin</a:t>
            </a:r>
            <a:r>
              <a:rPr lang="en-US" sz="2000" dirty="0" smtClean="0"/>
              <a:t> and </a:t>
            </a:r>
            <a:r>
              <a:rPr lang="en-US" sz="2000" dirty="0" smtClean="0">
                <a:solidFill>
                  <a:srgbClr val="FF0000"/>
                </a:solidFill>
              </a:rPr>
              <a:t>SAM</a:t>
            </a:r>
            <a:r>
              <a:rPr lang="en-US" sz="2000" dirty="0" smtClean="0"/>
              <a:t> eat here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0" y="304800"/>
            <a:ext cx="8952137" cy="5715000"/>
          </a:xfrm>
          <a:prstGeom prst="rect">
            <a:avLst/>
          </a:prstGeom>
          <a:noFill/>
        </p:spPr>
      </p:pic>
      <p:sp>
        <p:nvSpPr>
          <p:cNvPr id="4" name="TextBox 3"/>
          <p:cNvSpPr txBox="1"/>
          <p:nvPr/>
        </p:nvSpPr>
        <p:spPr>
          <a:xfrm>
            <a:off x="381000" y="0"/>
            <a:ext cx="5410200" cy="523220"/>
          </a:xfrm>
          <a:prstGeom prst="rect">
            <a:avLst/>
          </a:prstGeom>
          <a:noFill/>
        </p:spPr>
        <p:txBody>
          <a:bodyPr wrap="square" rtlCol="0">
            <a:spAutoFit/>
          </a:bodyPr>
          <a:lstStyle/>
          <a:p>
            <a:r>
              <a:rPr lang="en-US" sz="2800" b="1" dirty="0" smtClean="0"/>
              <a:t>Material inlets in perspective</a:t>
            </a:r>
            <a:endParaRPr lang="en-US" sz="2800" b="1" dirty="0"/>
          </a:p>
        </p:txBody>
      </p:sp>
      <p:sp>
        <p:nvSpPr>
          <p:cNvPr id="7" name="Rectangle 6"/>
          <p:cNvSpPr/>
          <p:nvPr/>
        </p:nvSpPr>
        <p:spPr>
          <a:xfrm>
            <a:off x="2362200" y="4191000"/>
            <a:ext cx="1676400" cy="914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fong\Pictures\SAM_characteristics[1].jpg"/>
          <p:cNvPicPr>
            <a:picLocks noChangeAspect="1" noChangeArrowheads="1"/>
          </p:cNvPicPr>
          <p:nvPr/>
        </p:nvPicPr>
        <p:blipFill>
          <a:blip r:embed="rId2" cstate="print"/>
          <a:srcRect/>
          <a:stretch>
            <a:fillRect/>
          </a:stretch>
        </p:blipFill>
        <p:spPr bwMode="auto">
          <a:xfrm>
            <a:off x="0" y="384789"/>
            <a:ext cx="7010400" cy="6473211"/>
          </a:xfrm>
          <a:prstGeom prst="rect">
            <a:avLst/>
          </a:prstGeom>
          <a:noFill/>
        </p:spPr>
      </p:pic>
      <p:sp>
        <p:nvSpPr>
          <p:cNvPr id="3" name="TextBox 2"/>
          <p:cNvSpPr txBox="1"/>
          <p:nvPr/>
        </p:nvSpPr>
        <p:spPr>
          <a:xfrm>
            <a:off x="7162800" y="304800"/>
            <a:ext cx="1981200" cy="1384995"/>
          </a:xfrm>
          <a:prstGeom prst="rect">
            <a:avLst/>
          </a:prstGeom>
          <a:solidFill>
            <a:schemeClr val="bg1">
              <a:lumMod val="75000"/>
            </a:schemeClr>
          </a:solidFill>
        </p:spPr>
        <p:txBody>
          <a:bodyPr wrap="square" rtlCol="0">
            <a:spAutoFit/>
          </a:bodyPr>
          <a:lstStyle/>
          <a:p>
            <a:r>
              <a:rPr lang="en-US" sz="2800" b="1" dirty="0" smtClean="0"/>
              <a:t>1) What are </a:t>
            </a:r>
            <a:r>
              <a:rPr lang="en-US" sz="2800" b="1" dirty="0" smtClean="0">
                <a:solidFill>
                  <a:srgbClr val="FF0000"/>
                </a:solidFill>
              </a:rPr>
              <a:t>SAM’s</a:t>
            </a:r>
            <a:r>
              <a:rPr lang="en-US" sz="2800" b="1" dirty="0" smtClean="0"/>
              <a:t> GC detectors </a:t>
            </a:r>
            <a:r>
              <a:rPr lang="en-US" sz="2800" dirty="0" smtClean="0"/>
              <a:t>?</a:t>
            </a:r>
            <a:endParaRPr lang="en-US" sz="2800" dirty="0"/>
          </a:p>
        </p:txBody>
      </p:sp>
      <p:sp>
        <p:nvSpPr>
          <p:cNvPr id="4" name="TextBox 3"/>
          <p:cNvSpPr txBox="1"/>
          <p:nvPr/>
        </p:nvSpPr>
        <p:spPr>
          <a:xfrm>
            <a:off x="7086600" y="1905000"/>
            <a:ext cx="2057400" cy="1200329"/>
          </a:xfrm>
          <a:prstGeom prst="rect">
            <a:avLst/>
          </a:prstGeom>
          <a:noFill/>
        </p:spPr>
        <p:txBody>
          <a:bodyPr wrap="square" rtlCol="0">
            <a:spAutoFit/>
          </a:bodyPr>
          <a:lstStyle/>
          <a:p>
            <a:r>
              <a:rPr lang="en-US" sz="2400" b="1" dirty="0" smtClean="0"/>
              <a:t>2) How many GC columns are on Mars ?</a:t>
            </a:r>
            <a:endParaRPr lang="en-US" sz="2400" b="1" dirty="0"/>
          </a:p>
        </p:txBody>
      </p:sp>
      <p:sp>
        <p:nvSpPr>
          <p:cNvPr id="5" name="TextBox 4"/>
          <p:cNvSpPr txBox="1"/>
          <p:nvPr/>
        </p:nvSpPr>
        <p:spPr>
          <a:xfrm>
            <a:off x="7010400" y="4288066"/>
            <a:ext cx="2133600" cy="2215991"/>
          </a:xfrm>
          <a:prstGeom prst="rect">
            <a:avLst/>
          </a:prstGeom>
          <a:noFill/>
        </p:spPr>
        <p:txBody>
          <a:bodyPr wrap="square" rtlCol="0">
            <a:spAutoFit/>
          </a:bodyPr>
          <a:lstStyle/>
          <a:p>
            <a:r>
              <a:rPr lang="en-US" sz="2300" b="1" dirty="0" smtClean="0"/>
              <a:t>3) How do we know from Specs alone, that </a:t>
            </a:r>
            <a:r>
              <a:rPr lang="en-US" sz="2300" b="1" dirty="0" smtClean="0">
                <a:solidFill>
                  <a:srgbClr val="FF0000"/>
                </a:solidFill>
              </a:rPr>
              <a:t>SAM </a:t>
            </a:r>
            <a:r>
              <a:rPr lang="en-US" sz="2300" b="1" dirty="0" smtClean="0"/>
              <a:t>is looking for life on Mars?</a:t>
            </a:r>
            <a:endParaRPr lang="en-US" sz="2300" b="1" dirty="0"/>
          </a:p>
        </p:txBody>
      </p:sp>
      <p:sp>
        <p:nvSpPr>
          <p:cNvPr id="6" name="Rectangle 5"/>
          <p:cNvSpPr/>
          <p:nvPr/>
        </p:nvSpPr>
        <p:spPr>
          <a:xfrm>
            <a:off x="3352800" y="152400"/>
            <a:ext cx="4572000" cy="246221"/>
          </a:xfrm>
          <a:prstGeom prst="rect">
            <a:avLst/>
          </a:prstGeom>
        </p:spPr>
        <p:txBody>
          <a:bodyPr>
            <a:spAutoFit/>
          </a:bodyPr>
          <a:lstStyle/>
          <a:p>
            <a:r>
              <a:rPr lang="en-US" sz="1000" dirty="0" smtClean="0"/>
              <a:t>http://msl-scicorner.jpl.nasa.gov/Instruments/SAM/</a:t>
            </a:r>
            <a:endParaRPr lang="en-US" sz="1000" dirty="0"/>
          </a:p>
        </p:txBody>
      </p:sp>
      <p:sp>
        <p:nvSpPr>
          <p:cNvPr id="7" name="TextBox 6"/>
          <p:cNvSpPr txBox="1"/>
          <p:nvPr/>
        </p:nvSpPr>
        <p:spPr>
          <a:xfrm>
            <a:off x="0" y="0"/>
            <a:ext cx="3200400" cy="523220"/>
          </a:xfrm>
          <a:prstGeom prst="rect">
            <a:avLst/>
          </a:prstGeom>
          <a:noFill/>
        </p:spPr>
        <p:txBody>
          <a:bodyPr wrap="square" rtlCol="0">
            <a:spAutoFit/>
          </a:bodyPr>
          <a:lstStyle/>
          <a:p>
            <a:r>
              <a:rPr lang="en-US" sz="2800" b="1" dirty="0" smtClean="0"/>
              <a:t>NASA Specs on </a:t>
            </a:r>
            <a:r>
              <a:rPr lang="en-US" sz="2800" b="1" dirty="0" smtClean="0">
                <a:solidFill>
                  <a:srgbClr val="FF0000"/>
                </a:solidFill>
              </a:rPr>
              <a:t>SAM</a:t>
            </a:r>
            <a:endParaRPr lang="en-US" sz="2800" b="1" dirty="0">
              <a:solidFill>
                <a:srgbClr val="FF0000"/>
              </a:solidFill>
            </a:endParaRPr>
          </a:p>
        </p:txBody>
      </p:sp>
      <p:sp>
        <p:nvSpPr>
          <p:cNvPr id="8" name="TextBox 7"/>
          <p:cNvSpPr txBox="1"/>
          <p:nvPr/>
        </p:nvSpPr>
        <p:spPr>
          <a:xfrm>
            <a:off x="6934200" y="3048000"/>
            <a:ext cx="2209800" cy="1200329"/>
          </a:xfrm>
          <a:prstGeom prst="rect">
            <a:avLst/>
          </a:prstGeom>
          <a:solidFill>
            <a:schemeClr val="bg1">
              <a:lumMod val="75000"/>
            </a:schemeClr>
          </a:solidFill>
        </p:spPr>
        <p:txBody>
          <a:bodyPr wrap="square" rtlCol="0">
            <a:spAutoFit/>
          </a:bodyPr>
          <a:lstStyle/>
          <a:p>
            <a:r>
              <a:rPr lang="en-US" sz="2400" b="1" dirty="0" smtClean="0"/>
              <a:t>3) What is SAM’s carrier gas?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533400" y="304800"/>
            <a:ext cx="8418737" cy="5257800"/>
          </a:xfrm>
          <a:prstGeom prst="rect">
            <a:avLst/>
          </a:prstGeom>
          <a:noFill/>
        </p:spPr>
      </p:pic>
      <p:sp>
        <p:nvSpPr>
          <p:cNvPr id="26" name="TextBox 25"/>
          <p:cNvSpPr txBox="1"/>
          <p:nvPr/>
        </p:nvSpPr>
        <p:spPr>
          <a:xfrm>
            <a:off x="6248400" y="0"/>
            <a:ext cx="2895600" cy="1815882"/>
          </a:xfrm>
          <a:prstGeom prst="rect">
            <a:avLst/>
          </a:prstGeom>
          <a:solidFill>
            <a:schemeClr val="bg1">
              <a:lumMod val="75000"/>
              <a:alpha val="10000"/>
            </a:schemeClr>
          </a:solidFill>
        </p:spPr>
        <p:txBody>
          <a:bodyPr wrap="square" rtlCol="0">
            <a:spAutoFit/>
          </a:bodyPr>
          <a:lstStyle/>
          <a:p>
            <a:r>
              <a:rPr lang="en-US" sz="2800" b="1" dirty="0" smtClean="0">
                <a:solidFill>
                  <a:srgbClr val="FF0000"/>
                </a:solidFill>
              </a:rPr>
              <a:t>NASA’s $2.5 billion  Chemical Instrumentation</a:t>
            </a:r>
          </a:p>
          <a:p>
            <a:r>
              <a:rPr lang="en-US" sz="2800" b="1" dirty="0">
                <a:solidFill>
                  <a:srgbClr val="FF0000"/>
                </a:solidFill>
              </a:rPr>
              <a:t> </a:t>
            </a:r>
            <a:r>
              <a:rPr lang="en-US" sz="2800" b="1" dirty="0" smtClean="0">
                <a:solidFill>
                  <a:srgbClr val="FF0000"/>
                </a:solidFill>
              </a:rPr>
              <a:t>       Lab for Mars</a:t>
            </a:r>
            <a:endParaRPr lang="en-US" sz="2800" b="1" dirty="0">
              <a:solidFill>
                <a:srgbClr val="FF0000"/>
              </a:solidFill>
            </a:endParaRPr>
          </a:p>
        </p:txBody>
      </p:sp>
      <p:sp>
        <p:nvSpPr>
          <p:cNvPr id="10" name="Rectangle 9"/>
          <p:cNvSpPr/>
          <p:nvPr/>
        </p:nvSpPr>
        <p:spPr>
          <a:xfrm>
            <a:off x="3352800" y="2743200"/>
            <a:ext cx="1524000" cy="1676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57600" y="5486400"/>
            <a:ext cx="3124200" cy="830997"/>
          </a:xfrm>
          <a:prstGeom prst="rect">
            <a:avLst/>
          </a:prstGeom>
          <a:solidFill>
            <a:srgbClr val="FFFF00"/>
          </a:solidFill>
        </p:spPr>
        <p:txBody>
          <a:bodyPr wrap="square" rtlCol="0">
            <a:spAutoFit/>
          </a:bodyPr>
          <a:lstStyle/>
          <a:p>
            <a:r>
              <a:rPr lang="en-US" sz="2400" b="1" dirty="0" smtClean="0">
                <a:solidFill>
                  <a:srgbClr val="FF0000"/>
                </a:solidFill>
              </a:rPr>
              <a:t>Chem</a:t>
            </a:r>
            <a:r>
              <a:rPr lang="en-US" sz="2400" b="1" dirty="0" smtClean="0"/>
              <a:t>ical and </a:t>
            </a:r>
            <a:r>
              <a:rPr lang="en-US" sz="2400" b="1" dirty="0" smtClean="0">
                <a:solidFill>
                  <a:srgbClr val="FF0000"/>
                </a:solidFill>
              </a:rPr>
              <a:t>Min</a:t>
            </a:r>
            <a:r>
              <a:rPr lang="en-US" sz="2400" b="1" dirty="0" smtClean="0"/>
              <a:t>eralogy Instrument</a:t>
            </a:r>
            <a:endParaRPr lang="en-US" sz="2400" b="1" dirty="0"/>
          </a:p>
        </p:txBody>
      </p:sp>
      <p:cxnSp>
        <p:nvCxnSpPr>
          <p:cNvPr id="13" name="Straight Arrow Connector 12"/>
          <p:cNvCxnSpPr>
            <a:endCxn id="10" idx="2"/>
          </p:cNvCxnSpPr>
          <p:nvPr/>
        </p:nvCxnSpPr>
        <p:spPr>
          <a:xfrm flipH="1" flipV="1">
            <a:off x="4114800" y="4419600"/>
            <a:ext cx="228600" cy="10668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ljlN7kbpj2LoHdS_3P2h5nMRBPRBPl4KZ4nwOhIpGcUDb7h_RBA">
            <a:hlinkClick r:id="rId2"/>
          </p:cNvPr>
          <p:cNvPicPr>
            <a:picLocks noChangeAspect="1" noChangeArrowheads="1"/>
          </p:cNvPicPr>
          <p:nvPr/>
        </p:nvPicPr>
        <p:blipFill>
          <a:blip r:embed="rId3" cstate="print"/>
          <a:srcRect/>
          <a:stretch>
            <a:fillRect/>
          </a:stretch>
        </p:blipFill>
        <p:spPr bwMode="auto">
          <a:xfrm>
            <a:off x="152400" y="1066800"/>
            <a:ext cx="5124450" cy="3467100"/>
          </a:xfrm>
          <a:prstGeom prst="rect">
            <a:avLst/>
          </a:prstGeom>
          <a:noFill/>
        </p:spPr>
      </p:pic>
      <p:pic>
        <p:nvPicPr>
          <p:cNvPr id="1028" name="Picture 4" descr="http://www.testingsieve.com/test-sieves-images/stainless_steel_square_mesh_sieves.jpg">
            <a:hlinkClick r:id="rId4"/>
          </p:cNvPr>
          <p:cNvPicPr>
            <a:picLocks noChangeAspect="1" noChangeArrowheads="1"/>
          </p:cNvPicPr>
          <p:nvPr/>
        </p:nvPicPr>
        <p:blipFill>
          <a:blip r:embed="rId5" cstate="print"/>
          <a:srcRect/>
          <a:stretch>
            <a:fillRect/>
          </a:stretch>
        </p:blipFill>
        <p:spPr bwMode="auto">
          <a:xfrm>
            <a:off x="5334000" y="2743200"/>
            <a:ext cx="3810000" cy="2857500"/>
          </a:xfrm>
          <a:prstGeom prst="rect">
            <a:avLst/>
          </a:prstGeom>
          <a:noFill/>
        </p:spPr>
      </p:pic>
      <p:sp>
        <p:nvSpPr>
          <p:cNvPr id="4" name="TextBox 3"/>
          <p:cNvSpPr txBox="1"/>
          <p:nvPr/>
        </p:nvSpPr>
        <p:spPr>
          <a:xfrm>
            <a:off x="457200" y="152400"/>
            <a:ext cx="6477000" cy="892552"/>
          </a:xfrm>
          <a:prstGeom prst="rect">
            <a:avLst/>
          </a:prstGeom>
          <a:solidFill>
            <a:srgbClr val="FFFF00"/>
          </a:solidFill>
        </p:spPr>
        <p:txBody>
          <a:bodyPr wrap="square" rtlCol="0">
            <a:spAutoFit/>
          </a:bodyPr>
          <a:lstStyle/>
          <a:p>
            <a:r>
              <a:rPr lang="en-US" sz="2400" b="1" dirty="0" err="1" smtClean="0">
                <a:solidFill>
                  <a:srgbClr val="FF0000"/>
                </a:solidFill>
              </a:rPr>
              <a:t>ChemMin</a:t>
            </a:r>
            <a:r>
              <a:rPr lang="en-US" sz="2400" b="1" dirty="0" smtClean="0">
                <a:solidFill>
                  <a:srgbClr val="FF0000"/>
                </a:solidFill>
              </a:rPr>
              <a:t> </a:t>
            </a:r>
            <a:r>
              <a:rPr lang="en-US" sz="2400" dirty="0" smtClean="0"/>
              <a:t>(</a:t>
            </a:r>
            <a:r>
              <a:rPr lang="en-US" sz="2400" b="1" dirty="0" smtClean="0">
                <a:solidFill>
                  <a:srgbClr val="FF0000"/>
                </a:solidFill>
              </a:rPr>
              <a:t>Chem</a:t>
            </a:r>
            <a:r>
              <a:rPr lang="en-US" sz="2400" dirty="0" smtClean="0"/>
              <a:t>istry and </a:t>
            </a:r>
            <a:r>
              <a:rPr lang="en-US" sz="2400" b="1" dirty="0" smtClean="0">
                <a:solidFill>
                  <a:srgbClr val="FF0000"/>
                </a:solidFill>
              </a:rPr>
              <a:t>Min</a:t>
            </a:r>
            <a:r>
              <a:rPr lang="en-US" sz="2400" dirty="0" smtClean="0"/>
              <a:t>eralogy System</a:t>
            </a:r>
            <a:r>
              <a:rPr lang="en-US" dirty="0" smtClean="0"/>
              <a:t>) </a:t>
            </a:r>
          </a:p>
          <a:p>
            <a:r>
              <a:rPr lang="en-US" sz="2800" dirty="0" smtClean="0"/>
              <a:t>and `old school’ geology/geochemistry</a:t>
            </a:r>
            <a:endParaRPr lang="en-US" sz="2800" dirty="0"/>
          </a:p>
        </p:txBody>
      </p:sp>
      <p:sp>
        <p:nvSpPr>
          <p:cNvPr id="5" name="TextBox 4"/>
          <p:cNvSpPr txBox="1"/>
          <p:nvPr/>
        </p:nvSpPr>
        <p:spPr>
          <a:xfrm>
            <a:off x="685800" y="5029200"/>
            <a:ext cx="5562600" cy="1077218"/>
          </a:xfrm>
          <a:prstGeom prst="rect">
            <a:avLst/>
          </a:prstGeom>
          <a:noFill/>
        </p:spPr>
        <p:txBody>
          <a:bodyPr wrap="square" rtlCol="0">
            <a:spAutoFit/>
          </a:bodyPr>
          <a:lstStyle/>
          <a:p>
            <a:r>
              <a:rPr lang="en-US" sz="3200" b="1" dirty="0" smtClean="0"/>
              <a:t>Traditional tools of the field geologist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par>
                                <p:cTn id="11" presetID="3"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fong\Pictures\chemin_schematic.jpg"/>
          <p:cNvPicPr>
            <a:picLocks noChangeAspect="1" noChangeArrowheads="1"/>
          </p:cNvPicPr>
          <p:nvPr/>
        </p:nvPicPr>
        <p:blipFill>
          <a:blip r:embed="rId2" cstate="print"/>
          <a:srcRect/>
          <a:stretch>
            <a:fillRect/>
          </a:stretch>
        </p:blipFill>
        <p:spPr bwMode="auto">
          <a:xfrm>
            <a:off x="659000" y="990600"/>
            <a:ext cx="8485000" cy="4114799"/>
          </a:xfrm>
          <a:prstGeom prst="rect">
            <a:avLst/>
          </a:prstGeom>
          <a:noFill/>
        </p:spPr>
      </p:pic>
      <p:sp>
        <p:nvSpPr>
          <p:cNvPr id="7" name="TextBox 6"/>
          <p:cNvSpPr txBox="1"/>
          <p:nvPr/>
        </p:nvSpPr>
        <p:spPr>
          <a:xfrm>
            <a:off x="1066800" y="1981200"/>
            <a:ext cx="762000" cy="276999"/>
          </a:xfrm>
          <a:prstGeom prst="rect">
            <a:avLst/>
          </a:prstGeom>
          <a:noFill/>
        </p:spPr>
        <p:txBody>
          <a:bodyPr wrap="square" rtlCol="0">
            <a:spAutoFit/>
          </a:bodyPr>
          <a:lstStyle/>
          <a:p>
            <a:r>
              <a:rPr lang="en-US" sz="1200" dirty="0" smtClean="0"/>
              <a:t>Co-K</a:t>
            </a:r>
            <a:r>
              <a:rPr lang="en-US" sz="1200" dirty="0" smtClean="0">
                <a:sym typeface="Symbol"/>
              </a:rPr>
              <a:t></a:t>
            </a:r>
            <a:endParaRPr lang="en-US" sz="1200" dirty="0"/>
          </a:p>
        </p:txBody>
      </p:sp>
      <p:sp>
        <p:nvSpPr>
          <p:cNvPr id="8" name="Rectangle 7"/>
          <p:cNvSpPr/>
          <p:nvPr/>
        </p:nvSpPr>
        <p:spPr>
          <a:xfrm>
            <a:off x="685800" y="6248400"/>
            <a:ext cx="7848600" cy="369332"/>
          </a:xfrm>
          <a:prstGeom prst="rect">
            <a:avLst/>
          </a:prstGeom>
        </p:spPr>
        <p:txBody>
          <a:bodyPr wrap="square">
            <a:spAutoFit/>
          </a:bodyPr>
          <a:lstStyle/>
          <a:p>
            <a:r>
              <a:rPr lang="en-US" dirty="0" smtClean="0"/>
              <a:t>Source:  http://msl-scicorner.jpl.nasa.gov/Instruments/CheMin/</a:t>
            </a:r>
            <a:endParaRPr lang="en-US" dirty="0"/>
          </a:p>
        </p:txBody>
      </p:sp>
      <p:sp>
        <p:nvSpPr>
          <p:cNvPr id="9" name="TextBox 8"/>
          <p:cNvSpPr txBox="1"/>
          <p:nvPr/>
        </p:nvSpPr>
        <p:spPr>
          <a:xfrm>
            <a:off x="0" y="0"/>
            <a:ext cx="8610600" cy="954107"/>
          </a:xfrm>
          <a:prstGeom prst="rect">
            <a:avLst/>
          </a:prstGeom>
          <a:solidFill>
            <a:srgbClr val="FFFF00"/>
          </a:solidFill>
        </p:spPr>
        <p:txBody>
          <a:bodyPr wrap="square" rtlCol="0">
            <a:spAutoFit/>
          </a:bodyPr>
          <a:lstStyle/>
          <a:p>
            <a:r>
              <a:rPr lang="en-US" sz="2800" b="1" dirty="0" smtClean="0"/>
              <a:t>Schematic of</a:t>
            </a:r>
            <a:r>
              <a:rPr lang="en-US" sz="2800" b="1" dirty="0" smtClean="0">
                <a:solidFill>
                  <a:srgbClr val="FF0000"/>
                </a:solidFill>
              </a:rPr>
              <a:t> </a:t>
            </a:r>
            <a:r>
              <a:rPr lang="en-US" sz="2800" b="1" dirty="0" err="1" smtClean="0">
                <a:solidFill>
                  <a:srgbClr val="FF0000"/>
                </a:solidFill>
              </a:rPr>
              <a:t>CheMin’s</a:t>
            </a:r>
            <a:r>
              <a:rPr lang="en-US" sz="2800" b="1" dirty="0" smtClean="0">
                <a:solidFill>
                  <a:srgbClr val="FF0000"/>
                </a:solidFill>
              </a:rPr>
              <a:t> </a:t>
            </a:r>
            <a:r>
              <a:rPr lang="en-US" sz="2800" b="1" dirty="0" smtClean="0"/>
              <a:t>analytical instrument package and output : x-rays are the `hammer’</a:t>
            </a:r>
            <a:endParaRPr lang="en-US" sz="2800" b="1" dirty="0"/>
          </a:p>
        </p:txBody>
      </p:sp>
      <p:sp>
        <p:nvSpPr>
          <p:cNvPr id="22530" name="AutoShape 2" descr="data:image/jpeg;base64,/9j/4AAQSkZJRgABAQAAAQABAAD/2wCEAAkGBxASEBQUEBIVEhUVFxASEhQXFhcVGBUUGBYXGBcVFRQcHCggGBolGxQVITEhKCkrLi4uFyAzODMsNygtLisBCgoKDg0OGBAQGjceHxwsLCwsLCw0LCwsLDUrLCwsLCssLCwsLCw2LCssKywsMi4sLDcsLCwsLDcrKysrNys3K//AABEIAI0A8AMBIgACEQEDEQH/xAAcAAEAAgMBAQEAAAAAAAAAAAAAAwQCBQYHAQj/xABGEAACAQICBAoECQsFAQAAAAAAAQIDEQQhBhIxQQUiUWFxgZGxwdETMlShBxQVU4KSk8LwFiMzQkNEcnOD0uFSYqKysyT/xAAZAQEBAQEBAQAAAAAAAAAAAAAAAwECBAX/xAAlEQEAAQMEAgICAwAAAAAAAAAAAQIDERIhMVETFAQyIkFhcaH/2gAMAwEAAhEDEQA/APYADCc2tkXLmVsu1nkiMvROzMECru9nTmupeZNGVxiYZExL6ADGgAAAAAAAAAAAAAAAAAAAAAAAAAAAAAAABXrwzydtvgWGQzdu8pa+zmudldRqRfrX6iXC1nLWvucV2wT8RGW2+63iR8HvjVf44rspwK3fq4o5XQAeZaQABgAAAAAAAAAAAAAAAAAAAAAAAAAAAAAMp4mb70up+ZcNNjq9pv3dbfkUtcuK+EsKrv8AjnMuBpXlWXJUV+unCxrY4qzz6S7DExp4hOT1Y14RSe70lO6s3zxnHsK1xmlxTy24APMsAAAAAAAAAAAAzF1EtrXabiRkCKWKpJ2dSC6ZLzI/j9H52n9ePmbpnpmVkFZ4+h87T+vHzPnylQ+epfaR8zNNXRqjtaBUfCmGW2vSX9SHmY/K2G9oo/aw8zdNXRqjtdBTXC2G9oo/aw8x8rYb2ij9rT/uM01dGqO1wFH5awntND7WHmRvSDB+00ftIvxOvHV0ao7bIGpnpNgl+8U30Ny7kVammeAX7Vy6IS8UjYtVz+ma6e3QA5vDabYOdWMLzjrPVUpRtG+5N3yudIc1UzTzDYqieBnL6QVVGp1LvZ1Bw2ndTVrQ54X/AOUjq1y5r4RPF85toxWKw7opr0kbSpX3yV+/YcMsUy1h8dUUl6K7m8opbW0XlJfw2lOJorVzla61ZxTtbKzzTvfnL1LT+d+NhnLnhJ91n3iVZ31qtKk5u15OO173tLFHhyUckqUbbtSPicaaXUVSyjp2m4xjg8RKUm4pcRbIuT40mksosk/LR+x1dy/S4fbb+YYYjhj0tXDKo4pRrXurRzdKqvE035PYlU5L4y9bW11L00nsU8mrZ7V2ZHz/AJV+bVemMLW4zG7ePTR+xVd37Shv+nzGb0vlvwlRb850ujdI5yvhYzhJU61anJ1FJP8AO5UmlFxSk3bN38TFcEVZ8WOLqKUk3KTc0pTUZKebVkm5r6rPP7NyN5x/rvTDoq2mcownN4Oq1CMpztOndRW1pOSvkSy0mxL9XAVn0p9uSNNLg90qeIdXERlTdDERlx3JuUovVbTdlb1cuY2mG0sqKEFrR9WG7P1VtzPZ8S75dWf0lc2nZDW0txi2YCfXr/2GoxWl2Pm7PC1ILYlThNNvkbaubutptOO+L6irT03rzTtJLJ2tHxPbpiOEtUuDxmIxGvNVJVFxmtWUpNq21Mhu3zkWOxsqlapfPjSk3vu3d35z4qx9K3GYhCrlahTWWzn58iWNJ8ll0FVVVv3Z3JvTRks1k7bvAumtQo2XNy2MvQu7z5PxYhwuJiso9ORjTnTg8sm+jfzmiWVF3WfPa6DpNfrW6cu8r1alNy1pbXkt727lyn3E1ozS1le2avdLk8xJhNTw8pNRSvKTtFbW29yGIwNWDcZxknllZPa8thhhuENWUJQtxWppZ2eq01f3luWkMtaUoxSk5xqZttKSad12Wsee7XeiqIoiJh1TFON5a+UHf1rdLX43CdF31W2rNrr2W5/8E1bhdttasby13ezckm75O/T2lilpJKL46ilfWbs7q/pNa2azfpOX9VE67l+IzFO/9mIVYYVyeq3nkrZ3K2LlRp1KdJVL1J5asrLjOVlG+a5N5usVw/RevUhF+lqSbjrLKnG1m83xpWStyHJYihRqTjUktZxs1xnZ2d1rW33JW7l65OZ/HDudMbLdSklGVlZtSvuzzPeuDqznRpTe2dOlN9MopvvPAa2JveTzbu+tnvHAS/8Akw/8mh/5xJfLmZiMrWI3leR5/wDCPK1Wi+WFT3Sj/cego4v4R8K5U6U0vUbi+iaV/fTR5rXKlcbOCUzb8ARk52hrSqTvCKi7NR/Wz3N8vIaiCO++DrBrUqVntuqceZes+127C1U4hOmMympaHRlH87Nxe3825XXTOTd+wnjoVhltqV30zi/uHSg881Srphzn5FYNq0vSSWWTnydCMqehWAjspX6W2dCDnMtxDVU9HMJH1aS7/AzfAOG+aj3GyAbiGsWj+D9npvncb+8yfAWEas6EOw2INiTENFidEsFPbRt/DJx7mQPQvCr9GnHplOX3kdIDYqmGTEPNsd8GVRznOlXprWbaTjLzKNT4OccvVnRl9KUfus9XBan5VynaJcTbpl49PQXhKP7OErbNWpHxaI56IcJJXeGk/p0n989lBSPnXHPgpeMT0Z4SSt8VqW5nFr3SMHo9wjZr4tWzte0VnbrPaWfbnXvV9Q59el4lLR/Hr92rZbGqbfvRH8g47fha/wBlN+B7jlyCw96vo9el4ZLgTHN54XEP+lU8jGfAuM34evzL0c8uXKx7qB7tZ4IeA1cBiI5OnUj9CS8CGWHnvhLriz9CXfK+0+NX5+nMe7V0eB+d6lK3rZczuYNcnuP0O8PB7Yxf0V4orV+BsLP16FKfTTj5CPmdwTY/l+fJ07RaSzt135LH6KwOH9HSpw/0QhD6sUvA19HRjAwqRqQw9NSi3KLtkny2ubchfveTGHdujSI1nDWFVWm4PfG/0k1bvZsyDFL1XyO3arEqNpUq4cB8hWTbWdjo9AlbCtbH6SpfpTRflT8PfZmOjtNKNVL52eWy10itf1To5bYAEFpAAGAAAAAAAAAAAAAAAAAAAAAAAAAAAAAAR143i1v2rpWa7iQDOCVGSvs6uvZ7mQcDO1SvHklTkuuNr9sWSpara/GX+GiPBq2Jn/vpwa6Yyd/+67C1X1RifybQAEVgAAAAAAAAAAAAAAAAAAAAAAAAAAAAAAAAAAUOEuLae7f3fjoIqCvWhJPZGpF897P7qL+Ko68HHlTt0mh4Fx6lNJ7U5Qtz2a8CkTmmU6oxVDowATUkAAAAAAAAAAAAAAAAAAAAAAAAAAAAAAAAAAB+fgcfwxhqmHx1OvFXo1Z04zSy1Jt6t2uRtrsOwDSe1X6c95sThkgAMaAAAAAAAAAAAAAAAAAAAAAAAAAAAAAAAA//2Q==">
            <a:hlinkClick r:id="rId3"/>
          </p:cNvPr>
          <p:cNvSpPr>
            <a:spLocks noChangeAspect="1" noChangeArrowheads="1"/>
          </p:cNvSpPr>
          <p:nvPr/>
        </p:nvSpPr>
        <p:spPr bwMode="auto">
          <a:xfrm>
            <a:off x="109538" y="-808038"/>
            <a:ext cx="28575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http://www.wpclipart.com/tools/hammer/hammer_2/geologist_hammer.png">
            <a:hlinkClick r:id="rId4"/>
          </p:cNvPr>
          <p:cNvPicPr>
            <a:picLocks noChangeAspect="1" noChangeArrowheads="1"/>
          </p:cNvPicPr>
          <p:nvPr/>
        </p:nvPicPr>
        <p:blipFill>
          <a:blip r:embed="rId5" cstate="print"/>
          <a:srcRect/>
          <a:stretch>
            <a:fillRect/>
          </a:stretch>
        </p:blipFill>
        <p:spPr bwMode="auto">
          <a:xfrm>
            <a:off x="2362200" y="4038600"/>
            <a:ext cx="1714500" cy="1851095"/>
          </a:xfrm>
          <a:prstGeom prst="rect">
            <a:avLst/>
          </a:prstGeom>
          <a:noFill/>
        </p:spPr>
      </p:pic>
      <p:cxnSp>
        <p:nvCxnSpPr>
          <p:cNvPr id="11" name="Straight Arrow Connector 10"/>
          <p:cNvCxnSpPr/>
          <p:nvPr/>
        </p:nvCxnSpPr>
        <p:spPr>
          <a:xfrm flipH="1" flipV="1">
            <a:off x="2209800" y="2819400"/>
            <a:ext cx="1066800" cy="1143000"/>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link2universe.net/wp-content/uploads/2012/08/curiosity-landing-official-timeline_full.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5364" name="Picture 4" descr="https://encrypted-tbn3.gstatic.com/images?q=tbn:ANd9GcTvXRq7XYiZk5q-XJJcQ5iYEqSDTBXl4Py9MC2WopElHzKLxb-3HQ">
            <a:hlinkClick r:id="rId4"/>
          </p:cNvPr>
          <p:cNvPicPr>
            <a:picLocks noChangeAspect="1" noChangeArrowheads="1"/>
          </p:cNvPicPr>
          <p:nvPr/>
        </p:nvPicPr>
        <p:blipFill>
          <a:blip r:embed="rId5" cstate="print"/>
          <a:srcRect/>
          <a:stretch>
            <a:fillRect/>
          </a:stretch>
        </p:blipFill>
        <p:spPr bwMode="auto">
          <a:xfrm>
            <a:off x="0" y="4450618"/>
            <a:ext cx="3200400" cy="2407382"/>
          </a:xfrm>
          <a:prstGeom prst="rect">
            <a:avLst/>
          </a:prstGeom>
          <a:noFill/>
        </p:spPr>
      </p:pic>
      <p:sp>
        <p:nvSpPr>
          <p:cNvPr id="6" name="TextBox 5"/>
          <p:cNvSpPr txBox="1"/>
          <p:nvPr/>
        </p:nvSpPr>
        <p:spPr>
          <a:xfrm>
            <a:off x="1676400" y="0"/>
            <a:ext cx="7467600" cy="2092881"/>
          </a:xfrm>
          <a:prstGeom prst="rect">
            <a:avLst/>
          </a:prstGeom>
          <a:noFill/>
        </p:spPr>
        <p:txBody>
          <a:bodyPr wrap="square" rtlCol="0">
            <a:spAutoFit/>
          </a:bodyPr>
          <a:lstStyle/>
          <a:p>
            <a:r>
              <a:rPr lang="en-US" sz="2800" b="1" dirty="0" smtClean="0">
                <a:solidFill>
                  <a:srgbClr val="002060"/>
                </a:solidFill>
                <a:latin typeface="Aharoni" pitchFamily="2" charset="-79"/>
                <a:cs typeface="Aharoni" pitchFamily="2" charset="-79"/>
              </a:rPr>
              <a:t>The Final Piece of the Curiosity Mission</a:t>
            </a:r>
          </a:p>
          <a:p>
            <a:r>
              <a:rPr lang="en-US" sz="2800" dirty="0" smtClean="0"/>
              <a:t>~40 million miles to Mars</a:t>
            </a:r>
          </a:p>
          <a:p>
            <a:r>
              <a:rPr lang="en-US" sz="2800" dirty="0" smtClean="0"/>
              <a:t>360 million mile trip</a:t>
            </a:r>
          </a:p>
          <a:p>
            <a:r>
              <a:rPr lang="en-US" sz="2800" dirty="0" smtClean="0"/>
              <a:t>$2.5 billion… crown jewel of NASA space efforts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is image from NASA's Curiosity rover shows the open inlet where powdered rock and soil samples will be funneled down for analysis.">
            <a:hlinkClick r:id="rId2"/>
          </p:cNvPr>
          <p:cNvPicPr>
            <a:picLocks noChangeAspect="1" noChangeArrowheads="1"/>
          </p:cNvPicPr>
          <p:nvPr/>
        </p:nvPicPr>
        <p:blipFill>
          <a:blip r:embed="rId3" cstate="print"/>
          <a:srcRect/>
          <a:stretch>
            <a:fillRect/>
          </a:stretch>
        </p:blipFill>
        <p:spPr bwMode="auto">
          <a:xfrm>
            <a:off x="304800" y="228600"/>
            <a:ext cx="5867400" cy="4377080"/>
          </a:xfrm>
          <a:prstGeom prst="rect">
            <a:avLst/>
          </a:prstGeom>
          <a:noFill/>
        </p:spPr>
      </p:pic>
      <p:sp>
        <p:nvSpPr>
          <p:cNvPr id="3" name="Rectangle 2"/>
          <p:cNvSpPr/>
          <p:nvPr/>
        </p:nvSpPr>
        <p:spPr>
          <a:xfrm>
            <a:off x="228600" y="4572000"/>
            <a:ext cx="8610600" cy="3046988"/>
          </a:xfrm>
          <a:prstGeom prst="rect">
            <a:avLst/>
          </a:prstGeom>
        </p:spPr>
        <p:txBody>
          <a:bodyPr wrap="square">
            <a:spAutoFit/>
          </a:bodyPr>
          <a:lstStyle/>
          <a:p>
            <a:pPr fontAlgn="t"/>
            <a:r>
              <a:rPr lang="en-US" sz="2400" dirty="0" smtClean="0">
                <a:solidFill>
                  <a:srgbClr val="FF0000"/>
                </a:solidFill>
                <a:latin typeface="+mj-lt"/>
              </a:rPr>
              <a:t>Say '</a:t>
            </a:r>
            <a:r>
              <a:rPr lang="en-US" sz="2400" dirty="0" err="1" smtClean="0">
                <a:solidFill>
                  <a:srgbClr val="FF0000"/>
                </a:solidFill>
                <a:latin typeface="+mj-lt"/>
              </a:rPr>
              <a:t>Ahh</a:t>
            </a:r>
            <a:r>
              <a:rPr lang="en-US" sz="2400" dirty="0" smtClean="0">
                <a:solidFill>
                  <a:srgbClr val="FF0000"/>
                </a:solidFill>
                <a:latin typeface="+mj-lt"/>
              </a:rPr>
              <a:t>' on Mars</a:t>
            </a:r>
          </a:p>
          <a:p>
            <a:pPr fontAlgn="t"/>
            <a:r>
              <a:rPr lang="en-US" sz="2400" dirty="0" smtClean="0">
                <a:latin typeface="+mj-lt"/>
              </a:rPr>
              <a:t>This image from NASA's Curiosity rover shows the open inlet where powdered rock and soil samples will be funneled down for analysis. The Mars Hand Lens Imager (MAHLI) was about 8 inches (20 centimeters) away from the mouth of the Chemistry and Mineralogy (</a:t>
            </a:r>
            <a:r>
              <a:rPr lang="en-US" sz="2400" b="1" dirty="0" err="1" smtClean="0">
                <a:solidFill>
                  <a:srgbClr val="FF0000"/>
                </a:solidFill>
                <a:latin typeface="+mj-lt"/>
              </a:rPr>
              <a:t>CheMin</a:t>
            </a:r>
            <a:r>
              <a:rPr lang="en-US" sz="2400" dirty="0" smtClean="0">
                <a:latin typeface="+mj-lt"/>
              </a:rPr>
              <a:t>) instrument when it took the picture.</a:t>
            </a:r>
          </a:p>
          <a:p>
            <a:r>
              <a:rPr lang="en-US" sz="2400" b="1" dirty="0" smtClean="0"/>
              <a:t/>
            </a:r>
            <a:br>
              <a:rPr lang="en-US" sz="2400" b="1" dirty="0" smtClean="0"/>
            </a:br>
            <a:endParaRPr lang="en-US" sz="2400" b="1" dirty="0"/>
          </a:p>
        </p:txBody>
      </p:sp>
      <p:sp>
        <p:nvSpPr>
          <p:cNvPr id="4" name="Rectangle 3"/>
          <p:cNvSpPr/>
          <p:nvPr/>
        </p:nvSpPr>
        <p:spPr>
          <a:xfrm>
            <a:off x="2971800" y="4648200"/>
            <a:ext cx="4572000" cy="369332"/>
          </a:xfrm>
          <a:prstGeom prst="rect">
            <a:avLst/>
          </a:prstGeom>
        </p:spPr>
        <p:txBody>
          <a:bodyPr>
            <a:spAutoFit/>
          </a:bodyPr>
          <a:lstStyle/>
          <a:p>
            <a:r>
              <a:rPr lang="en-US" sz="1100" dirty="0" smtClean="0"/>
              <a:t>http://mars.jpl.nasa.gov/msl/mission/instruments/spectrometers/chemin</a:t>
            </a:r>
            <a:r>
              <a:rPr lang="en-US" dirty="0" smtClean="0"/>
              <a:t>/</a:t>
            </a:r>
            <a:endParaRPr lang="en-US" dirty="0"/>
          </a:p>
        </p:txBody>
      </p:sp>
      <p:sp>
        <p:nvSpPr>
          <p:cNvPr id="5" name="TextBox 4"/>
          <p:cNvSpPr txBox="1"/>
          <p:nvPr/>
        </p:nvSpPr>
        <p:spPr>
          <a:xfrm>
            <a:off x="6553200" y="914400"/>
            <a:ext cx="1981200" cy="1631216"/>
          </a:xfrm>
          <a:prstGeom prst="rect">
            <a:avLst/>
          </a:prstGeom>
          <a:noFill/>
        </p:spPr>
        <p:txBody>
          <a:bodyPr wrap="square" rtlCol="0">
            <a:spAutoFit/>
          </a:bodyPr>
          <a:lstStyle/>
          <a:p>
            <a:r>
              <a:rPr lang="en-US" sz="2000" b="1" dirty="0" smtClean="0"/>
              <a:t>A simple metal filter sieves powder samples for analysis by </a:t>
            </a:r>
            <a:r>
              <a:rPr lang="en-US" sz="2000" b="1" dirty="0" err="1" smtClean="0">
                <a:solidFill>
                  <a:srgbClr val="FF0000"/>
                </a:solidFill>
              </a:rPr>
              <a:t>CheMin</a:t>
            </a:r>
            <a:endParaRPr lang="en-US" sz="2000" b="1" dirty="0">
              <a:solidFill>
                <a:srgbClr val="FF0000"/>
              </a:solidFill>
            </a:endParaRPr>
          </a:p>
        </p:txBody>
      </p:sp>
      <p:pic>
        <p:nvPicPr>
          <p:cNvPr id="6" name="Picture 4" descr="http://www.testingsieve.com/test-sieves-images/stainless_steel_square_mesh_sieves.jpg">
            <a:hlinkClick r:id="rId4"/>
          </p:cNvPr>
          <p:cNvPicPr>
            <a:picLocks noChangeAspect="1" noChangeArrowheads="1"/>
          </p:cNvPicPr>
          <p:nvPr/>
        </p:nvPicPr>
        <p:blipFill>
          <a:blip r:embed="rId5" cstate="print"/>
          <a:srcRect/>
          <a:stretch>
            <a:fillRect/>
          </a:stretch>
        </p:blipFill>
        <p:spPr bwMode="auto">
          <a:xfrm>
            <a:off x="6934200" y="2895600"/>
            <a:ext cx="1981200" cy="1485900"/>
          </a:xfrm>
          <a:prstGeom prst="rect">
            <a:avLst/>
          </a:prstGeom>
          <a:noFill/>
        </p:spPr>
      </p:pic>
      <p:cxnSp>
        <p:nvCxnSpPr>
          <p:cNvPr id="8" name="Straight Arrow Connector 7"/>
          <p:cNvCxnSpPr/>
          <p:nvPr/>
        </p:nvCxnSpPr>
        <p:spPr>
          <a:xfrm flipH="1" flipV="1">
            <a:off x="6248400" y="3200400"/>
            <a:ext cx="609600" cy="304800"/>
          </a:xfrm>
          <a:prstGeom prst="straightConnector1">
            <a:avLst/>
          </a:prstGeom>
          <a:ln w="4762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onfig of xrd debye scherrer"/>
          <p:cNvPicPr>
            <a:picLocks noChangeAspect="1" noChangeArrowheads="1"/>
          </p:cNvPicPr>
          <p:nvPr/>
        </p:nvPicPr>
        <p:blipFill>
          <a:blip r:embed="rId2" cstate="print"/>
          <a:srcRect/>
          <a:stretch>
            <a:fillRect/>
          </a:stretch>
        </p:blipFill>
        <p:spPr bwMode="auto">
          <a:xfrm>
            <a:off x="0" y="533400"/>
            <a:ext cx="2609850" cy="1524000"/>
          </a:xfrm>
          <a:prstGeom prst="rect">
            <a:avLst/>
          </a:prstGeom>
          <a:noFill/>
          <a:ln w="9525">
            <a:noFill/>
            <a:miter lim="800000"/>
            <a:headEnd/>
            <a:tailEnd/>
          </a:ln>
        </p:spPr>
      </p:pic>
      <p:pic>
        <p:nvPicPr>
          <p:cNvPr id="3" name="Picture 10" descr="diffraction rings"/>
          <p:cNvPicPr>
            <a:picLocks noChangeAspect="1" noChangeArrowheads="1"/>
          </p:cNvPicPr>
          <p:nvPr/>
        </p:nvPicPr>
        <p:blipFill>
          <a:blip r:embed="rId3" cstate="print"/>
          <a:srcRect/>
          <a:stretch>
            <a:fillRect/>
          </a:stretch>
        </p:blipFill>
        <p:spPr bwMode="auto">
          <a:xfrm>
            <a:off x="4038600" y="0"/>
            <a:ext cx="3089275" cy="2905125"/>
          </a:xfrm>
          <a:prstGeom prst="rect">
            <a:avLst/>
          </a:prstGeom>
          <a:noFill/>
          <a:ln w="9525">
            <a:noFill/>
            <a:miter lim="800000"/>
            <a:headEnd/>
            <a:tailEnd/>
          </a:ln>
        </p:spPr>
      </p:pic>
      <p:sp>
        <p:nvSpPr>
          <p:cNvPr id="4" name="TextBox 3"/>
          <p:cNvSpPr txBox="1"/>
          <p:nvPr/>
        </p:nvSpPr>
        <p:spPr>
          <a:xfrm>
            <a:off x="228600" y="1905000"/>
            <a:ext cx="990600" cy="923330"/>
          </a:xfrm>
          <a:prstGeom prst="rect">
            <a:avLst/>
          </a:prstGeom>
          <a:noFill/>
        </p:spPr>
        <p:txBody>
          <a:bodyPr wrap="square" rtlCol="0">
            <a:spAutoFit/>
          </a:bodyPr>
          <a:lstStyle/>
          <a:p>
            <a:r>
              <a:rPr lang="en-US" dirty="0" smtClean="0"/>
              <a:t>X-ray beam Cu-K</a:t>
            </a:r>
            <a:r>
              <a:rPr lang="en-US" dirty="0" smtClean="0">
                <a:sym typeface="Symbol"/>
              </a:rPr>
              <a:t></a:t>
            </a:r>
            <a:endParaRPr lang="en-US" dirty="0"/>
          </a:p>
        </p:txBody>
      </p:sp>
      <p:sp>
        <p:nvSpPr>
          <p:cNvPr id="5" name="Line 11"/>
          <p:cNvSpPr>
            <a:spLocks noChangeShapeType="1"/>
          </p:cNvSpPr>
          <p:nvPr/>
        </p:nvSpPr>
        <p:spPr bwMode="auto">
          <a:xfrm flipV="1">
            <a:off x="2438400" y="1371600"/>
            <a:ext cx="1219200" cy="0"/>
          </a:xfrm>
          <a:prstGeom prst="line">
            <a:avLst/>
          </a:prstGeom>
          <a:noFill/>
          <a:ln w="9525">
            <a:solidFill>
              <a:srgbClr val="FF0000"/>
            </a:solidFill>
            <a:prstDash val="dashDot"/>
            <a:round/>
            <a:headEnd/>
            <a:tailEnd type="triangle" w="med" len="med"/>
          </a:ln>
        </p:spPr>
        <p:txBody>
          <a:bodyPr/>
          <a:lstStyle/>
          <a:p>
            <a:endParaRPr lang="en-US"/>
          </a:p>
        </p:txBody>
      </p:sp>
      <p:sp>
        <p:nvSpPr>
          <p:cNvPr id="6" name="Text Box 10"/>
          <p:cNvSpPr txBox="1">
            <a:spLocks noChangeArrowheads="1"/>
          </p:cNvSpPr>
          <p:nvPr/>
        </p:nvSpPr>
        <p:spPr bwMode="auto">
          <a:xfrm>
            <a:off x="685800" y="2895600"/>
            <a:ext cx="8153400" cy="954107"/>
          </a:xfrm>
          <a:prstGeom prst="rect">
            <a:avLst/>
          </a:prstGeom>
          <a:noFill/>
          <a:ln w="9525">
            <a:noFill/>
            <a:miter lim="800000"/>
            <a:headEnd/>
            <a:tailEnd/>
          </a:ln>
        </p:spPr>
        <p:txBody>
          <a:bodyPr wrap="square">
            <a:spAutoFit/>
          </a:bodyPr>
          <a:lstStyle/>
          <a:p>
            <a:pPr>
              <a:spcBef>
                <a:spcPct val="50000"/>
              </a:spcBef>
            </a:pPr>
            <a:r>
              <a:rPr lang="en-US" sz="2800" b="1" dirty="0">
                <a:solidFill>
                  <a:srgbClr val="FF0066"/>
                </a:solidFill>
              </a:rPr>
              <a:t>XRED</a:t>
            </a:r>
            <a:r>
              <a:rPr lang="en-US" sz="2800" b="1" dirty="0"/>
              <a:t> (x-ray energy dispersion </a:t>
            </a:r>
            <a:r>
              <a:rPr lang="en-US" sz="2800" b="1" dirty="0" smtClean="0"/>
              <a:t>unit)=&gt; crystal structure or powder</a:t>
            </a:r>
            <a:endParaRPr lang="en-US" sz="2800" b="1" dirty="0">
              <a:solidFill>
                <a:srgbClr val="FF0066"/>
              </a:solidFill>
            </a:endParaRPr>
          </a:p>
        </p:txBody>
      </p:sp>
      <p:sp>
        <p:nvSpPr>
          <p:cNvPr id="8" name="Text Box 12"/>
          <p:cNvSpPr txBox="1">
            <a:spLocks noChangeArrowheads="1"/>
          </p:cNvSpPr>
          <p:nvPr/>
        </p:nvSpPr>
        <p:spPr bwMode="auto">
          <a:xfrm>
            <a:off x="304800" y="4038600"/>
            <a:ext cx="5181600" cy="1815882"/>
          </a:xfrm>
          <a:prstGeom prst="rect">
            <a:avLst/>
          </a:prstGeom>
          <a:noFill/>
          <a:ln w="9525">
            <a:noFill/>
            <a:miter lim="800000"/>
            <a:headEnd/>
            <a:tailEnd/>
          </a:ln>
        </p:spPr>
        <p:txBody>
          <a:bodyPr wrap="square">
            <a:spAutoFit/>
          </a:bodyPr>
          <a:lstStyle/>
          <a:p>
            <a:pPr>
              <a:spcBef>
                <a:spcPct val="50000"/>
              </a:spcBef>
            </a:pPr>
            <a:r>
              <a:rPr lang="en-US" sz="3200" b="1" dirty="0" smtClean="0"/>
              <a:t>XRED (XRF) spectrum </a:t>
            </a:r>
            <a:r>
              <a:rPr lang="en-US" sz="3200" b="1" dirty="0"/>
              <a:t>of </a:t>
            </a:r>
            <a:r>
              <a:rPr lang="en-US" sz="3200" b="1" dirty="0" smtClean="0"/>
              <a:t>solid </a:t>
            </a:r>
          </a:p>
          <a:p>
            <a:pPr>
              <a:spcBef>
                <a:spcPct val="50000"/>
              </a:spcBef>
            </a:pPr>
            <a:r>
              <a:rPr lang="en-US" sz="3200" b="1" dirty="0" smtClean="0"/>
              <a:t>Powder XRF=&gt; chemical composition of powder</a:t>
            </a:r>
            <a:endParaRPr lang="en-US" sz="3200" b="1" dirty="0"/>
          </a:p>
        </p:txBody>
      </p:sp>
      <p:pic>
        <p:nvPicPr>
          <p:cNvPr id="27651" name="Picture 3"/>
          <p:cNvPicPr>
            <a:picLocks noChangeAspect="1" noChangeArrowheads="1"/>
          </p:cNvPicPr>
          <p:nvPr/>
        </p:nvPicPr>
        <p:blipFill>
          <a:blip r:embed="rId4" cstate="print"/>
          <a:srcRect/>
          <a:stretch>
            <a:fillRect/>
          </a:stretch>
        </p:blipFill>
        <p:spPr bwMode="auto">
          <a:xfrm>
            <a:off x="5486400" y="3657600"/>
            <a:ext cx="3140227" cy="2362200"/>
          </a:xfrm>
          <a:prstGeom prst="rect">
            <a:avLst/>
          </a:prstGeom>
          <a:noFill/>
          <a:ln w="9525">
            <a:noFill/>
            <a:miter lim="800000"/>
            <a:headEnd/>
            <a:tailEnd/>
          </a:ln>
          <a:effectLst/>
        </p:spPr>
      </p:pic>
      <p:sp>
        <p:nvSpPr>
          <p:cNvPr id="11" name="TextBox 10"/>
          <p:cNvSpPr txBox="1"/>
          <p:nvPr/>
        </p:nvSpPr>
        <p:spPr>
          <a:xfrm>
            <a:off x="304800" y="6096000"/>
            <a:ext cx="7696200" cy="584775"/>
          </a:xfrm>
          <a:prstGeom prst="rect">
            <a:avLst/>
          </a:prstGeom>
          <a:solidFill>
            <a:srgbClr val="FFFF00"/>
          </a:solidFill>
        </p:spPr>
        <p:txBody>
          <a:bodyPr wrap="square" rtlCol="0">
            <a:spAutoFit/>
          </a:bodyPr>
          <a:lstStyle/>
          <a:p>
            <a:r>
              <a:rPr lang="en-US" sz="3200" b="1" dirty="0" smtClean="0">
                <a:solidFill>
                  <a:srgbClr val="FF0000"/>
                </a:solidFill>
              </a:rPr>
              <a:t>FYI:   From a recent </a:t>
            </a:r>
            <a:r>
              <a:rPr lang="en-US" sz="3200" b="1" dirty="0" err="1" smtClean="0">
                <a:solidFill>
                  <a:srgbClr val="FF0000"/>
                </a:solidFill>
              </a:rPr>
              <a:t>Chem</a:t>
            </a:r>
            <a:r>
              <a:rPr lang="en-US" sz="3200" b="1" dirty="0" smtClean="0">
                <a:solidFill>
                  <a:srgbClr val="FF0000"/>
                </a:solidFill>
              </a:rPr>
              <a:t> 6614 Lecture….</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fong\Pictures\20100625_MSL-100615-CheMin-Install.jpg"/>
          <p:cNvPicPr>
            <a:picLocks noChangeAspect="1" noChangeArrowheads="1"/>
          </p:cNvPicPr>
          <p:nvPr/>
        </p:nvPicPr>
        <p:blipFill>
          <a:blip r:embed="rId2" cstate="print"/>
          <a:srcRect/>
          <a:stretch>
            <a:fillRect/>
          </a:stretch>
        </p:blipFill>
        <p:spPr bwMode="auto">
          <a:xfrm>
            <a:off x="1" y="1066800"/>
            <a:ext cx="6405448" cy="5791200"/>
          </a:xfrm>
          <a:prstGeom prst="rect">
            <a:avLst/>
          </a:prstGeom>
          <a:noFill/>
        </p:spPr>
      </p:pic>
      <p:pic>
        <p:nvPicPr>
          <p:cNvPr id="26628" name="Picture 4" descr="http://mars.jpl.nasa.gov/msl/images/MSLCheMin2.jpg"/>
          <p:cNvPicPr>
            <a:picLocks noChangeAspect="1" noChangeArrowheads="1"/>
          </p:cNvPicPr>
          <p:nvPr/>
        </p:nvPicPr>
        <p:blipFill>
          <a:blip r:embed="rId3" cstate="print"/>
          <a:srcRect/>
          <a:stretch>
            <a:fillRect/>
          </a:stretch>
        </p:blipFill>
        <p:spPr bwMode="auto">
          <a:xfrm>
            <a:off x="5715000" y="228600"/>
            <a:ext cx="3429000" cy="3505200"/>
          </a:xfrm>
          <a:prstGeom prst="rect">
            <a:avLst/>
          </a:prstGeom>
          <a:noFill/>
        </p:spPr>
      </p:pic>
      <p:sp>
        <p:nvSpPr>
          <p:cNvPr id="4" name="TextBox 3"/>
          <p:cNvSpPr txBox="1"/>
          <p:nvPr/>
        </p:nvSpPr>
        <p:spPr>
          <a:xfrm>
            <a:off x="4953000" y="0"/>
            <a:ext cx="4191000" cy="523220"/>
          </a:xfrm>
          <a:prstGeom prst="rect">
            <a:avLst/>
          </a:prstGeom>
          <a:noFill/>
        </p:spPr>
        <p:txBody>
          <a:bodyPr wrap="square" rtlCol="0">
            <a:spAutoFit/>
          </a:bodyPr>
          <a:lstStyle/>
          <a:p>
            <a:r>
              <a:rPr lang="en-US" sz="2800" b="1" dirty="0" smtClean="0"/>
              <a:t>Sieve mouth up here</a:t>
            </a:r>
            <a:endParaRPr lang="en-US" sz="2800" b="1" dirty="0"/>
          </a:p>
        </p:txBody>
      </p:sp>
      <p:cxnSp>
        <p:nvCxnSpPr>
          <p:cNvPr id="6" name="Straight Arrow Connector 5"/>
          <p:cNvCxnSpPr>
            <a:stCxn id="4" idx="2"/>
          </p:cNvCxnSpPr>
          <p:nvPr/>
        </p:nvCxnSpPr>
        <p:spPr>
          <a:xfrm>
            <a:off x="7048500" y="523220"/>
            <a:ext cx="266700" cy="16258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0"/>
            <a:ext cx="5867400" cy="1200329"/>
          </a:xfrm>
          <a:prstGeom prst="rect">
            <a:avLst/>
          </a:prstGeom>
          <a:noFill/>
        </p:spPr>
        <p:txBody>
          <a:bodyPr wrap="square" rtlCol="0">
            <a:spAutoFit/>
          </a:bodyPr>
          <a:lstStyle/>
          <a:p>
            <a:r>
              <a:rPr lang="en-US" sz="3600" b="1" dirty="0" err="1" smtClean="0">
                <a:solidFill>
                  <a:srgbClr val="FF0000"/>
                </a:solidFill>
              </a:rPr>
              <a:t>CheMin</a:t>
            </a:r>
            <a:r>
              <a:rPr lang="en-US" sz="3600" b="1" dirty="0" smtClean="0"/>
              <a:t> up close and in person</a:t>
            </a:r>
            <a:endParaRPr lang="en-US" sz="3600" b="1" dirty="0"/>
          </a:p>
        </p:txBody>
      </p:sp>
      <p:sp>
        <p:nvSpPr>
          <p:cNvPr id="8" name="TextBox 7"/>
          <p:cNvSpPr txBox="1"/>
          <p:nvPr/>
        </p:nvSpPr>
        <p:spPr>
          <a:xfrm>
            <a:off x="5410200" y="4419600"/>
            <a:ext cx="3733800" cy="1384995"/>
          </a:xfrm>
          <a:prstGeom prst="rect">
            <a:avLst/>
          </a:prstGeom>
          <a:solidFill>
            <a:schemeClr val="bg1">
              <a:lumMod val="75000"/>
              <a:alpha val="23000"/>
            </a:schemeClr>
          </a:solidFill>
        </p:spPr>
        <p:txBody>
          <a:bodyPr wrap="square" rtlCol="0">
            <a:spAutoFit/>
          </a:bodyPr>
          <a:lstStyle/>
          <a:p>
            <a:r>
              <a:rPr lang="en-US" sz="2800" b="1" dirty="0" smtClean="0"/>
              <a:t>Can you see where the Mars dust is delivered into </a:t>
            </a:r>
            <a:r>
              <a:rPr lang="en-US" sz="2800" b="1" dirty="0" err="1" smtClean="0">
                <a:solidFill>
                  <a:srgbClr val="FF0000"/>
                </a:solidFill>
              </a:rPr>
              <a:t>CheMin</a:t>
            </a:r>
            <a:r>
              <a:rPr lang="en-US" sz="2800" b="1" dirty="0">
                <a:solidFill>
                  <a:srgbClr val="FF0000"/>
                </a:solidFill>
              </a:rPr>
              <a:t> </a:t>
            </a:r>
            <a:r>
              <a:rPr lang="en-US" sz="2800" b="1" dirty="0" smtClean="0"/>
              <a:t>in sketch?</a:t>
            </a:r>
            <a:endParaRPr lang="en-US" sz="2800" b="1" dirty="0"/>
          </a:p>
        </p:txBody>
      </p:sp>
      <p:sp>
        <p:nvSpPr>
          <p:cNvPr id="9" name="TextBox 8"/>
          <p:cNvSpPr txBox="1"/>
          <p:nvPr/>
        </p:nvSpPr>
        <p:spPr>
          <a:xfrm>
            <a:off x="6096000" y="3505200"/>
            <a:ext cx="3048000" cy="461665"/>
          </a:xfrm>
          <a:prstGeom prst="rect">
            <a:avLst/>
          </a:prstGeom>
          <a:noFill/>
        </p:spPr>
        <p:txBody>
          <a:bodyPr wrap="square" rtlCol="0">
            <a:spAutoFit/>
          </a:bodyPr>
          <a:lstStyle/>
          <a:p>
            <a:r>
              <a:rPr lang="en-US" sz="2400" b="1" dirty="0" smtClean="0"/>
              <a:t>Sketch of </a:t>
            </a:r>
            <a:r>
              <a:rPr lang="en-US" sz="2400" b="1" dirty="0" err="1" smtClean="0">
                <a:solidFill>
                  <a:srgbClr val="FF0000"/>
                </a:solidFill>
              </a:rPr>
              <a:t>CheMin</a:t>
            </a:r>
            <a:r>
              <a:rPr lang="en-US" sz="2400" b="1" dirty="0" smtClean="0">
                <a:solidFill>
                  <a:srgbClr val="FF0000"/>
                </a:solidFill>
              </a:rPr>
              <a:t> </a:t>
            </a:r>
            <a:endParaRPr lang="en-US" sz="2400" b="1" dirty="0">
              <a:solidFill>
                <a:srgbClr val="FF0000"/>
              </a:solidFill>
            </a:endParaRPr>
          </a:p>
        </p:txBody>
      </p:sp>
      <p:cxnSp>
        <p:nvCxnSpPr>
          <p:cNvPr id="11" name="Straight Arrow Connector 10"/>
          <p:cNvCxnSpPr>
            <a:stCxn id="4" idx="2"/>
          </p:cNvCxnSpPr>
          <p:nvPr/>
        </p:nvCxnSpPr>
        <p:spPr>
          <a:xfrm flipH="1">
            <a:off x="4038600" y="523220"/>
            <a:ext cx="3009900" cy="3820180"/>
          </a:xfrm>
          <a:prstGeom prst="straightConnector1">
            <a:avLst/>
          </a:prstGeom>
          <a:ln w="41275">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6019800"/>
            <a:ext cx="4267200" cy="584775"/>
          </a:xfrm>
          <a:prstGeom prst="rect">
            <a:avLst/>
          </a:prstGeom>
          <a:noFill/>
        </p:spPr>
        <p:txBody>
          <a:bodyPr wrap="square" rtlCol="0">
            <a:spAutoFit/>
          </a:bodyPr>
          <a:lstStyle/>
          <a:p>
            <a:r>
              <a:rPr lang="en-US" dirty="0" smtClean="0"/>
              <a:t>..</a:t>
            </a:r>
            <a:r>
              <a:rPr lang="en-US" sz="3200" b="1" dirty="0" smtClean="0"/>
              <a:t>and on actual device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blinds(horizontal)">
                                      <p:cBhvr>
                                        <p:cTn id="10" dur="500"/>
                                        <p:tgtEl>
                                          <p:spTgt spid="266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533400" y="304800"/>
            <a:ext cx="8418737" cy="5257800"/>
          </a:xfrm>
          <a:prstGeom prst="rect">
            <a:avLst/>
          </a:prstGeom>
          <a:noFill/>
        </p:spPr>
      </p:pic>
      <p:sp>
        <p:nvSpPr>
          <p:cNvPr id="5" name="Rectangle 4"/>
          <p:cNvSpPr/>
          <p:nvPr/>
        </p:nvSpPr>
        <p:spPr>
          <a:xfrm>
            <a:off x="2133600" y="4724400"/>
            <a:ext cx="2209800" cy="304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38200" y="5943600"/>
            <a:ext cx="5410200" cy="492443"/>
          </a:xfrm>
          <a:prstGeom prst="rect">
            <a:avLst/>
          </a:prstGeom>
          <a:solidFill>
            <a:srgbClr val="FFFF00"/>
          </a:solidFill>
        </p:spPr>
        <p:txBody>
          <a:bodyPr wrap="square" rtlCol="0">
            <a:spAutoFit/>
          </a:bodyPr>
          <a:lstStyle/>
          <a:p>
            <a:r>
              <a:rPr lang="en-US" sz="2600" b="1" dirty="0" smtClean="0">
                <a:solidFill>
                  <a:srgbClr val="FF0000"/>
                </a:solidFill>
              </a:rPr>
              <a:t>A</a:t>
            </a:r>
            <a:r>
              <a:rPr lang="en-US" sz="2600" b="1" dirty="0" smtClean="0"/>
              <a:t>lpha </a:t>
            </a:r>
            <a:r>
              <a:rPr lang="en-US" sz="2600" b="1" dirty="0" smtClean="0">
                <a:solidFill>
                  <a:srgbClr val="FF0000"/>
                </a:solidFill>
              </a:rPr>
              <a:t>P</a:t>
            </a:r>
            <a:r>
              <a:rPr lang="en-US" sz="2600" b="1" dirty="0" smtClean="0"/>
              <a:t>article </a:t>
            </a:r>
            <a:r>
              <a:rPr lang="en-US" sz="2600" b="1" dirty="0" smtClean="0">
                <a:solidFill>
                  <a:srgbClr val="FF0000"/>
                </a:solidFill>
              </a:rPr>
              <a:t>X</a:t>
            </a:r>
            <a:r>
              <a:rPr lang="en-US" sz="2600" b="1" dirty="0" smtClean="0"/>
              <a:t>-Ray </a:t>
            </a:r>
            <a:r>
              <a:rPr lang="en-US" sz="2600" b="1" dirty="0" smtClean="0">
                <a:solidFill>
                  <a:srgbClr val="FF0000"/>
                </a:solidFill>
              </a:rPr>
              <a:t>S</a:t>
            </a:r>
            <a:r>
              <a:rPr lang="en-US" sz="2600" b="1" dirty="0" smtClean="0"/>
              <a:t>pectrometer</a:t>
            </a:r>
            <a:endParaRPr lang="en-US" sz="2600" b="1" dirty="0"/>
          </a:p>
        </p:txBody>
      </p:sp>
      <p:cxnSp>
        <p:nvCxnSpPr>
          <p:cNvPr id="22" name="Straight Arrow Connector 21"/>
          <p:cNvCxnSpPr/>
          <p:nvPr/>
        </p:nvCxnSpPr>
        <p:spPr>
          <a:xfrm flipV="1">
            <a:off x="3733800" y="5562600"/>
            <a:ext cx="0" cy="4572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0"/>
            <a:ext cx="2895600" cy="1815882"/>
          </a:xfrm>
          <a:prstGeom prst="rect">
            <a:avLst/>
          </a:prstGeom>
          <a:solidFill>
            <a:schemeClr val="bg1">
              <a:lumMod val="75000"/>
              <a:alpha val="10000"/>
            </a:schemeClr>
          </a:solidFill>
        </p:spPr>
        <p:txBody>
          <a:bodyPr wrap="square" rtlCol="0">
            <a:spAutoFit/>
          </a:bodyPr>
          <a:lstStyle/>
          <a:p>
            <a:r>
              <a:rPr lang="en-US" sz="2800" b="1" dirty="0" smtClean="0">
                <a:solidFill>
                  <a:srgbClr val="FF0000"/>
                </a:solidFill>
              </a:rPr>
              <a:t>NASA’s $2.5 billion  Chemical Instrumentation</a:t>
            </a:r>
          </a:p>
          <a:p>
            <a:r>
              <a:rPr lang="en-US" sz="2800" b="1" dirty="0">
                <a:solidFill>
                  <a:srgbClr val="FF0000"/>
                </a:solidFill>
              </a:rPr>
              <a:t> </a:t>
            </a:r>
            <a:r>
              <a:rPr lang="en-US" sz="2800" b="1" dirty="0" smtClean="0">
                <a:solidFill>
                  <a:srgbClr val="FF0000"/>
                </a:solidFill>
              </a:rPr>
              <a:t>       Lab for Mars</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wpclipart.com/tools/hammer/hammer_2/geologist_hammer.png">
            <a:hlinkClick r:id="rId2"/>
          </p:cNvPr>
          <p:cNvPicPr>
            <a:picLocks noChangeAspect="1" noChangeArrowheads="1"/>
          </p:cNvPicPr>
          <p:nvPr/>
        </p:nvPicPr>
        <p:blipFill>
          <a:blip r:embed="rId3" cstate="print"/>
          <a:srcRect/>
          <a:stretch>
            <a:fillRect/>
          </a:stretch>
        </p:blipFill>
        <p:spPr bwMode="auto">
          <a:xfrm>
            <a:off x="1143000" y="2971800"/>
            <a:ext cx="900634" cy="972388"/>
          </a:xfrm>
          <a:prstGeom prst="rect">
            <a:avLst/>
          </a:prstGeom>
          <a:noFill/>
        </p:spPr>
      </p:pic>
      <p:sp>
        <p:nvSpPr>
          <p:cNvPr id="3" name="TextBox 2"/>
          <p:cNvSpPr txBox="1"/>
          <p:nvPr/>
        </p:nvSpPr>
        <p:spPr>
          <a:xfrm>
            <a:off x="152400" y="0"/>
            <a:ext cx="7543800" cy="492443"/>
          </a:xfrm>
          <a:prstGeom prst="rect">
            <a:avLst/>
          </a:prstGeom>
          <a:noFill/>
        </p:spPr>
        <p:txBody>
          <a:bodyPr wrap="square" rtlCol="0">
            <a:spAutoFit/>
          </a:bodyPr>
          <a:lstStyle/>
          <a:p>
            <a:r>
              <a:rPr lang="en-US" sz="2600" b="1" dirty="0" smtClean="0">
                <a:solidFill>
                  <a:srgbClr val="FF0000"/>
                </a:solidFill>
              </a:rPr>
              <a:t>A</a:t>
            </a:r>
            <a:r>
              <a:rPr lang="en-US" sz="2600" b="1" dirty="0" smtClean="0"/>
              <a:t>lpha </a:t>
            </a:r>
            <a:r>
              <a:rPr lang="en-US" sz="2600" b="1" dirty="0" smtClean="0">
                <a:solidFill>
                  <a:srgbClr val="FF0000"/>
                </a:solidFill>
              </a:rPr>
              <a:t>P</a:t>
            </a:r>
            <a:r>
              <a:rPr lang="en-US" sz="2600" b="1" dirty="0" smtClean="0"/>
              <a:t>article </a:t>
            </a:r>
            <a:r>
              <a:rPr lang="en-US" sz="2600" b="1" dirty="0" smtClean="0">
                <a:solidFill>
                  <a:srgbClr val="FF0000"/>
                </a:solidFill>
              </a:rPr>
              <a:t>X</a:t>
            </a:r>
            <a:r>
              <a:rPr lang="en-US" sz="2600" b="1" dirty="0" smtClean="0"/>
              <a:t>-Ray </a:t>
            </a:r>
            <a:r>
              <a:rPr lang="en-US" sz="2600" b="1" dirty="0" smtClean="0">
                <a:solidFill>
                  <a:srgbClr val="FF0000"/>
                </a:solidFill>
              </a:rPr>
              <a:t>S</a:t>
            </a:r>
            <a:r>
              <a:rPr lang="en-US" sz="2600" b="1" dirty="0" smtClean="0"/>
              <a:t>pectrometer: a bigger hammer</a:t>
            </a:r>
            <a:endParaRPr lang="en-US" sz="2600" b="1" dirty="0"/>
          </a:p>
        </p:txBody>
      </p:sp>
      <p:pic>
        <p:nvPicPr>
          <p:cNvPr id="69634" name="Picture 2" descr="https://encrypted-tbn3.gstatic.com/images?q=tbn:ANd9GcTgST9fPUk-LXW7ymWQfrNnixg-gVnSIh_iTzWWE74XkwTt52ziag">
            <a:hlinkClick r:id="rId4"/>
          </p:cNvPr>
          <p:cNvPicPr>
            <a:picLocks noChangeAspect="1" noChangeArrowheads="1"/>
          </p:cNvPicPr>
          <p:nvPr/>
        </p:nvPicPr>
        <p:blipFill>
          <a:blip r:embed="rId5" cstate="print"/>
          <a:srcRect/>
          <a:stretch>
            <a:fillRect/>
          </a:stretch>
        </p:blipFill>
        <p:spPr bwMode="auto">
          <a:xfrm>
            <a:off x="2743200" y="484093"/>
            <a:ext cx="6019800" cy="6373907"/>
          </a:xfrm>
          <a:prstGeom prst="rect">
            <a:avLst/>
          </a:prstGeom>
          <a:noFill/>
        </p:spPr>
      </p:pic>
      <p:sp>
        <p:nvSpPr>
          <p:cNvPr id="5" name="TextBox 4"/>
          <p:cNvSpPr txBox="1"/>
          <p:nvPr/>
        </p:nvSpPr>
        <p:spPr>
          <a:xfrm>
            <a:off x="533400" y="4419600"/>
            <a:ext cx="2438400" cy="830997"/>
          </a:xfrm>
          <a:prstGeom prst="rect">
            <a:avLst/>
          </a:prstGeom>
          <a:noFill/>
        </p:spPr>
        <p:txBody>
          <a:bodyPr wrap="square" rtlCol="0">
            <a:spAutoFit/>
          </a:bodyPr>
          <a:lstStyle/>
          <a:p>
            <a:r>
              <a:rPr lang="en-US" sz="2400" b="1" dirty="0" err="1" smtClean="0">
                <a:solidFill>
                  <a:srgbClr val="FF0000"/>
                </a:solidFill>
              </a:rPr>
              <a:t>ChemMin</a:t>
            </a:r>
            <a:r>
              <a:rPr lang="en-US" sz="2400" b="1" dirty="0" smtClean="0">
                <a:solidFill>
                  <a:srgbClr val="FF0000"/>
                </a:solidFill>
              </a:rPr>
              <a:t> ‘s </a:t>
            </a:r>
            <a:r>
              <a:rPr lang="en-US" sz="2400" b="1" dirty="0" smtClean="0"/>
              <a:t>x-ray source energy</a:t>
            </a:r>
            <a:endParaRPr lang="en-US" sz="2400" b="1" dirty="0"/>
          </a:p>
        </p:txBody>
      </p:sp>
      <p:sp>
        <p:nvSpPr>
          <p:cNvPr id="6" name="TextBox 5"/>
          <p:cNvSpPr txBox="1"/>
          <p:nvPr/>
        </p:nvSpPr>
        <p:spPr>
          <a:xfrm>
            <a:off x="3733800" y="1295400"/>
            <a:ext cx="3581400" cy="954107"/>
          </a:xfrm>
          <a:prstGeom prst="rect">
            <a:avLst/>
          </a:prstGeom>
          <a:noFill/>
        </p:spPr>
        <p:txBody>
          <a:bodyPr wrap="square" rtlCol="0">
            <a:spAutoFit/>
          </a:bodyPr>
          <a:lstStyle/>
          <a:p>
            <a:r>
              <a:rPr lang="en-US" sz="2800" b="1" dirty="0" smtClean="0">
                <a:solidFill>
                  <a:srgbClr val="FF0000"/>
                </a:solidFill>
              </a:rPr>
              <a:t>APXS</a:t>
            </a:r>
            <a:r>
              <a:rPr lang="en-US" sz="2800" dirty="0" smtClean="0"/>
              <a:t> alpha source energy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69634"/>
                                        </p:tgtEl>
                                        <p:attrNameLst>
                                          <p:attrName>style.visibility</p:attrName>
                                        </p:attrNameLst>
                                      </p:cBhvr>
                                      <p:to>
                                        <p:strVal val="visible"/>
                                      </p:to>
                                    </p:set>
                                    <p:animEffect transition="in" filter="dissolve">
                                      <p:cBhvr>
                                        <p:cTn id="18"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his image shows the Alpha Particle X-Ray Spectrometer (APXS) on NASA's Curiosity rover, with the Martian landscape in the background.">
            <a:hlinkClick r:id="rId2"/>
          </p:cNvPr>
          <p:cNvPicPr>
            <a:picLocks noChangeAspect="1" noChangeArrowheads="1"/>
          </p:cNvPicPr>
          <p:nvPr/>
        </p:nvPicPr>
        <p:blipFill>
          <a:blip r:embed="rId3" cstate="print"/>
          <a:srcRect/>
          <a:stretch>
            <a:fillRect/>
          </a:stretch>
        </p:blipFill>
        <p:spPr bwMode="auto">
          <a:xfrm>
            <a:off x="0" y="0"/>
            <a:ext cx="6184900" cy="4638675"/>
          </a:xfrm>
          <a:prstGeom prst="rect">
            <a:avLst/>
          </a:prstGeom>
          <a:noFill/>
        </p:spPr>
      </p:pic>
      <p:sp>
        <p:nvSpPr>
          <p:cNvPr id="3" name="Rectangle 2"/>
          <p:cNvSpPr/>
          <p:nvPr/>
        </p:nvSpPr>
        <p:spPr>
          <a:xfrm>
            <a:off x="152400" y="4876800"/>
            <a:ext cx="8991600" cy="1631216"/>
          </a:xfrm>
          <a:prstGeom prst="rect">
            <a:avLst/>
          </a:prstGeom>
        </p:spPr>
        <p:txBody>
          <a:bodyPr wrap="square">
            <a:spAutoFit/>
          </a:bodyPr>
          <a:lstStyle/>
          <a:p>
            <a:r>
              <a:rPr lang="en-US" sz="2000" b="1" dirty="0"/>
              <a:t>The instrument consists of a main electronics unit in the rover’s body and a sensor head mounted on the robotic arm. Measurements are taken by deploying the sensor head towards a desired sample, placing the sensor head in contact or hovering typically less than 2 cm away, and measuring the emitted X-ray spectrum for 15 minutes to 3 hours without the need of further interaction by the rover. </a:t>
            </a:r>
          </a:p>
        </p:txBody>
      </p:sp>
      <p:sp>
        <p:nvSpPr>
          <p:cNvPr id="4" name="TextBox 3"/>
          <p:cNvSpPr txBox="1"/>
          <p:nvPr/>
        </p:nvSpPr>
        <p:spPr>
          <a:xfrm>
            <a:off x="2286000" y="1676400"/>
            <a:ext cx="1600200" cy="1200329"/>
          </a:xfrm>
          <a:prstGeom prst="rect">
            <a:avLst/>
          </a:prstGeom>
          <a:noFill/>
          <a:ln w="47625">
            <a:solidFill>
              <a:srgbClr val="FF0000"/>
            </a:solidFill>
          </a:ln>
        </p:spPr>
        <p:txBody>
          <a:bodyPr wrap="square" rtlCol="0">
            <a:spAutoFit/>
          </a:bodyPr>
          <a:lstStyle/>
          <a:p>
            <a:endParaRPr lang="en-US" dirty="0" smtClean="0"/>
          </a:p>
          <a:p>
            <a:endParaRPr lang="en-US" dirty="0"/>
          </a:p>
          <a:p>
            <a:endParaRPr lang="en-US" dirty="0" smtClean="0"/>
          </a:p>
          <a:p>
            <a:endParaRPr lang="en-US" dirty="0"/>
          </a:p>
        </p:txBody>
      </p:sp>
      <p:sp>
        <p:nvSpPr>
          <p:cNvPr id="5" name="Rectangle 4"/>
          <p:cNvSpPr/>
          <p:nvPr/>
        </p:nvSpPr>
        <p:spPr>
          <a:xfrm>
            <a:off x="2590800" y="6488668"/>
            <a:ext cx="6781800" cy="369332"/>
          </a:xfrm>
          <a:prstGeom prst="rect">
            <a:avLst/>
          </a:prstGeom>
        </p:spPr>
        <p:txBody>
          <a:bodyPr wrap="square">
            <a:spAutoFit/>
          </a:bodyPr>
          <a:lstStyle/>
          <a:p>
            <a:r>
              <a:rPr lang="en-US" dirty="0" smtClean="0"/>
              <a:t>http://msl-scicorner.jpl.nasa.gov/Instruments/APXS/</a:t>
            </a:r>
            <a:endParaRPr lang="en-US" dirty="0"/>
          </a:p>
        </p:txBody>
      </p:sp>
      <p:sp>
        <p:nvSpPr>
          <p:cNvPr id="6" name="Rectangle 5"/>
          <p:cNvSpPr/>
          <p:nvPr/>
        </p:nvSpPr>
        <p:spPr>
          <a:xfrm>
            <a:off x="533400" y="228600"/>
            <a:ext cx="5227265" cy="954107"/>
          </a:xfrm>
          <a:prstGeom prst="rect">
            <a:avLst/>
          </a:prstGeom>
        </p:spPr>
        <p:txBody>
          <a:bodyPr wrap="none">
            <a:spAutoFit/>
          </a:bodyPr>
          <a:lstStyle/>
          <a:p>
            <a:r>
              <a:rPr lang="en-US" sz="2800" b="1" dirty="0"/>
              <a:t>Alpha Particle X-ray </a:t>
            </a:r>
            <a:r>
              <a:rPr lang="en-US" sz="2800" b="1" dirty="0" smtClean="0"/>
              <a:t>Spectrometer</a:t>
            </a:r>
          </a:p>
          <a:p>
            <a:r>
              <a:rPr lang="en-US" sz="2800" b="1" dirty="0" smtClean="0"/>
              <a:t> </a:t>
            </a:r>
            <a:r>
              <a:rPr lang="en-US" sz="2800" b="1" dirty="0"/>
              <a:t>(APXS</a:t>
            </a:r>
            <a:r>
              <a:rPr lang="en-US" sz="2800" b="1" dirty="0" smtClean="0"/>
              <a:t>) in the flesh</a:t>
            </a:r>
            <a:endParaRPr lang="en-US" sz="2800" b="1" dirty="0"/>
          </a:p>
        </p:txBody>
      </p:sp>
      <p:cxnSp>
        <p:nvCxnSpPr>
          <p:cNvPr id="8" name="Straight Arrow Connector 7"/>
          <p:cNvCxnSpPr/>
          <p:nvPr/>
        </p:nvCxnSpPr>
        <p:spPr>
          <a:xfrm flipH="1">
            <a:off x="3886200" y="1295400"/>
            <a:ext cx="2438400" cy="6858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24600" y="304800"/>
            <a:ext cx="2819400" cy="2677656"/>
          </a:xfrm>
          <a:prstGeom prst="rect">
            <a:avLst/>
          </a:prstGeom>
          <a:solidFill>
            <a:srgbClr val="FFFF00"/>
          </a:solidFill>
        </p:spPr>
        <p:txBody>
          <a:bodyPr wrap="square" rtlCol="0">
            <a:spAutoFit/>
          </a:bodyPr>
          <a:lstStyle/>
          <a:p>
            <a:r>
              <a:rPr lang="en-US" sz="2400" b="1" dirty="0" smtClean="0"/>
              <a:t>Translation:</a:t>
            </a:r>
          </a:p>
          <a:p>
            <a:r>
              <a:rPr lang="en-US" sz="2400" b="1" dirty="0" smtClean="0"/>
              <a:t>Robot arm sticks this thing (almost) into the dirt, ray-guns it and sends the vomited X-ray data back to Curiosity</a:t>
            </a:r>
            <a:endParaRPr lang="en-US" sz="2400" b="1" dirty="0"/>
          </a:p>
        </p:txBody>
      </p:sp>
      <p:pic>
        <p:nvPicPr>
          <p:cNvPr id="44036" name="Picture 4" descr="http://mars.jpl.nasa.gov/MPF/mpfwwwimages/apxsdep.gif"/>
          <p:cNvPicPr>
            <a:picLocks noChangeAspect="1" noChangeArrowheads="1"/>
          </p:cNvPicPr>
          <p:nvPr/>
        </p:nvPicPr>
        <p:blipFill>
          <a:blip r:embed="rId4" cstate="print"/>
          <a:srcRect/>
          <a:stretch>
            <a:fillRect/>
          </a:stretch>
        </p:blipFill>
        <p:spPr bwMode="auto">
          <a:xfrm>
            <a:off x="6553200" y="2971800"/>
            <a:ext cx="2057400" cy="18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4036"/>
                                        </p:tgtEl>
                                        <p:attrNameLst>
                                          <p:attrName>style.visibility</p:attrName>
                                        </p:attrNameLst>
                                      </p:cBhvr>
                                      <p:to>
                                        <p:strVal val="visible"/>
                                      </p:to>
                                    </p:set>
                                    <p:animEffect transition="in" filter="dissolve">
                                      <p:cBhvr>
                                        <p:cTn id="23"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ars.jpl.nasa.gov/msl/images/apxs_portrait-br.jpg"/>
          <p:cNvPicPr>
            <a:picLocks noChangeAspect="1" noChangeArrowheads="1"/>
          </p:cNvPicPr>
          <p:nvPr/>
        </p:nvPicPr>
        <p:blipFill>
          <a:blip r:embed="rId3" cstate="print"/>
          <a:srcRect/>
          <a:stretch>
            <a:fillRect/>
          </a:stretch>
        </p:blipFill>
        <p:spPr bwMode="auto">
          <a:xfrm>
            <a:off x="0" y="0"/>
            <a:ext cx="3878959" cy="3429000"/>
          </a:xfrm>
          <a:prstGeom prst="rect">
            <a:avLst/>
          </a:prstGeom>
          <a:noFill/>
        </p:spPr>
      </p:pic>
      <p:sp>
        <p:nvSpPr>
          <p:cNvPr id="6" name="TextBox 5"/>
          <p:cNvSpPr txBox="1"/>
          <p:nvPr/>
        </p:nvSpPr>
        <p:spPr>
          <a:xfrm>
            <a:off x="457200" y="3505200"/>
            <a:ext cx="3429000" cy="954107"/>
          </a:xfrm>
          <a:prstGeom prst="rect">
            <a:avLst/>
          </a:prstGeom>
          <a:noFill/>
        </p:spPr>
        <p:txBody>
          <a:bodyPr wrap="square" rtlCol="0">
            <a:spAutoFit/>
          </a:bodyPr>
          <a:lstStyle/>
          <a:p>
            <a:r>
              <a:rPr lang="en-US" sz="2800" b="1" dirty="0" smtClean="0"/>
              <a:t>Detector head for </a:t>
            </a:r>
            <a:r>
              <a:rPr lang="en-US" sz="2800" b="1" dirty="0" smtClean="0">
                <a:solidFill>
                  <a:srgbClr val="FF0000"/>
                </a:solidFill>
              </a:rPr>
              <a:t>AXPS </a:t>
            </a:r>
            <a:r>
              <a:rPr lang="en-US" sz="2800" b="1" dirty="0" smtClean="0"/>
              <a:t>up close</a:t>
            </a:r>
            <a:endParaRPr lang="en-US" sz="2800" b="1" dirty="0"/>
          </a:p>
        </p:txBody>
      </p:sp>
      <p:pic>
        <p:nvPicPr>
          <p:cNvPr id="49155" name="Picture 3" descr="C:\Users\fong\Pictures\apxs_schematic.jpg"/>
          <p:cNvPicPr>
            <a:picLocks noChangeAspect="1" noChangeArrowheads="1"/>
          </p:cNvPicPr>
          <p:nvPr/>
        </p:nvPicPr>
        <p:blipFill>
          <a:blip r:embed="rId4" cstate="print"/>
          <a:srcRect/>
          <a:stretch>
            <a:fillRect/>
          </a:stretch>
        </p:blipFill>
        <p:spPr bwMode="auto">
          <a:xfrm>
            <a:off x="4038600" y="457200"/>
            <a:ext cx="4684222" cy="3733800"/>
          </a:xfrm>
          <a:prstGeom prst="rect">
            <a:avLst/>
          </a:prstGeom>
          <a:noFill/>
        </p:spPr>
      </p:pic>
      <p:cxnSp>
        <p:nvCxnSpPr>
          <p:cNvPr id="9" name="Straight Arrow Connector 8"/>
          <p:cNvCxnSpPr/>
          <p:nvPr/>
        </p:nvCxnSpPr>
        <p:spPr>
          <a:xfrm flipV="1">
            <a:off x="3733800" y="3124200"/>
            <a:ext cx="2362200" cy="6096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0" y="4495800"/>
            <a:ext cx="5486400" cy="646331"/>
          </a:xfrm>
          <a:prstGeom prst="rect">
            <a:avLst/>
          </a:prstGeom>
          <a:noFill/>
        </p:spPr>
        <p:txBody>
          <a:bodyPr wrap="square" rtlCol="0">
            <a:spAutoFit/>
          </a:bodyPr>
          <a:lstStyle/>
          <a:p>
            <a:r>
              <a:rPr lang="en-US" sz="2400" b="1" dirty="0" smtClean="0">
                <a:sym typeface="Symbol"/>
              </a:rPr>
              <a:t> </a:t>
            </a:r>
            <a:r>
              <a:rPr lang="en-US" sz="2400" b="1" dirty="0" smtClean="0"/>
              <a:t>Alpha particle source = accelerated He</a:t>
            </a:r>
            <a:r>
              <a:rPr lang="en-US" sz="2400" b="1" baseline="30000" dirty="0" smtClean="0"/>
              <a:t>+</a:t>
            </a:r>
          </a:p>
          <a:p>
            <a:endParaRPr lang="en-US" baseline="30000" dirty="0"/>
          </a:p>
        </p:txBody>
      </p:sp>
      <p:cxnSp>
        <p:nvCxnSpPr>
          <p:cNvPr id="13" name="Straight Arrow Connector 12"/>
          <p:cNvCxnSpPr/>
          <p:nvPr/>
        </p:nvCxnSpPr>
        <p:spPr>
          <a:xfrm flipV="1">
            <a:off x="7391400" y="2895600"/>
            <a:ext cx="22860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5029200"/>
            <a:ext cx="8534400" cy="707886"/>
          </a:xfrm>
          <a:prstGeom prst="rect">
            <a:avLst/>
          </a:prstGeom>
          <a:noFill/>
        </p:spPr>
        <p:txBody>
          <a:bodyPr wrap="square" rtlCol="0">
            <a:spAutoFit/>
          </a:bodyPr>
          <a:lstStyle/>
          <a:p>
            <a:r>
              <a:rPr lang="en-US" sz="4000" b="1" dirty="0" smtClean="0">
                <a:sym typeface="Symbol"/>
              </a:rPr>
              <a:t>  + `dirt’ </a:t>
            </a:r>
            <a:r>
              <a:rPr lang="en-US" sz="4000" b="1" dirty="0" smtClean="0">
                <a:sym typeface="Wingdings" pitchFamily="2" charset="2"/>
              </a:rPr>
              <a:t> dirt + dirt element x-rays </a:t>
            </a:r>
            <a:endParaRPr lang="en-US" sz="4000" b="1" dirty="0"/>
          </a:p>
        </p:txBody>
      </p:sp>
      <p:cxnSp>
        <p:nvCxnSpPr>
          <p:cNvPr id="19" name="Straight Connector 18"/>
          <p:cNvCxnSpPr/>
          <p:nvPr/>
        </p:nvCxnSpPr>
        <p:spPr>
          <a:xfrm flipH="1" flipV="1">
            <a:off x="6629400" y="2743200"/>
            <a:ext cx="914400" cy="7620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096000" y="2819400"/>
            <a:ext cx="1371600"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7200" y="0"/>
            <a:ext cx="4343400" cy="584775"/>
          </a:xfrm>
          <a:prstGeom prst="rect">
            <a:avLst/>
          </a:prstGeom>
          <a:solidFill>
            <a:srgbClr val="FFFF00"/>
          </a:solidFill>
        </p:spPr>
        <p:txBody>
          <a:bodyPr wrap="square" rtlCol="0">
            <a:spAutoFit/>
          </a:bodyPr>
          <a:lstStyle/>
          <a:p>
            <a:r>
              <a:rPr lang="en-US" sz="3200" dirty="0" smtClean="0"/>
              <a:t>Schematic </a:t>
            </a:r>
            <a:r>
              <a:rPr lang="en-US" sz="3200" b="1" dirty="0" smtClean="0">
                <a:solidFill>
                  <a:srgbClr val="FF0000"/>
                </a:solidFill>
              </a:rPr>
              <a:t>of AXPS</a:t>
            </a:r>
            <a:endParaRPr lang="en-US" sz="3200" b="1" dirty="0">
              <a:solidFill>
                <a:srgbClr val="FF0000"/>
              </a:solidFill>
            </a:endParaRPr>
          </a:p>
        </p:txBody>
      </p:sp>
      <p:sp>
        <p:nvSpPr>
          <p:cNvPr id="24" name="TextBox 23"/>
          <p:cNvSpPr txBox="1"/>
          <p:nvPr/>
        </p:nvSpPr>
        <p:spPr>
          <a:xfrm>
            <a:off x="0" y="5791200"/>
            <a:ext cx="8763000" cy="584775"/>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200" dirty="0" smtClean="0"/>
              <a:t>What famous experiment featured alpha particles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fong\Pictures\apxs_comparison.jpg"/>
          <p:cNvPicPr>
            <a:picLocks noChangeAspect="1" noChangeArrowheads="1"/>
          </p:cNvPicPr>
          <p:nvPr/>
        </p:nvPicPr>
        <p:blipFill>
          <a:blip r:embed="rId2" cstate="print"/>
          <a:srcRect/>
          <a:stretch>
            <a:fillRect/>
          </a:stretch>
        </p:blipFill>
        <p:spPr bwMode="auto">
          <a:xfrm>
            <a:off x="1219200" y="1295400"/>
            <a:ext cx="5495925" cy="4224480"/>
          </a:xfrm>
          <a:prstGeom prst="rect">
            <a:avLst/>
          </a:prstGeom>
          <a:noFill/>
        </p:spPr>
      </p:pic>
      <p:sp>
        <p:nvSpPr>
          <p:cNvPr id="3" name="Rectangle 2"/>
          <p:cNvSpPr/>
          <p:nvPr/>
        </p:nvSpPr>
        <p:spPr>
          <a:xfrm>
            <a:off x="1219200" y="5486400"/>
            <a:ext cx="6553200" cy="369332"/>
          </a:xfrm>
          <a:prstGeom prst="rect">
            <a:avLst/>
          </a:prstGeom>
        </p:spPr>
        <p:txBody>
          <a:bodyPr wrap="square">
            <a:spAutoFit/>
          </a:bodyPr>
          <a:lstStyle/>
          <a:p>
            <a:r>
              <a:rPr lang="en-US" dirty="0" smtClean="0"/>
              <a:t>http://msl-scicorner.jpl.nasa.gov/Instruments/APXS/</a:t>
            </a:r>
            <a:endParaRPr lang="en-US" dirty="0"/>
          </a:p>
        </p:txBody>
      </p:sp>
      <p:sp>
        <p:nvSpPr>
          <p:cNvPr id="4" name="TextBox 3"/>
          <p:cNvSpPr txBox="1"/>
          <p:nvPr/>
        </p:nvSpPr>
        <p:spPr>
          <a:xfrm>
            <a:off x="609600" y="152400"/>
            <a:ext cx="8229600" cy="1200329"/>
          </a:xfrm>
          <a:prstGeom prst="rect">
            <a:avLst/>
          </a:prstGeom>
          <a:noFill/>
        </p:spPr>
        <p:txBody>
          <a:bodyPr wrap="square" rtlCol="0">
            <a:spAutoFit/>
          </a:bodyPr>
          <a:lstStyle/>
          <a:p>
            <a:r>
              <a:rPr lang="en-US" sz="2400" dirty="0" smtClean="0"/>
              <a:t>Comparison of  Mars Mission AXPS for different Sources</a:t>
            </a:r>
          </a:p>
          <a:p>
            <a:r>
              <a:rPr lang="en-US" sz="2400" dirty="0" smtClean="0"/>
              <a:t>(peaks specific to particular elements; heights are related to abundance)</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rs.jpl.nasa.gov/msl/missions/images/MSL-payload-fi.jpg">
            <a:hlinkClick r:id="rId3"/>
          </p:cNvPr>
          <p:cNvPicPr>
            <a:picLocks noChangeAspect="1" noChangeArrowheads="1"/>
          </p:cNvPicPr>
          <p:nvPr/>
        </p:nvPicPr>
        <p:blipFill>
          <a:blip r:embed="rId4" cstate="print"/>
          <a:srcRect/>
          <a:stretch>
            <a:fillRect/>
          </a:stretch>
        </p:blipFill>
        <p:spPr bwMode="auto">
          <a:xfrm>
            <a:off x="533400" y="304800"/>
            <a:ext cx="8418737" cy="5257800"/>
          </a:xfrm>
          <a:prstGeom prst="rect">
            <a:avLst/>
          </a:prstGeom>
          <a:noFill/>
        </p:spPr>
      </p:pic>
      <p:sp>
        <p:nvSpPr>
          <p:cNvPr id="26" name="TextBox 25"/>
          <p:cNvSpPr txBox="1"/>
          <p:nvPr/>
        </p:nvSpPr>
        <p:spPr>
          <a:xfrm>
            <a:off x="6248400" y="0"/>
            <a:ext cx="2895600" cy="1815882"/>
          </a:xfrm>
          <a:prstGeom prst="rect">
            <a:avLst/>
          </a:prstGeom>
          <a:solidFill>
            <a:schemeClr val="bg1">
              <a:lumMod val="75000"/>
              <a:alpha val="10000"/>
            </a:schemeClr>
          </a:solidFill>
        </p:spPr>
        <p:txBody>
          <a:bodyPr wrap="square" rtlCol="0">
            <a:spAutoFit/>
          </a:bodyPr>
          <a:lstStyle/>
          <a:p>
            <a:r>
              <a:rPr lang="en-US" sz="2800" b="1" dirty="0" smtClean="0">
                <a:solidFill>
                  <a:srgbClr val="FF0000"/>
                </a:solidFill>
              </a:rPr>
              <a:t>NASA’s $2.5 billion  Chemical Instrumentation</a:t>
            </a:r>
          </a:p>
          <a:p>
            <a:r>
              <a:rPr lang="en-US" sz="2800" b="1" dirty="0">
                <a:solidFill>
                  <a:srgbClr val="FF0000"/>
                </a:solidFill>
              </a:rPr>
              <a:t> </a:t>
            </a:r>
            <a:r>
              <a:rPr lang="en-US" sz="2800" b="1" dirty="0" smtClean="0">
                <a:solidFill>
                  <a:srgbClr val="FF0000"/>
                </a:solidFill>
              </a:rPr>
              <a:t>       Lab for Mars</a:t>
            </a:r>
            <a:endParaRPr lang="en-US" sz="2800" b="1" dirty="0">
              <a:solidFill>
                <a:srgbClr val="FF0000"/>
              </a:solidFill>
            </a:endParaRPr>
          </a:p>
        </p:txBody>
      </p:sp>
      <p:sp>
        <p:nvSpPr>
          <p:cNvPr id="20" name="TextBox 19"/>
          <p:cNvSpPr txBox="1"/>
          <p:nvPr/>
        </p:nvSpPr>
        <p:spPr>
          <a:xfrm>
            <a:off x="2895600" y="5562600"/>
            <a:ext cx="3733800" cy="523220"/>
          </a:xfrm>
          <a:prstGeom prst="rect">
            <a:avLst/>
          </a:prstGeom>
          <a:solidFill>
            <a:srgbClr val="FFFF00"/>
          </a:solidFill>
        </p:spPr>
        <p:txBody>
          <a:bodyPr wrap="square" rtlCol="0">
            <a:spAutoFit/>
          </a:bodyPr>
          <a:lstStyle/>
          <a:p>
            <a:r>
              <a:rPr lang="en-US" sz="2800" b="1" dirty="0" smtClean="0">
                <a:solidFill>
                  <a:srgbClr val="FF0000"/>
                </a:solidFill>
              </a:rPr>
              <a:t>Ma</a:t>
            </a:r>
            <a:r>
              <a:rPr lang="en-US" sz="2800" b="1" dirty="0" smtClean="0"/>
              <a:t>rs </a:t>
            </a:r>
            <a:r>
              <a:rPr lang="en-US" sz="2800" b="1" dirty="0" smtClean="0">
                <a:solidFill>
                  <a:srgbClr val="FF0000"/>
                </a:solidFill>
              </a:rPr>
              <a:t>H</a:t>
            </a:r>
            <a:r>
              <a:rPr lang="en-US" sz="2800" b="1" dirty="0" smtClean="0"/>
              <a:t>and </a:t>
            </a:r>
            <a:r>
              <a:rPr lang="en-US" sz="2800" b="1" dirty="0" smtClean="0">
                <a:solidFill>
                  <a:srgbClr val="FF0000"/>
                </a:solidFill>
              </a:rPr>
              <a:t>L</a:t>
            </a:r>
            <a:r>
              <a:rPr lang="en-US" sz="2800" b="1" dirty="0" smtClean="0"/>
              <a:t>ens </a:t>
            </a:r>
            <a:r>
              <a:rPr lang="en-US" sz="2800" b="1" dirty="0" smtClean="0">
                <a:solidFill>
                  <a:srgbClr val="FF0000"/>
                </a:solidFill>
              </a:rPr>
              <a:t>I</a:t>
            </a:r>
            <a:r>
              <a:rPr lang="en-US" sz="2800" b="1" dirty="0" smtClean="0"/>
              <a:t>mager</a:t>
            </a:r>
            <a:endParaRPr lang="en-US" sz="2800" dirty="0"/>
          </a:p>
        </p:txBody>
      </p:sp>
      <p:sp>
        <p:nvSpPr>
          <p:cNvPr id="23" name="Rectangle 22"/>
          <p:cNvSpPr/>
          <p:nvPr/>
        </p:nvSpPr>
        <p:spPr>
          <a:xfrm>
            <a:off x="1752600" y="5029200"/>
            <a:ext cx="2667000" cy="381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2057400" y="5181600"/>
            <a:ext cx="6477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RljlN7kbpj2LoHdS_3P2h5nMRBPRBPl4KZ4nwOhIpGcUDb7h_RBA">
            <a:hlinkClick r:id="rId3"/>
          </p:cNvPr>
          <p:cNvPicPr>
            <a:picLocks noChangeAspect="1" noChangeArrowheads="1"/>
          </p:cNvPicPr>
          <p:nvPr/>
        </p:nvPicPr>
        <p:blipFill>
          <a:blip r:embed="rId4" cstate="print"/>
          <a:srcRect/>
          <a:stretch>
            <a:fillRect/>
          </a:stretch>
        </p:blipFill>
        <p:spPr bwMode="auto">
          <a:xfrm>
            <a:off x="152400" y="1066800"/>
            <a:ext cx="5124450" cy="3467100"/>
          </a:xfrm>
          <a:prstGeom prst="rect">
            <a:avLst/>
          </a:prstGeom>
          <a:noFill/>
        </p:spPr>
      </p:pic>
      <p:sp>
        <p:nvSpPr>
          <p:cNvPr id="3" name="Rectangle 2"/>
          <p:cNvSpPr/>
          <p:nvPr/>
        </p:nvSpPr>
        <p:spPr>
          <a:xfrm>
            <a:off x="1295400" y="2667000"/>
            <a:ext cx="3352800" cy="2209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0" y="3048000"/>
            <a:ext cx="3276600" cy="1754326"/>
          </a:xfrm>
          <a:prstGeom prst="rect">
            <a:avLst/>
          </a:prstGeom>
          <a:noFill/>
        </p:spPr>
        <p:txBody>
          <a:bodyPr wrap="square" rtlCol="0">
            <a:spAutoFit/>
          </a:bodyPr>
          <a:lstStyle/>
          <a:p>
            <a:r>
              <a:rPr lang="en-US" sz="3600" b="1" dirty="0" smtClean="0"/>
              <a:t>What </a:t>
            </a:r>
            <a:r>
              <a:rPr lang="en-US" sz="3600" b="1" dirty="0" smtClean="0">
                <a:solidFill>
                  <a:srgbClr val="FF0000"/>
                </a:solidFill>
              </a:rPr>
              <a:t>MAHLI </a:t>
            </a:r>
            <a:r>
              <a:rPr lang="en-US" sz="3600" b="1" dirty="0" smtClean="0"/>
              <a:t>reproduces on Mars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fong\Pictures\Screen shot 2012-08-06 at 1_32_34 AM.bmp"/>
          <p:cNvPicPr>
            <a:picLocks noChangeAspect="1" noChangeArrowheads="1"/>
          </p:cNvPicPr>
          <p:nvPr/>
        </p:nvPicPr>
        <p:blipFill>
          <a:blip r:embed="rId2" cstate="print"/>
          <a:srcRect/>
          <a:stretch>
            <a:fillRect/>
          </a:stretch>
        </p:blipFill>
        <p:spPr bwMode="auto">
          <a:xfrm>
            <a:off x="228600" y="1905000"/>
            <a:ext cx="8628275" cy="4953000"/>
          </a:xfrm>
          <a:prstGeom prst="rect">
            <a:avLst/>
          </a:prstGeom>
          <a:noFill/>
        </p:spPr>
      </p:pic>
      <p:sp>
        <p:nvSpPr>
          <p:cNvPr id="3" name="TextBox 2"/>
          <p:cNvSpPr txBox="1"/>
          <p:nvPr/>
        </p:nvSpPr>
        <p:spPr>
          <a:xfrm>
            <a:off x="0" y="0"/>
            <a:ext cx="9144000" cy="1938992"/>
          </a:xfrm>
          <a:prstGeom prst="rect">
            <a:avLst/>
          </a:prstGeom>
          <a:noFill/>
        </p:spPr>
        <p:txBody>
          <a:bodyPr wrap="square" rtlCol="0">
            <a:spAutoFit/>
          </a:bodyPr>
          <a:lstStyle/>
          <a:p>
            <a:r>
              <a:rPr lang="en-US" sz="4000" dirty="0" smtClean="0"/>
              <a:t>Curiosity Mission Control just after Curiosity sends back `Touchdown’ signal</a:t>
            </a:r>
          </a:p>
          <a:p>
            <a:r>
              <a:rPr lang="en-US" sz="4000" dirty="0" smtClean="0">
                <a:solidFill>
                  <a:srgbClr val="FF0000"/>
                </a:solidFill>
              </a:rPr>
              <a:t>10:17</a:t>
            </a:r>
            <a:r>
              <a:rPr lang="en-US" sz="4000" dirty="0" smtClean="0"/>
              <a:t> </a:t>
            </a:r>
            <a:r>
              <a:rPr lang="en-US" sz="4000" dirty="0" smtClean="0">
                <a:solidFill>
                  <a:srgbClr val="FF0000"/>
                </a:solidFill>
              </a:rPr>
              <a:t>PM PDT </a:t>
            </a:r>
            <a:r>
              <a:rPr lang="en-US" sz="4000" dirty="0" smtClean="0"/>
              <a:t>6 August 2012 </a:t>
            </a:r>
            <a:r>
              <a:rPr lang="en-US" sz="2400" dirty="0" smtClean="0"/>
              <a:t>check landing window!</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AHLI Flight Unit"/>
          <p:cNvPicPr>
            <a:picLocks noChangeAspect="1" noChangeArrowheads="1"/>
          </p:cNvPicPr>
          <p:nvPr/>
        </p:nvPicPr>
        <p:blipFill>
          <a:blip r:embed="rId2" cstate="print"/>
          <a:srcRect/>
          <a:stretch>
            <a:fillRect/>
          </a:stretch>
        </p:blipFill>
        <p:spPr bwMode="auto">
          <a:xfrm>
            <a:off x="5257801" y="2753164"/>
            <a:ext cx="3886200" cy="3723921"/>
          </a:xfrm>
          <a:prstGeom prst="rect">
            <a:avLst/>
          </a:prstGeom>
          <a:noFill/>
        </p:spPr>
      </p:pic>
      <p:sp>
        <p:nvSpPr>
          <p:cNvPr id="3" name="Rectangle 2"/>
          <p:cNvSpPr/>
          <p:nvPr/>
        </p:nvSpPr>
        <p:spPr>
          <a:xfrm>
            <a:off x="304800" y="0"/>
            <a:ext cx="8839200" cy="3539430"/>
          </a:xfrm>
          <a:prstGeom prst="rect">
            <a:avLst/>
          </a:prstGeom>
        </p:spPr>
        <p:txBody>
          <a:bodyPr wrap="square">
            <a:spAutoFit/>
          </a:bodyPr>
          <a:lstStyle/>
          <a:p>
            <a:r>
              <a:rPr lang="en-US" sz="2800" b="1" dirty="0" smtClean="0"/>
              <a:t>“Second only to the rock hammer, the hand lens is an essential tool of human geologists. Usually carried on a string around the person's neck, the hand lens helps a geologist in the field identify the minerals in a rock. The robotic geologist, Mars Science Laboratory, carries its own equivalent of the geologist's hand lens, the Mars Hand Lens Imager (</a:t>
            </a:r>
            <a:r>
              <a:rPr lang="en-US" sz="2800" b="1" dirty="0" smtClean="0">
                <a:solidFill>
                  <a:srgbClr val="FF0000"/>
                </a:solidFill>
              </a:rPr>
              <a:t>MAHLI</a:t>
            </a:r>
            <a:r>
              <a:rPr lang="en-US" sz="2800" b="1" dirty="0" smtClean="0"/>
              <a:t>).”</a:t>
            </a:r>
            <a:br>
              <a:rPr lang="en-US" sz="2800" b="1" dirty="0" smtClean="0"/>
            </a:br>
            <a:endParaRPr lang="en-US" sz="2800" b="1" dirty="0"/>
          </a:p>
        </p:txBody>
      </p:sp>
      <p:sp>
        <p:nvSpPr>
          <p:cNvPr id="5" name="TextBox 4"/>
          <p:cNvSpPr txBox="1"/>
          <p:nvPr/>
        </p:nvSpPr>
        <p:spPr>
          <a:xfrm>
            <a:off x="0" y="3581400"/>
            <a:ext cx="5257800" cy="2677656"/>
          </a:xfrm>
          <a:prstGeom prst="rect">
            <a:avLst/>
          </a:prstGeom>
          <a:noFill/>
        </p:spPr>
        <p:txBody>
          <a:bodyPr wrap="square" rtlCol="0">
            <a:spAutoFit/>
          </a:bodyPr>
          <a:lstStyle/>
          <a:p>
            <a:r>
              <a:rPr lang="en-US" sz="2800" b="1" dirty="0" smtClean="0">
                <a:solidFill>
                  <a:srgbClr val="FF0000"/>
                </a:solidFill>
              </a:rPr>
              <a:t>MAHLI</a:t>
            </a:r>
            <a:r>
              <a:rPr lang="en-US" sz="2800" dirty="0" smtClean="0"/>
              <a:t> is essentially a camera with wide sapphire window (1.5” dia.)   and some  magnification which has been `hardened’ to withstand Martian weather</a:t>
            </a:r>
            <a:r>
              <a:rPr lang="en-US" dirty="0" smtClean="0"/>
              <a:t>.</a:t>
            </a:r>
          </a:p>
          <a:p>
            <a:r>
              <a:rPr lang="en-US" sz="2800" dirty="0" smtClean="0">
                <a:solidFill>
                  <a:srgbClr val="FF0000"/>
                </a:solidFill>
              </a:rPr>
              <a:t>(&lt;0.05 </a:t>
            </a:r>
            <a:r>
              <a:rPr lang="en-US" sz="2800" dirty="0" err="1" smtClean="0">
                <a:solidFill>
                  <a:srgbClr val="FF0000"/>
                </a:solidFill>
              </a:rPr>
              <a:t>atm</a:t>
            </a:r>
            <a:r>
              <a:rPr lang="en-US" sz="2800" dirty="0" smtClean="0">
                <a:solidFill>
                  <a:srgbClr val="FF0000"/>
                </a:solidFill>
              </a:rPr>
              <a:t>, -153 to +20 C)</a:t>
            </a:r>
            <a:endParaRPr lang="en-US" sz="2800" dirty="0">
              <a:solidFill>
                <a:srgbClr val="FF0000"/>
              </a:solidFill>
            </a:endParaRPr>
          </a:p>
        </p:txBody>
      </p:sp>
      <p:cxnSp>
        <p:nvCxnSpPr>
          <p:cNvPr id="7" name="Straight Arrow Connector 6"/>
          <p:cNvCxnSpPr/>
          <p:nvPr/>
        </p:nvCxnSpPr>
        <p:spPr>
          <a:xfrm>
            <a:off x="7086600" y="3124200"/>
            <a:ext cx="304800" cy="1524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334780"/>
            <a:ext cx="5638800"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800" b="1" dirty="0" smtClean="0">
                <a:solidFill>
                  <a:srgbClr val="FF0000"/>
                </a:solidFill>
              </a:rPr>
              <a:t>Why use sapphire ? Why not glass ?</a:t>
            </a:r>
            <a:endParaRPr lang="en-US" sz="2800" b="1" dirty="0">
              <a:solidFill>
                <a:srgbClr val="FF0000"/>
              </a:solidFill>
            </a:endParaRPr>
          </a:p>
        </p:txBody>
      </p:sp>
      <p:sp>
        <p:nvSpPr>
          <p:cNvPr id="8" name="Rectangle 7"/>
          <p:cNvSpPr/>
          <p:nvPr/>
        </p:nvSpPr>
        <p:spPr>
          <a:xfrm>
            <a:off x="838200" y="3200400"/>
            <a:ext cx="4572000" cy="246221"/>
          </a:xfrm>
          <a:prstGeom prst="rect">
            <a:avLst/>
          </a:prstGeom>
        </p:spPr>
        <p:txBody>
          <a:bodyPr>
            <a:spAutoFit/>
          </a:bodyPr>
          <a:lstStyle/>
          <a:p>
            <a:r>
              <a:rPr lang="en-US" sz="1000" dirty="0" smtClean="0"/>
              <a:t>http://msl-scicorner.jpl.nasa.gov/Instruments/MAHLI/</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e left eye of the Mast Camera (Mastcam) on NASA's Mars rover Curiosity took this image of the camera on the rover's arm, the Mars Hand Lens Imager (MAHLI), during the 30th Martian day, or sol, of the rover's mission on Mars (Sept. 5, 2012).">
            <a:hlinkClick r:id="rId2"/>
          </p:cNvPr>
          <p:cNvPicPr>
            <a:picLocks noChangeAspect="1" noChangeArrowheads="1"/>
          </p:cNvPicPr>
          <p:nvPr/>
        </p:nvPicPr>
        <p:blipFill>
          <a:blip r:embed="rId3" cstate="print"/>
          <a:srcRect/>
          <a:stretch>
            <a:fillRect/>
          </a:stretch>
        </p:blipFill>
        <p:spPr bwMode="auto">
          <a:xfrm>
            <a:off x="1752600" y="381000"/>
            <a:ext cx="7020673" cy="6248400"/>
          </a:xfrm>
          <a:prstGeom prst="rect">
            <a:avLst/>
          </a:prstGeom>
          <a:noFill/>
        </p:spPr>
      </p:pic>
      <p:sp>
        <p:nvSpPr>
          <p:cNvPr id="3" name="Rectangle 2"/>
          <p:cNvSpPr/>
          <p:nvPr/>
        </p:nvSpPr>
        <p:spPr>
          <a:xfrm>
            <a:off x="3733800" y="2743200"/>
            <a:ext cx="1905000" cy="1828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800" y="457200"/>
            <a:ext cx="4191000" cy="954107"/>
          </a:xfrm>
          <a:prstGeom prst="rect">
            <a:avLst/>
          </a:prstGeom>
          <a:noFill/>
        </p:spPr>
        <p:txBody>
          <a:bodyPr wrap="square" rtlCol="0">
            <a:spAutoFit/>
          </a:bodyPr>
          <a:lstStyle/>
          <a:p>
            <a:r>
              <a:rPr lang="en-US" sz="2800" b="1" dirty="0" smtClean="0">
                <a:solidFill>
                  <a:srgbClr val="FF0000"/>
                </a:solidFill>
              </a:rPr>
              <a:t>MAHLI</a:t>
            </a:r>
            <a:r>
              <a:rPr lang="en-US" sz="2800" b="1" dirty="0" smtClean="0"/>
              <a:t> a</a:t>
            </a:r>
            <a:r>
              <a:rPr lang="en-US" sz="2800" dirty="0" smtClean="0"/>
              <a:t>t home on Curiosity’s robot arm</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HLI Example Image"/>
          <p:cNvPicPr>
            <a:picLocks noChangeAspect="1" noChangeArrowheads="1"/>
          </p:cNvPicPr>
          <p:nvPr/>
        </p:nvPicPr>
        <p:blipFill>
          <a:blip r:embed="rId2" cstate="print"/>
          <a:srcRect/>
          <a:stretch>
            <a:fillRect/>
          </a:stretch>
        </p:blipFill>
        <p:spPr bwMode="auto">
          <a:xfrm>
            <a:off x="304800" y="381000"/>
            <a:ext cx="8379190" cy="6248400"/>
          </a:xfrm>
          <a:prstGeom prst="rect">
            <a:avLst/>
          </a:prstGeom>
          <a:noFill/>
        </p:spPr>
      </p:pic>
      <p:sp>
        <p:nvSpPr>
          <p:cNvPr id="3" name="TextBox 2"/>
          <p:cNvSpPr txBox="1"/>
          <p:nvPr/>
        </p:nvSpPr>
        <p:spPr>
          <a:xfrm>
            <a:off x="457200" y="0"/>
            <a:ext cx="4648200" cy="369332"/>
          </a:xfrm>
          <a:prstGeom prst="rect">
            <a:avLst/>
          </a:prstGeom>
          <a:noFill/>
        </p:spPr>
        <p:txBody>
          <a:bodyPr wrap="square" rtlCol="0">
            <a:spAutoFit/>
          </a:bodyPr>
          <a:lstStyle/>
          <a:p>
            <a:r>
              <a:rPr lang="en-US" b="1" dirty="0" smtClean="0"/>
              <a:t>Zinc Ore Sample Picture by </a:t>
            </a:r>
            <a:r>
              <a:rPr lang="en-US" b="1" dirty="0" smtClean="0">
                <a:solidFill>
                  <a:srgbClr val="FF0000"/>
                </a:solidFill>
              </a:rPr>
              <a:t>MAHLI (terrestrial)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his mosaic of nine images, taken by the Mars Hand Lens Imager (MAHLI) camera on NASA's Mars rover Curiosity, shows detailed texture in a conglomerate rock bearing small pebbles and sand-size particles.">
            <a:hlinkClick r:id="rId2"/>
          </p:cNvPr>
          <p:cNvPicPr>
            <a:picLocks noChangeAspect="1" noChangeArrowheads="1"/>
          </p:cNvPicPr>
          <p:nvPr/>
        </p:nvPicPr>
        <p:blipFill>
          <a:blip r:embed="rId3" cstate="print"/>
          <a:srcRect/>
          <a:stretch>
            <a:fillRect/>
          </a:stretch>
        </p:blipFill>
        <p:spPr bwMode="auto">
          <a:xfrm>
            <a:off x="3276600" y="560070"/>
            <a:ext cx="5715000" cy="6297930"/>
          </a:xfrm>
          <a:prstGeom prst="rect">
            <a:avLst/>
          </a:prstGeom>
          <a:noFill/>
        </p:spPr>
      </p:pic>
      <p:sp>
        <p:nvSpPr>
          <p:cNvPr id="3" name="Rectangle 2"/>
          <p:cNvSpPr/>
          <p:nvPr/>
        </p:nvSpPr>
        <p:spPr>
          <a:xfrm>
            <a:off x="381000" y="1600200"/>
            <a:ext cx="1524000" cy="144780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0"/>
            <a:ext cx="9144000" cy="523220"/>
          </a:xfrm>
          <a:prstGeom prst="rect">
            <a:avLst/>
          </a:prstGeom>
          <a:noFill/>
        </p:spPr>
        <p:txBody>
          <a:bodyPr wrap="square" rtlCol="0">
            <a:spAutoFit/>
          </a:bodyPr>
          <a:lstStyle/>
          <a:p>
            <a:r>
              <a:rPr lang="en-US" sz="2800" dirty="0" smtClean="0"/>
              <a:t>Composite of 9 separate shots of Mars dirt taken by </a:t>
            </a:r>
            <a:r>
              <a:rPr lang="en-US" sz="2800" dirty="0" smtClean="0">
                <a:solidFill>
                  <a:srgbClr val="FF0000"/>
                </a:solidFill>
              </a:rPr>
              <a:t>MAHLI</a:t>
            </a:r>
            <a:endParaRPr lang="en-US" sz="2800" dirty="0">
              <a:solidFill>
                <a:srgbClr val="FF0000"/>
              </a:solidFill>
            </a:endParaRPr>
          </a:p>
        </p:txBody>
      </p:sp>
      <p:sp>
        <p:nvSpPr>
          <p:cNvPr id="5" name="TextBox 4"/>
          <p:cNvSpPr txBox="1"/>
          <p:nvPr/>
        </p:nvSpPr>
        <p:spPr>
          <a:xfrm>
            <a:off x="228600" y="838200"/>
            <a:ext cx="1905000" cy="830997"/>
          </a:xfrm>
          <a:prstGeom prst="rect">
            <a:avLst/>
          </a:prstGeom>
          <a:noFill/>
        </p:spPr>
        <p:txBody>
          <a:bodyPr wrap="square" rtlCol="0">
            <a:spAutoFit/>
          </a:bodyPr>
          <a:lstStyle/>
          <a:p>
            <a:r>
              <a:rPr lang="en-US" sz="2400" dirty="0" smtClean="0"/>
              <a:t>Single frame dimension</a:t>
            </a:r>
            <a:endParaRPr lang="en-US" sz="2400" dirty="0"/>
          </a:p>
        </p:txBody>
      </p:sp>
      <p:sp>
        <p:nvSpPr>
          <p:cNvPr id="6" name="TextBox 5"/>
          <p:cNvSpPr txBox="1"/>
          <p:nvPr/>
        </p:nvSpPr>
        <p:spPr>
          <a:xfrm>
            <a:off x="152400" y="3276600"/>
            <a:ext cx="312420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b="1" dirty="0" smtClean="0">
                <a:solidFill>
                  <a:srgbClr val="FF0000"/>
                </a:solidFill>
              </a:rPr>
              <a:t>What does the red color imply about the composition of Mars dirt ?</a:t>
            </a:r>
            <a:endParaRPr lang="en-US" sz="2400" b="1" dirty="0">
              <a:solidFill>
                <a:srgbClr val="FF0000"/>
              </a:solidFill>
            </a:endParaRPr>
          </a:p>
        </p:txBody>
      </p:sp>
      <p:sp>
        <p:nvSpPr>
          <p:cNvPr id="7" name="TextBox 6"/>
          <p:cNvSpPr txBox="1"/>
          <p:nvPr/>
        </p:nvSpPr>
        <p:spPr>
          <a:xfrm>
            <a:off x="0" y="5181600"/>
            <a:ext cx="3124200" cy="1569660"/>
          </a:xfrm>
          <a:prstGeom prst="rect">
            <a:avLst/>
          </a:prstGeom>
          <a:noFill/>
        </p:spPr>
        <p:txBody>
          <a:bodyPr wrap="square" rtlCol="0">
            <a:spAutoFit/>
          </a:bodyPr>
          <a:lstStyle/>
          <a:p>
            <a:r>
              <a:rPr lang="en-US" sz="2400" b="1" dirty="0" smtClean="0"/>
              <a:t>Factoid: Mars dust is ~ 50% iron ore, which is why it’s called the </a:t>
            </a:r>
            <a:r>
              <a:rPr lang="en-US" sz="2400" b="1" dirty="0" smtClean="0">
                <a:solidFill>
                  <a:srgbClr val="FF0000"/>
                </a:solidFill>
              </a:rPr>
              <a:t>Red Planet.</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texasinsider.org/wp-content/uploads/2012/09/NASA-percentage-of-Federal-budget.jpg"/>
          <p:cNvPicPr>
            <a:picLocks noChangeAspect="1" noChangeArrowheads="1"/>
          </p:cNvPicPr>
          <p:nvPr/>
        </p:nvPicPr>
        <p:blipFill>
          <a:blip r:embed="rId3" cstate="print"/>
          <a:srcRect/>
          <a:stretch>
            <a:fillRect/>
          </a:stretch>
        </p:blipFill>
        <p:spPr bwMode="auto">
          <a:xfrm>
            <a:off x="228600" y="0"/>
            <a:ext cx="5791200" cy="4343400"/>
          </a:xfrm>
          <a:prstGeom prst="rect">
            <a:avLst/>
          </a:prstGeom>
          <a:noFill/>
        </p:spPr>
      </p:pic>
      <p:pic>
        <p:nvPicPr>
          <p:cNvPr id="61444" name="Picture 4" descr="http://t2.gstatic.com/images?q=tbn:ANd9GcT-71fIgDTSFsWFnHo62WbDqlD9-EYBYQpoaEN88FbjT_qNvns8">
            <a:hlinkClick r:id="rId4"/>
          </p:cNvPr>
          <p:cNvPicPr>
            <a:picLocks noChangeAspect="1" noChangeArrowheads="1"/>
          </p:cNvPicPr>
          <p:nvPr/>
        </p:nvPicPr>
        <p:blipFill>
          <a:blip r:embed="rId5" cstate="print"/>
          <a:srcRect/>
          <a:stretch>
            <a:fillRect/>
          </a:stretch>
        </p:blipFill>
        <p:spPr bwMode="auto">
          <a:xfrm>
            <a:off x="4895850" y="533400"/>
            <a:ext cx="4248150" cy="2834674"/>
          </a:xfrm>
          <a:prstGeom prst="rect">
            <a:avLst/>
          </a:prstGeom>
          <a:noFill/>
        </p:spPr>
      </p:pic>
      <p:sp>
        <p:nvSpPr>
          <p:cNvPr id="4" name="TextBox 3"/>
          <p:cNvSpPr txBox="1"/>
          <p:nvPr/>
        </p:nvSpPr>
        <p:spPr>
          <a:xfrm>
            <a:off x="152400" y="4343400"/>
            <a:ext cx="8610600" cy="2246769"/>
          </a:xfrm>
          <a:prstGeom prst="rect">
            <a:avLst/>
          </a:prstGeom>
          <a:noFill/>
        </p:spPr>
        <p:txBody>
          <a:bodyPr wrap="square" rtlCol="0">
            <a:spAutoFit/>
          </a:bodyPr>
          <a:lstStyle/>
          <a:p>
            <a:r>
              <a:rPr lang="en-US" sz="2800" dirty="0" smtClean="0"/>
              <a:t>Currently, the US depends on the Russians  to get to the International Space Station.</a:t>
            </a:r>
          </a:p>
          <a:p>
            <a:endParaRPr lang="en-US" sz="2800" dirty="0" smtClean="0"/>
          </a:p>
          <a:p>
            <a:r>
              <a:rPr lang="en-US" sz="2800" dirty="0" smtClean="0"/>
              <a:t>We have no modern primary launch systems that can lift major payloads (though NASA has one in the works…)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2677656"/>
          </a:xfrm>
          <a:prstGeom prst="rect">
            <a:avLst/>
          </a:prstGeom>
        </p:spPr>
        <p:txBody>
          <a:bodyPr wrap="square">
            <a:spAutoFit/>
          </a:bodyPr>
          <a:lstStyle/>
          <a:p>
            <a:r>
              <a:rPr lang="en-US" sz="2800" dirty="0" smtClean="0"/>
              <a:t>I don't think the human race will survive the next thousand years, unless we spread into space. There are too many accidents that can befall life on a single planet. But I'm an optimist. We will reach out to the stars.</a:t>
            </a:r>
          </a:p>
          <a:p>
            <a:endParaRPr lang="en-US" sz="2800" dirty="0" smtClean="0"/>
          </a:p>
          <a:p>
            <a:r>
              <a:rPr lang="en-US" sz="2800" dirty="0" smtClean="0"/>
              <a:t>STEPHEN HAWKING, </a:t>
            </a:r>
            <a:r>
              <a:rPr lang="en-US" sz="2800" i="1" dirty="0" smtClean="0"/>
              <a:t>The Daily Telegraph</a:t>
            </a:r>
            <a:r>
              <a:rPr lang="en-US" sz="2800" dirty="0" smtClean="0"/>
              <a:t>, Oct. 16, 2001</a:t>
            </a:r>
            <a:endParaRPr lang="en-US" dirty="0"/>
          </a:p>
        </p:txBody>
      </p:sp>
      <p:sp>
        <p:nvSpPr>
          <p:cNvPr id="3" name="Rectangle 2"/>
          <p:cNvSpPr/>
          <p:nvPr/>
        </p:nvSpPr>
        <p:spPr>
          <a:xfrm>
            <a:off x="304800" y="3276600"/>
            <a:ext cx="8686800" cy="1384995"/>
          </a:xfrm>
          <a:prstGeom prst="rect">
            <a:avLst/>
          </a:prstGeom>
          <a:solidFill>
            <a:schemeClr val="bg2">
              <a:lumMod val="90000"/>
            </a:schemeClr>
          </a:solidFill>
        </p:spPr>
        <p:txBody>
          <a:bodyPr wrap="square">
            <a:spAutoFit/>
          </a:bodyPr>
          <a:lstStyle/>
          <a:p>
            <a:r>
              <a:rPr lang="en-US" sz="2800" dirty="0" smtClean="0"/>
              <a:t>It’s human nature to stretch, to go, to see, to understand. Exploration is not a choice, really; it’s an imperative.</a:t>
            </a:r>
            <a:br>
              <a:rPr lang="en-US" sz="2800" dirty="0" smtClean="0"/>
            </a:br>
            <a:r>
              <a:rPr lang="en-US" sz="2800" i="1" dirty="0" smtClean="0"/>
              <a:t>— Michael Collins, flew on Gemini 10 and Apollo 11.</a:t>
            </a:r>
            <a:endParaRPr lang="en-US" sz="2800" dirty="0"/>
          </a:p>
        </p:txBody>
      </p:sp>
      <p:sp>
        <p:nvSpPr>
          <p:cNvPr id="4" name="Rectangle 3"/>
          <p:cNvSpPr/>
          <p:nvPr/>
        </p:nvSpPr>
        <p:spPr>
          <a:xfrm>
            <a:off x="914400" y="5105400"/>
            <a:ext cx="8206606" cy="1138773"/>
          </a:xfrm>
          <a:prstGeom prst="rect">
            <a:avLst/>
          </a:prstGeom>
        </p:spPr>
        <p:txBody>
          <a:bodyPr wrap="none">
            <a:spAutoFit/>
          </a:bodyPr>
          <a:lstStyle/>
          <a:p>
            <a:r>
              <a:rPr lang="en-US" sz="3600" b="1" i="1" dirty="0" smtClean="0">
                <a:solidFill>
                  <a:srgbClr val="FF0000"/>
                </a:solidFill>
              </a:rPr>
              <a:t>To strive, to seek, to find</a:t>
            </a:r>
            <a:r>
              <a:rPr lang="en-US" sz="3600" b="1" dirty="0" smtClean="0">
                <a:solidFill>
                  <a:srgbClr val="FF0000"/>
                </a:solidFill>
              </a:rPr>
              <a:t>, and not to yield.</a:t>
            </a:r>
          </a:p>
          <a:p>
            <a:r>
              <a:rPr lang="en-US" sz="3200" b="1" dirty="0" smtClean="0"/>
              <a:t>From Tennyson’s poem: “Ulysses”</a:t>
            </a:r>
            <a:endParaRPr lang="en-US" sz="3200" b="1" dirty="0"/>
          </a:p>
        </p:txBody>
      </p:sp>
      <p:sp>
        <p:nvSpPr>
          <p:cNvPr id="5" name="TextBox 4"/>
          <p:cNvSpPr txBox="1"/>
          <p:nvPr/>
        </p:nvSpPr>
        <p:spPr>
          <a:xfrm>
            <a:off x="381000" y="0"/>
            <a:ext cx="5791200" cy="523220"/>
          </a:xfrm>
          <a:prstGeom prst="rect">
            <a:avLst/>
          </a:prstGeom>
          <a:solidFill>
            <a:srgbClr val="FFFF00"/>
          </a:solidFill>
        </p:spPr>
        <p:txBody>
          <a:bodyPr wrap="square" rtlCol="0">
            <a:spAutoFit/>
          </a:bodyPr>
          <a:lstStyle/>
          <a:p>
            <a:r>
              <a:rPr lang="en-US" sz="2800" b="1" dirty="0" smtClean="0"/>
              <a:t>Why we need NASA and its programs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400"/>
            <a:ext cx="8001000" cy="3662541"/>
          </a:xfrm>
          <a:prstGeom prst="rect">
            <a:avLst/>
          </a:prstGeom>
        </p:spPr>
        <p:txBody>
          <a:bodyPr wrap="square">
            <a:spAutoFit/>
          </a:bodyPr>
          <a:lstStyle/>
          <a:p>
            <a:r>
              <a:rPr lang="en-US" sz="2800" dirty="0" smtClean="0"/>
              <a:t>Accurate and minute measurement seems to the non-scientific imagination, a less lofty and dignified work than looking for something new. But nearly all the grandest discoveries of science have been but the rewards of accurate measurement and patient long-continued </a:t>
            </a:r>
            <a:r>
              <a:rPr lang="en-US" sz="2800" dirty="0" err="1" smtClean="0"/>
              <a:t>labour</a:t>
            </a:r>
            <a:r>
              <a:rPr lang="en-US" sz="2800" dirty="0" smtClean="0"/>
              <a:t> in the minute sifting of numerical results.</a:t>
            </a:r>
            <a:r>
              <a:rPr lang="en-US" dirty="0" smtClean="0"/>
              <a:t/>
            </a:r>
            <a:br>
              <a:rPr lang="en-US" dirty="0" smtClean="0"/>
            </a:br>
            <a:endParaRPr lang="en-US" dirty="0" smtClean="0"/>
          </a:p>
          <a:p>
            <a:r>
              <a:rPr lang="en-US" dirty="0" smtClean="0"/>
              <a:t>— </a:t>
            </a:r>
            <a:r>
              <a:rPr lang="en-US" b="1" dirty="0" smtClean="0">
                <a:hlinkClick r:id="rId2"/>
              </a:rPr>
              <a:t>Baron William Thomson Kelvin</a:t>
            </a:r>
            <a:endParaRPr lang="en-US" b="1" dirty="0"/>
          </a:p>
        </p:txBody>
      </p:sp>
      <p:sp>
        <p:nvSpPr>
          <p:cNvPr id="5" name="Rectangle 4"/>
          <p:cNvSpPr/>
          <p:nvPr/>
        </p:nvSpPr>
        <p:spPr>
          <a:xfrm>
            <a:off x="685800" y="4343400"/>
            <a:ext cx="7696200" cy="2246769"/>
          </a:xfrm>
          <a:prstGeom prst="rect">
            <a:avLst/>
          </a:prstGeom>
        </p:spPr>
        <p:txBody>
          <a:bodyPr wrap="square">
            <a:spAutoFit/>
          </a:bodyPr>
          <a:lstStyle/>
          <a:p>
            <a:r>
              <a:rPr lang="en-US" sz="2800" dirty="0" smtClean="0"/>
              <a:t>An experiment is a question which science poses to Nature, and a measurement is the recording of Nature's answer.</a:t>
            </a:r>
            <a:br>
              <a:rPr lang="en-US" sz="2800" dirty="0" smtClean="0"/>
            </a:br>
            <a:endParaRPr lang="en-US" sz="2800" dirty="0" smtClean="0"/>
          </a:p>
          <a:p>
            <a:r>
              <a:rPr lang="en-US" sz="2400" dirty="0" smtClean="0"/>
              <a:t>— </a:t>
            </a:r>
            <a:r>
              <a:rPr lang="en-US" sz="2400" dirty="0" smtClean="0">
                <a:hlinkClick r:id="rId3"/>
              </a:rPr>
              <a:t>Max Planck</a:t>
            </a:r>
            <a:endParaRPr lang="en-US" sz="2400" dirty="0"/>
          </a:p>
        </p:txBody>
      </p:sp>
      <p:sp>
        <p:nvSpPr>
          <p:cNvPr id="6" name="TextBox 5"/>
          <p:cNvSpPr txBox="1"/>
          <p:nvPr/>
        </p:nvSpPr>
        <p:spPr>
          <a:xfrm>
            <a:off x="457200" y="0"/>
            <a:ext cx="8534400" cy="461665"/>
          </a:xfrm>
          <a:prstGeom prst="rect">
            <a:avLst/>
          </a:prstGeom>
          <a:noFill/>
        </p:spPr>
        <p:txBody>
          <a:bodyPr wrap="square" rtlCol="0">
            <a:spAutoFit/>
          </a:bodyPr>
          <a:lstStyle/>
          <a:p>
            <a:r>
              <a:rPr lang="en-US" sz="2400" b="1" dirty="0" smtClean="0">
                <a:solidFill>
                  <a:srgbClr val="FF0000"/>
                </a:solidFill>
              </a:rPr>
              <a:t>And why Instrumentation is critical to us…some final thoughts</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52600"/>
            <a:ext cx="7924800" cy="2092881"/>
          </a:xfrm>
          <a:prstGeom prst="rect">
            <a:avLst/>
          </a:prstGeom>
          <a:noFill/>
        </p:spPr>
        <p:txBody>
          <a:bodyPr wrap="square" rtlCol="0">
            <a:spAutoFit/>
          </a:bodyPr>
          <a:lstStyle/>
          <a:p>
            <a:r>
              <a:rPr lang="en-US" sz="5400" dirty="0" smtClean="0"/>
              <a:t>“</a:t>
            </a:r>
            <a:r>
              <a:rPr lang="en-US" sz="4000" dirty="0" smtClean="0"/>
              <a:t>If I want a theoretician’s </a:t>
            </a:r>
            <a:r>
              <a:rPr lang="en-US" sz="4000" b="1" dirty="0" smtClean="0"/>
              <a:t>opinion</a:t>
            </a:r>
            <a:r>
              <a:rPr lang="en-US" sz="4000" dirty="0" smtClean="0"/>
              <a:t>, </a:t>
            </a:r>
          </a:p>
          <a:p>
            <a:r>
              <a:rPr lang="en-US" sz="4000" dirty="0" smtClean="0"/>
              <a:t>I’ll </a:t>
            </a:r>
            <a:r>
              <a:rPr lang="en-US" sz="4000" dirty="0" smtClean="0">
                <a:solidFill>
                  <a:srgbClr val="FF0000"/>
                </a:solidFill>
              </a:rPr>
              <a:t>give</a:t>
            </a:r>
            <a:r>
              <a:rPr lang="en-US" sz="4000" dirty="0" smtClean="0"/>
              <a:t> it to him.”</a:t>
            </a:r>
          </a:p>
          <a:p>
            <a:endParaRPr lang="en-US" dirty="0"/>
          </a:p>
          <a:p>
            <a:endParaRPr lang="en-US" dirty="0"/>
          </a:p>
        </p:txBody>
      </p:sp>
      <p:pic>
        <p:nvPicPr>
          <p:cNvPr id="3" name="Picture 3"/>
          <p:cNvPicPr>
            <a:picLocks noChangeAspect="1" noChangeArrowheads="1"/>
          </p:cNvPicPr>
          <p:nvPr/>
        </p:nvPicPr>
        <p:blipFill>
          <a:blip r:embed="rId2" cstate="print"/>
          <a:srcRect/>
          <a:stretch>
            <a:fillRect/>
          </a:stretch>
        </p:blipFill>
        <p:spPr bwMode="auto">
          <a:xfrm>
            <a:off x="4572000" y="2552897"/>
            <a:ext cx="4572000" cy="4305103"/>
          </a:xfrm>
          <a:prstGeom prst="rect">
            <a:avLst/>
          </a:prstGeom>
          <a:noFill/>
          <a:ln w="9525">
            <a:noFill/>
            <a:miter lim="800000"/>
            <a:headEnd/>
            <a:tailEnd/>
          </a:ln>
        </p:spPr>
      </p:pic>
      <p:sp>
        <p:nvSpPr>
          <p:cNvPr id="4" name="TextBox 3"/>
          <p:cNvSpPr txBox="1"/>
          <p:nvPr/>
        </p:nvSpPr>
        <p:spPr>
          <a:xfrm>
            <a:off x="457200" y="4572000"/>
            <a:ext cx="4495800" cy="1323439"/>
          </a:xfrm>
          <a:prstGeom prst="rect">
            <a:avLst/>
          </a:prstGeom>
          <a:noFill/>
        </p:spPr>
        <p:txBody>
          <a:bodyPr wrap="square" rtlCol="0">
            <a:spAutoFit/>
          </a:bodyPr>
          <a:lstStyle/>
          <a:p>
            <a:r>
              <a:rPr lang="en-US" sz="4000" dirty="0" smtClean="0"/>
              <a:t>Your violently empiric instructor</a:t>
            </a:r>
            <a:endParaRPr lang="en-US" sz="4000" dirty="0"/>
          </a:p>
        </p:txBody>
      </p:sp>
      <p:sp>
        <p:nvSpPr>
          <p:cNvPr id="5" name="TextBox 4"/>
          <p:cNvSpPr txBox="1"/>
          <p:nvPr/>
        </p:nvSpPr>
        <p:spPr>
          <a:xfrm>
            <a:off x="0" y="0"/>
            <a:ext cx="9144000" cy="1785104"/>
          </a:xfrm>
          <a:prstGeom prst="rect">
            <a:avLst/>
          </a:prstGeom>
          <a:noFill/>
        </p:spPr>
        <p:txBody>
          <a:bodyPr wrap="square" rtlCol="0">
            <a:spAutoFit/>
          </a:bodyPr>
          <a:lstStyle/>
          <a:p>
            <a:r>
              <a:rPr lang="en-US" sz="3200" b="1" dirty="0" smtClean="0"/>
              <a:t>“Clever theories come and go.</a:t>
            </a:r>
          </a:p>
          <a:p>
            <a:r>
              <a:rPr lang="en-US" sz="3200" b="1" dirty="0" smtClean="0"/>
              <a:t>A careful measurement endures</a:t>
            </a:r>
            <a:r>
              <a:rPr lang="en-US" dirty="0" smtClean="0"/>
              <a:t>.”</a:t>
            </a:r>
          </a:p>
          <a:p>
            <a:endParaRPr lang="en-US" dirty="0"/>
          </a:p>
          <a:p>
            <a:r>
              <a:rPr lang="en-US" sz="2800" dirty="0" smtClean="0"/>
              <a:t>R.L </a:t>
            </a:r>
            <a:r>
              <a:rPr lang="en-US" sz="2800" dirty="0" err="1" smtClean="0"/>
              <a:t>Kuczkowski</a:t>
            </a:r>
            <a:r>
              <a:rPr lang="en-US" sz="2800" dirty="0" smtClean="0"/>
              <a:t>-Doc’s thesis advisor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76529"/>
            <a:ext cx="8233661" cy="5459275"/>
          </a:xfrm>
          <a:prstGeom prst="rect">
            <a:avLst/>
          </a:prstGeom>
        </p:spPr>
      </p:pic>
      <p:sp>
        <p:nvSpPr>
          <p:cNvPr id="3" name="TextBox 2"/>
          <p:cNvSpPr txBox="1"/>
          <p:nvPr/>
        </p:nvSpPr>
        <p:spPr>
          <a:xfrm>
            <a:off x="914400" y="76200"/>
            <a:ext cx="8610600" cy="1200329"/>
          </a:xfrm>
          <a:prstGeom prst="rect">
            <a:avLst/>
          </a:prstGeom>
          <a:noFill/>
        </p:spPr>
        <p:txBody>
          <a:bodyPr wrap="square" rtlCol="0">
            <a:spAutoFit/>
          </a:bodyPr>
          <a:lstStyle/>
          <a:p>
            <a:r>
              <a:rPr lang="en-US" sz="7200" dirty="0" smtClean="0"/>
              <a:t>Live long and prosper</a:t>
            </a:r>
            <a:endParaRPr lang="en-US" sz="7200" dirty="0"/>
          </a:p>
        </p:txBody>
      </p:sp>
    </p:spTree>
    <p:extLst>
      <p:ext uri="{BB962C8B-B14F-4D97-AF65-F5344CB8AC3E}">
        <p14:creationId xmlns:p14="http://schemas.microsoft.com/office/powerpoint/2010/main" val="2765399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RHeyJr_IvxoKR8GrfLllwffrp69zzIyOml0NoKQ69CG_oEjd_Xbg">
            <a:hlinkClick r:id="rId2"/>
          </p:cNvPr>
          <p:cNvPicPr>
            <a:picLocks noChangeAspect="1" noChangeArrowheads="1"/>
          </p:cNvPicPr>
          <p:nvPr/>
        </p:nvPicPr>
        <p:blipFill>
          <a:blip r:embed="rId3" cstate="print"/>
          <a:srcRect/>
          <a:stretch>
            <a:fillRect/>
          </a:stretch>
        </p:blipFill>
        <p:spPr bwMode="auto">
          <a:xfrm>
            <a:off x="4343400" y="0"/>
            <a:ext cx="4800600" cy="6858000"/>
          </a:xfrm>
          <a:prstGeom prst="rect">
            <a:avLst/>
          </a:prstGeom>
          <a:noFill/>
        </p:spPr>
      </p:pic>
      <p:sp>
        <p:nvSpPr>
          <p:cNvPr id="3" name="TextBox 2"/>
          <p:cNvSpPr txBox="1"/>
          <p:nvPr/>
        </p:nvSpPr>
        <p:spPr>
          <a:xfrm>
            <a:off x="0" y="304800"/>
            <a:ext cx="4191000" cy="3785652"/>
          </a:xfrm>
          <a:prstGeom prst="rect">
            <a:avLst/>
          </a:prstGeom>
          <a:noFill/>
        </p:spPr>
        <p:txBody>
          <a:bodyPr wrap="square" rtlCol="0">
            <a:spAutoFit/>
          </a:bodyPr>
          <a:lstStyle/>
          <a:p>
            <a:r>
              <a:rPr lang="en-US" sz="4000" dirty="0" smtClean="0"/>
              <a:t>The chief mission of Curiosity:</a:t>
            </a:r>
          </a:p>
          <a:p>
            <a:r>
              <a:rPr lang="en-US" sz="4000" b="1" dirty="0" smtClean="0">
                <a:solidFill>
                  <a:srgbClr val="FF0000"/>
                </a:solidFill>
              </a:rPr>
              <a:t>Explore the chemical make-up of Mars</a:t>
            </a:r>
          </a:p>
          <a:p>
            <a:r>
              <a:rPr lang="en-US" sz="4000" dirty="0" smtClean="0"/>
              <a:t>(and look for life !)</a:t>
            </a:r>
            <a:endParaRPr lang="en-US" sz="4000" dirty="0"/>
          </a:p>
        </p:txBody>
      </p:sp>
      <p:pic>
        <p:nvPicPr>
          <p:cNvPr id="16388" name="Picture 4" descr="Martians have a message. ."/>
          <p:cNvPicPr>
            <a:picLocks noChangeAspect="1" noChangeArrowheads="1"/>
          </p:cNvPicPr>
          <p:nvPr/>
        </p:nvPicPr>
        <p:blipFill>
          <a:blip r:embed="rId4" cstate="print"/>
          <a:srcRect/>
          <a:stretch>
            <a:fillRect/>
          </a:stretch>
        </p:blipFill>
        <p:spPr bwMode="auto">
          <a:xfrm>
            <a:off x="0" y="3992819"/>
            <a:ext cx="4343400" cy="2865181"/>
          </a:xfrm>
          <a:prstGeom prst="rect">
            <a:avLst/>
          </a:prstGeom>
          <a:noFill/>
        </p:spPr>
      </p:pic>
      <p:sp>
        <p:nvSpPr>
          <p:cNvPr id="5" name="TextBox 4"/>
          <p:cNvSpPr txBox="1"/>
          <p:nvPr/>
        </p:nvSpPr>
        <p:spPr>
          <a:xfrm>
            <a:off x="5257800" y="685800"/>
            <a:ext cx="4038600" cy="1200329"/>
          </a:xfrm>
          <a:prstGeom prst="rect">
            <a:avLst/>
          </a:prstGeom>
          <a:noFill/>
        </p:spPr>
        <p:txBody>
          <a:bodyPr wrap="square" rtlCol="0">
            <a:spAutoFit/>
          </a:bodyPr>
          <a:lstStyle/>
          <a:p>
            <a:r>
              <a:rPr lang="en-US" sz="3600" dirty="0" smtClean="0"/>
              <a:t>Artist’s view of Curiosity in action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linds(horizontal)">
                                      <p:cBhvr>
                                        <p:cTn id="12" dur="5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astrocoffeehut.files.wordpress.com/2012/08/curiosity-landing-site.jpg"/>
          <p:cNvPicPr>
            <a:picLocks noChangeAspect="1" noChangeArrowheads="1"/>
          </p:cNvPicPr>
          <p:nvPr/>
        </p:nvPicPr>
        <p:blipFill>
          <a:blip r:embed="rId2" cstate="print"/>
          <a:srcRect/>
          <a:stretch>
            <a:fillRect/>
          </a:stretch>
        </p:blipFill>
        <p:spPr bwMode="auto">
          <a:xfrm>
            <a:off x="0" y="152401"/>
            <a:ext cx="8895446" cy="5867400"/>
          </a:xfrm>
          <a:prstGeom prst="rect">
            <a:avLst/>
          </a:prstGeom>
          <a:noFill/>
        </p:spPr>
      </p:pic>
      <p:sp>
        <p:nvSpPr>
          <p:cNvPr id="3" name="TextBox 2"/>
          <p:cNvSpPr txBox="1"/>
          <p:nvPr/>
        </p:nvSpPr>
        <p:spPr>
          <a:xfrm>
            <a:off x="7239000" y="3657600"/>
            <a:ext cx="1905000" cy="646331"/>
          </a:xfrm>
          <a:prstGeom prst="rect">
            <a:avLst/>
          </a:prstGeom>
          <a:noFill/>
        </p:spPr>
        <p:txBody>
          <a:bodyPr wrap="square" rtlCol="0">
            <a:spAutoFit/>
          </a:bodyPr>
          <a:lstStyle/>
          <a:p>
            <a:r>
              <a:rPr lang="en-US" b="1" dirty="0" smtClean="0"/>
              <a:t>1/4/04-5/24/11</a:t>
            </a:r>
          </a:p>
          <a:p>
            <a:r>
              <a:rPr lang="en-US" b="1" dirty="0" smtClean="0"/>
              <a:t>180 kg</a:t>
            </a:r>
            <a:endParaRPr lang="en-US" b="1" dirty="0"/>
          </a:p>
        </p:txBody>
      </p:sp>
      <p:sp>
        <p:nvSpPr>
          <p:cNvPr id="4" name="TextBox 3"/>
          <p:cNvSpPr txBox="1"/>
          <p:nvPr/>
        </p:nvSpPr>
        <p:spPr>
          <a:xfrm>
            <a:off x="4114800" y="3200400"/>
            <a:ext cx="1676400" cy="646331"/>
          </a:xfrm>
          <a:prstGeom prst="rect">
            <a:avLst/>
          </a:prstGeom>
          <a:noFill/>
        </p:spPr>
        <p:txBody>
          <a:bodyPr wrap="square" rtlCol="0">
            <a:spAutoFit/>
          </a:bodyPr>
          <a:lstStyle/>
          <a:p>
            <a:r>
              <a:rPr lang="en-US" b="1" dirty="0" smtClean="0"/>
              <a:t>1/25/04- ??</a:t>
            </a:r>
          </a:p>
          <a:p>
            <a:r>
              <a:rPr lang="en-US" b="1" dirty="0" smtClean="0"/>
              <a:t>180 kg</a:t>
            </a:r>
            <a:endParaRPr lang="en-US" b="1" dirty="0"/>
          </a:p>
        </p:txBody>
      </p:sp>
      <p:sp>
        <p:nvSpPr>
          <p:cNvPr id="5" name="TextBox 4"/>
          <p:cNvSpPr txBox="1"/>
          <p:nvPr/>
        </p:nvSpPr>
        <p:spPr>
          <a:xfrm>
            <a:off x="3581400" y="1524000"/>
            <a:ext cx="2057400" cy="646331"/>
          </a:xfrm>
          <a:prstGeom prst="rect">
            <a:avLst/>
          </a:prstGeom>
          <a:noFill/>
        </p:spPr>
        <p:txBody>
          <a:bodyPr wrap="square" rtlCol="0">
            <a:spAutoFit/>
          </a:bodyPr>
          <a:lstStyle/>
          <a:p>
            <a:r>
              <a:rPr lang="en-US" b="1" dirty="0" smtClean="0"/>
              <a:t>7/4/97-9/27/97</a:t>
            </a:r>
          </a:p>
          <a:p>
            <a:r>
              <a:rPr lang="en-US" b="1" dirty="0" smtClean="0"/>
              <a:t>10.5 kg</a:t>
            </a:r>
            <a:endParaRPr lang="en-US" b="1" dirty="0"/>
          </a:p>
        </p:txBody>
      </p:sp>
      <p:sp>
        <p:nvSpPr>
          <p:cNvPr id="6" name="TextBox 5"/>
          <p:cNvSpPr txBox="1"/>
          <p:nvPr/>
        </p:nvSpPr>
        <p:spPr>
          <a:xfrm>
            <a:off x="6172200" y="609600"/>
            <a:ext cx="2743200" cy="646331"/>
          </a:xfrm>
          <a:prstGeom prst="rect">
            <a:avLst/>
          </a:prstGeom>
          <a:noFill/>
        </p:spPr>
        <p:txBody>
          <a:bodyPr wrap="square" rtlCol="0">
            <a:spAutoFit/>
          </a:bodyPr>
          <a:lstStyle/>
          <a:p>
            <a:r>
              <a:rPr lang="en-US" b="1" dirty="0" smtClean="0"/>
              <a:t>9/3/76-4/11/80</a:t>
            </a:r>
          </a:p>
          <a:p>
            <a:r>
              <a:rPr lang="en-US" b="1" dirty="0" smtClean="0"/>
              <a:t>572 kg (</a:t>
            </a:r>
            <a:r>
              <a:rPr lang="en-US" b="1" dirty="0" err="1" smtClean="0"/>
              <a:t>lander</a:t>
            </a:r>
            <a:r>
              <a:rPr lang="en-US" b="1" dirty="0" smtClean="0"/>
              <a:t> only)</a:t>
            </a:r>
            <a:endParaRPr lang="en-US" b="1" dirty="0"/>
          </a:p>
        </p:txBody>
      </p:sp>
      <p:sp>
        <p:nvSpPr>
          <p:cNvPr id="7" name="TextBox 6"/>
          <p:cNvSpPr txBox="1"/>
          <p:nvPr/>
        </p:nvSpPr>
        <p:spPr>
          <a:xfrm>
            <a:off x="1371600" y="1447800"/>
            <a:ext cx="2133600" cy="646331"/>
          </a:xfrm>
          <a:prstGeom prst="rect">
            <a:avLst/>
          </a:prstGeom>
          <a:noFill/>
        </p:spPr>
        <p:txBody>
          <a:bodyPr wrap="square" rtlCol="0">
            <a:spAutoFit/>
          </a:bodyPr>
          <a:lstStyle/>
          <a:p>
            <a:r>
              <a:rPr lang="en-US" b="1" dirty="0" smtClean="0"/>
              <a:t>7/20/76-11/11/82</a:t>
            </a:r>
          </a:p>
          <a:p>
            <a:r>
              <a:rPr lang="en-US" b="1" dirty="0" smtClean="0"/>
              <a:t>572 kg </a:t>
            </a:r>
            <a:r>
              <a:rPr lang="en-US" b="1" dirty="0" err="1" smtClean="0"/>
              <a:t>lander</a:t>
            </a:r>
            <a:r>
              <a:rPr lang="en-US" b="1" dirty="0" smtClean="0"/>
              <a:t> only</a:t>
            </a:r>
            <a:endParaRPr lang="en-US" b="1" dirty="0"/>
          </a:p>
        </p:txBody>
      </p:sp>
      <p:sp>
        <p:nvSpPr>
          <p:cNvPr id="8" name="TextBox 7"/>
          <p:cNvSpPr txBox="1"/>
          <p:nvPr/>
        </p:nvSpPr>
        <p:spPr>
          <a:xfrm>
            <a:off x="685800" y="0"/>
            <a:ext cx="2819400" cy="984885"/>
          </a:xfrm>
          <a:prstGeom prst="rect">
            <a:avLst/>
          </a:prstGeom>
          <a:noFill/>
        </p:spPr>
        <p:txBody>
          <a:bodyPr wrap="square" rtlCol="0">
            <a:spAutoFit/>
          </a:bodyPr>
          <a:lstStyle/>
          <a:p>
            <a:r>
              <a:rPr lang="en-US" sz="2000" b="1" dirty="0" smtClean="0"/>
              <a:t>5/25/08-10/10/08</a:t>
            </a:r>
          </a:p>
          <a:p>
            <a:r>
              <a:rPr lang="en-US" sz="2000" b="1" dirty="0" smtClean="0"/>
              <a:t>350 kg</a:t>
            </a:r>
          </a:p>
          <a:p>
            <a:endParaRPr lang="en-US" dirty="0"/>
          </a:p>
        </p:txBody>
      </p:sp>
      <p:sp>
        <p:nvSpPr>
          <p:cNvPr id="9" name="TextBox 8"/>
          <p:cNvSpPr txBox="1"/>
          <p:nvPr/>
        </p:nvSpPr>
        <p:spPr>
          <a:xfrm>
            <a:off x="7010400" y="2209800"/>
            <a:ext cx="1752600" cy="646331"/>
          </a:xfrm>
          <a:prstGeom prst="rect">
            <a:avLst/>
          </a:prstGeom>
          <a:noFill/>
        </p:spPr>
        <p:txBody>
          <a:bodyPr wrap="square" rtlCol="0">
            <a:spAutoFit/>
          </a:bodyPr>
          <a:lstStyle/>
          <a:p>
            <a:r>
              <a:rPr lang="en-US" b="1" dirty="0" smtClean="0"/>
              <a:t>8/6/12- ??</a:t>
            </a:r>
          </a:p>
          <a:p>
            <a:r>
              <a:rPr lang="en-US" b="1" dirty="0" smtClean="0"/>
              <a:t>899 kg</a:t>
            </a:r>
            <a:endParaRPr lang="en-US" b="1" dirty="0"/>
          </a:p>
        </p:txBody>
      </p:sp>
      <p:sp>
        <p:nvSpPr>
          <p:cNvPr id="10" name="TextBox 9"/>
          <p:cNvSpPr txBox="1"/>
          <p:nvPr/>
        </p:nvSpPr>
        <p:spPr>
          <a:xfrm>
            <a:off x="381000" y="6019800"/>
            <a:ext cx="9067800" cy="584775"/>
          </a:xfrm>
          <a:prstGeom prst="rect">
            <a:avLst/>
          </a:prstGeom>
          <a:noFill/>
        </p:spPr>
        <p:txBody>
          <a:bodyPr wrap="square" rtlCol="0">
            <a:spAutoFit/>
          </a:bodyPr>
          <a:lstStyle/>
          <a:p>
            <a:r>
              <a:rPr lang="en-US" sz="3200" b="1" dirty="0" smtClean="0"/>
              <a:t>A brief history of American space travel to Mars</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229600" cy="923330"/>
          </a:xfrm>
          <a:prstGeom prst="rect">
            <a:avLst/>
          </a:prstGeom>
        </p:spPr>
        <p:txBody>
          <a:bodyPr wrap="square">
            <a:spAutoFit/>
          </a:bodyPr>
          <a:lstStyle/>
          <a:p>
            <a:r>
              <a:rPr lang="en-US" dirty="0" smtClean="0">
                <a:hlinkClick r:id="rId2"/>
              </a:rPr>
              <a:t>http://mars.jpl.nasa.gov/msl/multimedia/interactives/learncuriosity/index-2.html</a:t>
            </a:r>
            <a:endParaRPr lang="en-US" dirty="0" smtClean="0"/>
          </a:p>
          <a:p>
            <a:endParaRPr lang="en-US" dirty="0" smtClean="0"/>
          </a:p>
          <a:p>
            <a:endParaRPr lang="en-US" dirty="0"/>
          </a:p>
        </p:txBody>
      </p:sp>
      <p:pic>
        <p:nvPicPr>
          <p:cNvPr id="1026" name="Picture 2" descr="This frame from an artist's animation shows how NASA how orbiters over Mars will monitor the landing of NASA's Curiosity rover as it speeds towards its Martian landing site in Gale Crater."/>
          <p:cNvPicPr>
            <a:picLocks noChangeAspect="1" noChangeArrowheads="1"/>
          </p:cNvPicPr>
          <p:nvPr/>
        </p:nvPicPr>
        <p:blipFill>
          <a:blip r:embed="rId3" cstate="print"/>
          <a:srcRect/>
          <a:stretch>
            <a:fillRect/>
          </a:stretch>
        </p:blipFill>
        <p:spPr bwMode="auto">
          <a:xfrm>
            <a:off x="0" y="1676400"/>
            <a:ext cx="9144000" cy="5181600"/>
          </a:xfrm>
          <a:prstGeom prst="rect">
            <a:avLst/>
          </a:prstGeom>
          <a:noFill/>
        </p:spPr>
      </p:pic>
      <p:sp>
        <p:nvSpPr>
          <p:cNvPr id="4" name="TextBox 3"/>
          <p:cNvSpPr txBox="1"/>
          <p:nvPr/>
        </p:nvSpPr>
        <p:spPr>
          <a:xfrm>
            <a:off x="5486400" y="609600"/>
            <a:ext cx="2971800" cy="1200329"/>
          </a:xfrm>
          <a:prstGeom prst="rect">
            <a:avLst/>
          </a:prstGeom>
          <a:noFill/>
        </p:spPr>
        <p:txBody>
          <a:bodyPr wrap="square" rtlCol="0">
            <a:spAutoFit/>
          </a:bodyPr>
          <a:lstStyle/>
          <a:p>
            <a:r>
              <a:rPr lang="en-US" sz="2400" b="1" dirty="0" smtClean="0"/>
              <a:t>Old </a:t>
            </a:r>
            <a:r>
              <a:rPr lang="en-US" sz="2400" b="1" dirty="0" smtClean="0">
                <a:solidFill>
                  <a:srgbClr val="FF0000"/>
                </a:solidFill>
              </a:rPr>
              <a:t>Ody</a:t>
            </a:r>
            <a:r>
              <a:rPr lang="en-US" sz="2400" b="1" dirty="0" smtClean="0"/>
              <a:t>ssey orbiter (2001 Mars Surveyor mission) </a:t>
            </a:r>
            <a:endParaRPr lang="en-US" sz="2400" b="1" dirty="0"/>
          </a:p>
        </p:txBody>
      </p:sp>
      <p:sp>
        <p:nvSpPr>
          <p:cNvPr id="5" name="TextBox 4"/>
          <p:cNvSpPr txBox="1"/>
          <p:nvPr/>
        </p:nvSpPr>
        <p:spPr>
          <a:xfrm>
            <a:off x="2895600" y="5257800"/>
            <a:ext cx="2743200" cy="1938992"/>
          </a:xfrm>
          <a:prstGeom prst="rect">
            <a:avLst/>
          </a:prstGeom>
          <a:noFill/>
        </p:spPr>
        <p:txBody>
          <a:bodyPr wrap="square" rtlCol="0">
            <a:spAutoFit/>
          </a:bodyPr>
          <a:lstStyle/>
          <a:p>
            <a:r>
              <a:rPr lang="en-US" sz="2400" b="1" dirty="0" smtClean="0"/>
              <a:t> </a:t>
            </a:r>
            <a:r>
              <a:rPr lang="en-US" sz="2400" b="1" dirty="0" smtClean="0">
                <a:solidFill>
                  <a:srgbClr val="FF0000"/>
                </a:solidFill>
              </a:rPr>
              <a:t>M</a:t>
            </a:r>
            <a:r>
              <a:rPr lang="en-US" sz="2400" b="1" dirty="0" smtClean="0"/>
              <a:t>ars </a:t>
            </a:r>
            <a:r>
              <a:rPr lang="en-US" sz="2400" b="1" dirty="0" smtClean="0">
                <a:solidFill>
                  <a:srgbClr val="FF0000"/>
                </a:solidFill>
              </a:rPr>
              <a:t>R</a:t>
            </a:r>
            <a:r>
              <a:rPr lang="en-US" sz="2400" b="1" dirty="0" smtClean="0"/>
              <a:t>econnaissance </a:t>
            </a:r>
            <a:r>
              <a:rPr lang="en-US" sz="2400" b="1" dirty="0" smtClean="0">
                <a:solidFill>
                  <a:srgbClr val="FF0000"/>
                </a:solidFill>
              </a:rPr>
              <a:t>O</a:t>
            </a:r>
            <a:r>
              <a:rPr lang="en-US" sz="2400" b="1" dirty="0" smtClean="0"/>
              <a:t>rbiter</a:t>
            </a:r>
          </a:p>
          <a:p>
            <a:r>
              <a:rPr lang="en-US" sz="2400" b="1" dirty="0" smtClean="0"/>
              <a:t>(from 2005 launch)</a:t>
            </a:r>
          </a:p>
          <a:p>
            <a:endParaRPr lang="en-US" sz="2400" b="1" dirty="0"/>
          </a:p>
        </p:txBody>
      </p:sp>
      <p:sp>
        <p:nvSpPr>
          <p:cNvPr id="6" name="TextBox 5"/>
          <p:cNvSpPr txBox="1"/>
          <p:nvPr/>
        </p:nvSpPr>
        <p:spPr>
          <a:xfrm>
            <a:off x="5715000" y="3733800"/>
            <a:ext cx="2057400" cy="707886"/>
          </a:xfrm>
          <a:prstGeom prst="rect">
            <a:avLst/>
          </a:prstGeom>
          <a:solidFill>
            <a:schemeClr val="accent6">
              <a:lumMod val="60000"/>
              <a:lumOff val="40000"/>
              <a:alpha val="66000"/>
            </a:schemeClr>
          </a:solidFill>
        </p:spPr>
        <p:txBody>
          <a:bodyPr wrap="square" rtlCol="0">
            <a:spAutoFit/>
          </a:bodyPr>
          <a:lstStyle/>
          <a:p>
            <a:r>
              <a:rPr lang="en-US" sz="2000" b="1" dirty="0" smtClean="0">
                <a:solidFill>
                  <a:srgbClr val="FF0000"/>
                </a:solidFill>
              </a:rPr>
              <a:t>M</a:t>
            </a:r>
            <a:r>
              <a:rPr lang="en-US" sz="2000" b="1" dirty="0" smtClean="0"/>
              <a:t>ars </a:t>
            </a:r>
            <a:r>
              <a:rPr lang="en-US" sz="2000" b="1" dirty="0" smtClean="0">
                <a:solidFill>
                  <a:srgbClr val="FF0000"/>
                </a:solidFill>
              </a:rPr>
              <a:t>S</a:t>
            </a:r>
            <a:r>
              <a:rPr lang="en-US" sz="2000" b="1" dirty="0" smtClean="0"/>
              <a:t>cience </a:t>
            </a:r>
            <a:r>
              <a:rPr lang="en-US" sz="2000" b="1" dirty="0" smtClean="0">
                <a:solidFill>
                  <a:srgbClr val="FF0000"/>
                </a:solidFill>
              </a:rPr>
              <a:t>L</a:t>
            </a:r>
            <a:r>
              <a:rPr lang="en-US" sz="2000" b="1" dirty="0" smtClean="0"/>
              <a:t>ab (Curiosity )</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cdn.zmescience.com/wp-content/uploads/2011/12/opportunity-rover.jpg">
            <a:hlinkClick r:id="rId3"/>
          </p:cNvPr>
          <p:cNvPicPr>
            <a:picLocks noChangeAspect="1" noChangeArrowheads="1"/>
          </p:cNvPicPr>
          <p:nvPr/>
        </p:nvPicPr>
        <p:blipFill>
          <a:blip r:embed="rId4" cstate="print"/>
          <a:srcRect/>
          <a:stretch>
            <a:fillRect/>
          </a:stretch>
        </p:blipFill>
        <p:spPr bwMode="auto">
          <a:xfrm>
            <a:off x="0" y="0"/>
            <a:ext cx="6477000" cy="4857750"/>
          </a:xfrm>
          <a:prstGeom prst="rect">
            <a:avLst/>
          </a:prstGeom>
          <a:noFill/>
        </p:spPr>
      </p:pic>
      <p:pic>
        <p:nvPicPr>
          <p:cNvPr id="5" name="Picture 2" descr="http://www.thelivingmoon.com/47ted_twietmeyer/01archives/Mars_Mission_Is_It_Real_files/sol1b.jpe">
            <a:hlinkClick r:id="rId5"/>
          </p:cNvPr>
          <p:cNvPicPr>
            <a:picLocks noChangeAspect="1" noChangeArrowheads="1"/>
          </p:cNvPicPr>
          <p:nvPr/>
        </p:nvPicPr>
        <p:blipFill>
          <a:blip r:embed="rId6" cstate="print"/>
          <a:srcRect/>
          <a:stretch>
            <a:fillRect/>
          </a:stretch>
        </p:blipFill>
        <p:spPr bwMode="auto">
          <a:xfrm>
            <a:off x="5400675" y="3114675"/>
            <a:ext cx="3743325" cy="3743325"/>
          </a:xfrm>
          <a:prstGeom prst="rect">
            <a:avLst/>
          </a:prstGeom>
          <a:noFill/>
        </p:spPr>
      </p:pic>
      <p:sp>
        <p:nvSpPr>
          <p:cNvPr id="6" name="TextBox 5"/>
          <p:cNvSpPr txBox="1"/>
          <p:nvPr/>
        </p:nvSpPr>
        <p:spPr>
          <a:xfrm>
            <a:off x="5791200" y="4648200"/>
            <a:ext cx="1600200" cy="646331"/>
          </a:xfrm>
          <a:prstGeom prst="rect">
            <a:avLst/>
          </a:prstGeom>
          <a:noFill/>
        </p:spPr>
        <p:txBody>
          <a:bodyPr wrap="square" rtlCol="0">
            <a:spAutoFit/>
          </a:bodyPr>
          <a:lstStyle/>
          <a:p>
            <a:r>
              <a:rPr lang="en-US" dirty="0" smtClean="0"/>
              <a:t>Mars dust etching fittings</a:t>
            </a:r>
            <a:endParaRPr lang="en-US" dirty="0"/>
          </a:p>
        </p:txBody>
      </p:sp>
      <p:sp>
        <p:nvSpPr>
          <p:cNvPr id="7" name="TextBox 6"/>
          <p:cNvSpPr txBox="1"/>
          <p:nvPr/>
        </p:nvSpPr>
        <p:spPr>
          <a:xfrm>
            <a:off x="0" y="4953000"/>
            <a:ext cx="5334000" cy="1938992"/>
          </a:xfrm>
          <a:prstGeom prst="rect">
            <a:avLst/>
          </a:prstGeom>
          <a:noFill/>
        </p:spPr>
        <p:txBody>
          <a:bodyPr wrap="square" rtlCol="0">
            <a:spAutoFit/>
          </a:bodyPr>
          <a:lstStyle/>
          <a:p>
            <a:r>
              <a:rPr lang="en-US" sz="4000" dirty="0" smtClean="0"/>
              <a:t>Spirit and Opportunity powered via ~ commercial solar panels</a:t>
            </a:r>
            <a:endParaRPr lang="en-US" sz="4000" dirty="0"/>
          </a:p>
        </p:txBody>
      </p:sp>
      <p:sp>
        <p:nvSpPr>
          <p:cNvPr id="8" name="TextBox 7"/>
          <p:cNvSpPr txBox="1"/>
          <p:nvPr/>
        </p:nvSpPr>
        <p:spPr>
          <a:xfrm>
            <a:off x="6553200" y="1905000"/>
            <a:ext cx="2590800" cy="1200329"/>
          </a:xfrm>
          <a:prstGeom prst="rect">
            <a:avLst/>
          </a:prstGeom>
          <a:noFill/>
        </p:spPr>
        <p:txBody>
          <a:bodyPr wrap="square" rtlCol="0">
            <a:spAutoFit/>
          </a:bodyPr>
          <a:lstStyle/>
          <a:p>
            <a:r>
              <a:rPr lang="en-US" sz="2400" dirty="0" smtClean="0"/>
              <a:t>Martian dust coats panels and reduces light flux</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2.s-nbcnews.com/j/MSNBC/Components/Slideshows/_production/ss-120809-mars-rover/ss-120809-Mars-Rover-19.grid-8x2.jpg">
            <a:hlinkClick r:id="rId2"/>
          </p:cNvPr>
          <p:cNvPicPr>
            <a:picLocks noChangeAspect="1" noChangeArrowheads="1"/>
          </p:cNvPicPr>
          <p:nvPr/>
        </p:nvPicPr>
        <p:blipFill>
          <a:blip r:embed="rId3" cstate="print"/>
          <a:srcRect/>
          <a:stretch>
            <a:fillRect/>
          </a:stretch>
        </p:blipFill>
        <p:spPr bwMode="auto">
          <a:xfrm>
            <a:off x="990600" y="914400"/>
            <a:ext cx="7010400" cy="5521217"/>
          </a:xfrm>
          <a:prstGeom prst="rect">
            <a:avLst/>
          </a:prstGeom>
          <a:noFill/>
        </p:spPr>
      </p:pic>
      <p:sp>
        <p:nvSpPr>
          <p:cNvPr id="3" name="TextBox 2"/>
          <p:cNvSpPr txBox="1"/>
          <p:nvPr/>
        </p:nvSpPr>
        <p:spPr>
          <a:xfrm>
            <a:off x="0" y="0"/>
            <a:ext cx="9144000" cy="954107"/>
          </a:xfrm>
          <a:prstGeom prst="rect">
            <a:avLst/>
          </a:prstGeom>
          <a:solidFill>
            <a:srgbClr val="FFFF00"/>
          </a:solidFill>
        </p:spPr>
        <p:txBody>
          <a:bodyPr wrap="square" rtlCol="0">
            <a:spAutoFit/>
          </a:bodyPr>
          <a:lstStyle/>
          <a:p>
            <a:r>
              <a:rPr lang="en-US" sz="2800" b="1" dirty="0" smtClean="0">
                <a:solidFill>
                  <a:srgbClr val="FF0000"/>
                </a:solidFill>
              </a:rPr>
              <a:t>Curiosity `</a:t>
            </a:r>
            <a:r>
              <a:rPr lang="en-US" sz="2800" b="1" dirty="0" smtClean="0"/>
              <a:t>in the shop’:  </a:t>
            </a:r>
          </a:p>
          <a:p>
            <a:r>
              <a:rPr lang="en-US" sz="2800" b="1" dirty="0" smtClean="0"/>
              <a:t>(899 kg ~ 1980 lbs       ~ Size of a Mini-Cooper )</a:t>
            </a:r>
            <a:endParaRPr lang="en-US" sz="2800" b="1" dirty="0"/>
          </a:p>
        </p:txBody>
      </p:sp>
      <p:sp>
        <p:nvSpPr>
          <p:cNvPr id="4" name="TextBox 3"/>
          <p:cNvSpPr txBox="1"/>
          <p:nvPr/>
        </p:nvSpPr>
        <p:spPr>
          <a:xfrm>
            <a:off x="0" y="5657671"/>
            <a:ext cx="8534400" cy="1200329"/>
          </a:xfrm>
          <a:prstGeom prst="rect">
            <a:avLst/>
          </a:prstGeom>
          <a:solidFill>
            <a:schemeClr val="bg2">
              <a:lumMod val="90000"/>
              <a:alpha val="82000"/>
            </a:schemeClr>
          </a:solidFill>
        </p:spPr>
        <p:txBody>
          <a:bodyPr wrap="square" rtlCol="0">
            <a:spAutoFit/>
          </a:bodyPr>
          <a:lstStyle/>
          <a:p>
            <a:r>
              <a:rPr lang="en-US" sz="3600" b="1" dirty="0" smtClean="0">
                <a:solidFill>
                  <a:srgbClr val="FF0000"/>
                </a:solidFill>
              </a:rPr>
              <a:t>What’s missing from Curiosity that were </a:t>
            </a:r>
            <a:r>
              <a:rPr lang="en-US" sz="3600" b="1" dirty="0" err="1" smtClean="0">
                <a:solidFill>
                  <a:srgbClr val="FF0000"/>
                </a:solidFill>
              </a:rPr>
              <a:t>omni</a:t>
            </a:r>
            <a:r>
              <a:rPr lang="en-US" sz="3600" b="1" dirty="0" smtClean="0">
                <a:solidFill>
                  <a:srgbClr val="FF0000"/>
                </a:solidFill>
              </a:rPr>
              <a:t>-present in Spirit and Opportunity ?</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1696</Words>
  <Application>Microsoft Office PowerPoint</Application>
  <PresentationFormat>On-screen Show (4:3)</PresentationFormat>
  <Paragraphs>206</Paragraphs>
  <Slides>48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Aharoni</vt: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 Jerry</cp:lastModifiedBy>
  <cp:revision>75</cp:revision>
  <dcterms:created xsi:type="dcterms:W3CDTF">2014-05-03T21:46:22Z</dcterms:created>
  <dcterms:modified xsi:type="dcterms:W3CDTF">2018-05-04T12:57:58Z</dcterms:modified>
</cp:coreProperties>
</file>