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7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7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5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9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1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7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4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2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6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B1AF1-40E5-4EB1-92A6-A4EF96C39D17}" type="datetimeFigureOut">
              <a:rPr lang="en-US" smtClean="0"/>
              <a:pPr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21C89-82B9-45FA-8641-83CE19E12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uact=8&amp;ved=0CAcQjRw&amp;url=http://www.stihi.ru/2011/08/28/7554&amp;ei=rPs-VbeeNo7lsATjlYCoBA&amp;bvm=bv.91665533,d.cWc&amp;psig=AFQjCNEt-5tUlsBZ3KL7k3t-E25Zo9rW5Q&amp;ust=143027735835393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5270" y="143772"/>
            <a:ext cx="11359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Drill and Practice for Optical Microscopy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5270" y="915109"/>
            <a:ext cx="6593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Equation for refractive index, n= 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27128" y="867555"/>
            <a:ext cx="239547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vac</a:t>
            </a:r>
            <a:r>
              <a:rPr lang="en-US" sz="3600" b="1" dirty="0" smtClean="0">
                <a:solidFill>
                  <a:srgbClr val="FF0000"/>
                </a:solidFill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</a:rPr>
              <a:t>v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matter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39814" y="3853417"/>
            <a:ext cx="5908431" cy="1181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498397" y="2929476"/>
            <a:ext cx="28135" cy="2335237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19547" y="3017064"/>
            <a:ext cx="1209821" cy="780648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30419" y="2823447"/>
            <a:ext cx="2064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air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38417" y="4097095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glass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959145" y="3727764"/>
            <a:ext cx="4232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Which way does the light beam bend as it passes from air to glass ?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996566" y="3845926"/>
            <a:ext cx="450366" cy="1189177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980448" y="3726515"/>
            <a:ext cx="32237" cy="2237546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94030" y="5190978"/>
            <a:ext cx="7090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Which way does the light beam bend as it passes from glass back to air ?</a:t>
            </a:r>
            <a:endParaRPr lang="en-US" sz="28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740441" y="5090808"/>
            <a:ext cx="1209821" cy="780648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5270" y="1521931"/>
            <a:ext cx="8533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Can n ever be less than 1 (why or why not ?)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424863" y="1544935"/>
            <a:ext cx="365928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No. </a:t>
            </a:r>
            <a:r>
              <a:rPr lang="en-US" sz="4000" b="1" dirty="0" err="1" smtClean="0">
                <a:solidFill>
                  <a:srgbClr val="FF0000"/>
                </a:solidFill>
              </a:rPr>
              <a:t>v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matter</a:t>
            </a:r>
            <a:r>
              <a:rPr lang="en-US" sz="4000" b="1" dirty="0" smtClean="0">
                <a:solidFill>
                  <a:srgbClr val="FF0000"/>
                </a:solidFill>
              </a:rPr>
              <a:t>  &lt; </a:t>
            </a:r>
            <a:r>
              <a:rPr lang="en-US" sz="4000" b="1" dirty="0" err="1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vac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4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12" grpId="0"/>
      <p:bldP spid="13" grpId="0"/>
      <p:bldP spid="14" grpId="0"/>
      <p:bldP spid="21" grpId="0"/>
      <p:bldP spid="24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sp>
        <p:nvSpPr>
          <p:cNvPr id="3" name="Oval 2"/>
          <p:cNvSpPr/>
          <p:nvPr/>
        </p:nvSpPr>
        <p:spPr>
          <a:xfrm>
            <a:off x="2737408" y="700488"/>
            <a:ext cx="973981" cy="2440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58129" y="1800665"/>
            <a:ext cx="4881489" cy="56270"/>
          </a:xfrm>
          <a:prstGeom prst="line">
            <a:avLst/>
          </a:prstGeom>
          <a:ln w="539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35915" y="882127"/>
            <a:ext cx="2000923" cy="10758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703928" y="411522"/>
            <a:ext cx="559396" cy="892885"/>
          </a:xfrm>
          <a:prstGeom prst="straightConnector1">
            <a:avLst/>
          </a:prstGeom>
          <a:ln w="444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7289" y="580913"/>
            <a:ext cx="1098107" cy="85226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935915" y="849854"/>
            <a:ext cx="0" cy="968188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958353" y="903642"/>
            <a:ext cx="699247" cy="268942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48317" y="703688"/>
            <a:ext cx="246743" cy="1233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712216" y="922936"/>
            <a:ext cx="1217860" cy="275244"/>
          </a:xfrm>
          <a:prstGeom prst="line">
            <a:avLst/>
          </a:prstGeom>
          <a:ln w="412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11388" y="1215613"/>
            <a:ext cx="1925619" cy="186107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" idx="4"/>
          </p:cNvCxnSpPr>
          <p:nvPr/>
        </p:nvCxnSpPr>
        <p:spPr>
          <a:xfrm>
            <a:off x="892885" y="946673"/>
            <a:ext cx="2331514" cy="219456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36687" y="1720695"/>
            <a:ext cx="12998" cy="31494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89063" y="1003535"/>
            <a:ext cx="463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4417783" y="1705151"/>
            <a:ext cx="3567" cy="3120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" idx="4"/>
          </p:cNvCxnSpPr>
          <p:nvPr/>
        </p:nvCxnSpPr>
        <p:spPr>
          <a:xfrm flipV="1">
            <a:off x="3224399" y="3119718"/>
            <a:ext cx="2434123" cy="21515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5635182" y="1850316"/>
            <a:ext cx="1825" cy="1280159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51714" y="262597"/>
            <a:ext cx="64334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Trace the pathway the light takes from  top of arrow and parallel to the optical axis and across the lens to the back focal plane. </a:t>
            </a:r>
            <a:endParaRPr lang="en-US" sz="3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39618" y="3059265"/>
            <a:ext cx="64523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Trace the pathway the beam from the top of the arrow takes in passing through the front focal point across the lens and to the back focal plane</a:t>
            </a:r>
            <a:endParaRPr lang="en-US" sz="3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63825" y="3631096"/>
            <a:ext cx="5420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does the image look like on the back focal plane ?</a:t>
            </a:r>
            <a:endParaRPr lang="en-US" sz="3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073426" y="5121368"/>
            <a:ext cx="53538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Official name of the back focal plane image? 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367130" y="5829254"/>
            <a:ext cx="3631096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Real image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3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/>
      <p:bldP spid="49" grpId="0"/>
      <p:bldP spid="50" grpId="0"/>
      <p:bldP spid="51" grpId="0"/>
      <p:bldP spid="60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0"/>
            <a:ext cx="9413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816" y="2166937"/>
            <a:ext cx="3505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971800"/>
            <a:ext cx="5810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822187" y="1380565"/>
            <a:ext cx="17929" cy="424927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25035" y="334108"/>
            <a:ext cx="65621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How far away (d) does the eye think it sees the real image registered here on the retina ?</a:t>
            </a:r>
            <a:endParaRPr lang="en-US" sz="3200" b="1" dirty="0"/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 flipH="1">
            <a:off x="8596313" y="1731981"/>
            <a:ext cx="1644967" cy="1239819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93904" y="2274513"/>
            <a:ext cx="6173870" cy="2762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03781" y="1454739"/>
            <a:ext cx="2030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</a:t>
            </a:r>
            <a:r>
              <a:rPr lang="en-US" sz="4000" b="1" dirty="0" smtClean="0"/>
              <a:t>= ???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251473" y="1487012"/>
            <a:ext cx="238461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10 inches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9" name="Picture 3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81" y="2289584"/>
            <a:ext cx="12541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357718" y="4800600"/>
            <a:ext cx="5441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Official name of the `image’ your brain thinks is at 10 inches from the eye ??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281566" y="4983504"/>
            <a:ext cx="301657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Virtual image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2122" y="537882"/>
            <a:ext cx="5185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Apparent image plane for eye at default distance </a:t>
            </a:r>
            <a:r>
              <a:rPr lang="en-US" sz="2800" b="1" dirty="0" smtClean="0">
                <a:solidFill>
                  <a:srgbClr val="002060"/>
                </a:solidFill>
              </a:rPr>
              <a:t>d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87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8" grpId="0" animBg="1"/>
      <p:bldP spid="20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57835" y="690608"/>
            <a:ext cx="109190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Name for mechanical adjustment `iris’  that controls total light coming from microscope source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41058" y="1797096"/>
            <a:ext cx="3657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Field </a:t>
            </a:r>
            <a:r>
              <a:rPr lang="en-US" sz="4000" b="1" dirty="0" err="1" smtClean="0">
                <a:solidFill>
                  <a:srgbClr val="FF0000"/>
                </a:solidFill>
              </a:rPr>
              <a:t>diaphram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894" y="2478932"/>
            <a:ext cx="10201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Focuses and directs light just after the field </a:t>
            </a:r>
            <a:r>
              <a:rPr lang="en-US" sz="3200" b="1" dirty="0" err="1" smtClean="0"/>
              <a:t>diaphram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91433" y="3216088"/>
            <a:ext cx="510988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Substage</a:t>
            </a:r>
            <a:r>
              <a:rPr lang="en-US" sz="3600" b="1" dirty="0" smtClean="0">
                <a:solidFill>
                  <a:srgbClr val="FF0000"/>
                </a:solidFill>
              </a:rPr>
              <a:t> condenser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7835" y="3799791"/>
            <a:ext cx="109190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Ring beneath the stage and beneath condenser that is part of phase contrast system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13928" y="4292234"/>
            <a:ext cx="58629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Condenser (or </a:t>
            </a:r>
            <a:r>
              <a:rPr lang="en-US" sz="3200" b="1" dirty="0" err="1" smtClean="0">
                <a:solidFill>
                  <a:srgbClr val="FF0000"/>
                </a:solidFill>
              </a:rPr>
              <a:t>substage</a:t>
            </a:r>
            <a:r>
              <a:rPr lang="en-US" sz="3200" b="1" dirty="0" smtClean="0">
                <a:solidFill>
                  <a:srgbClr val="FF0000"/>
                </a:solidFill>
              </a:rPr>
              <a:t>) annulus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7835" y="509567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Ring above objective that is also part of the phase contrast system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61647" y="5634281"/>
            <a:ext cx="580315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Phase annulus or ring or plate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51820"/>
            <a:ext cx="11869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general. physical defect of optical lenses precludes indefinitely stacking double convex lenses to produce (in principle) infinite magnification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75812" y="1387737"/>
            <a:ext cx="350699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Lens aberrations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35161" y="1742738"/>
            <a:ext cx="634702" cy="1420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4852" y="1839558"/>
            <a:ext cx="1366221" cy="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9676" y="3132269"/>
            <a:ext cx="1366221" cy="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18042" y="1828800"/>
            <a:ext cx="2646382" cy="71000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828800" y="2592593"/>
            <a:ext cx="2635624" cy="623944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4522" y="2164080"/>
            <a:ext cx="1366221" cy="1"/>
          </a:xfrm>
          <a:prstGeom prst="straightConnector1">
            <a:avLst/>
          </a:prstGeom>
          <a:ln w="444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4523" y="2755751"/>
            <a:ext cx="1366221" cy="1"/>
          </a:xfrm>
          <a:prstGeom prst="straightConnector1">
            <a:avLst/>
          </a:prstGeom>
          <a:ln w="444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60263" y="2176630"/>
            <a:ext cx="1965064" cy="308386"/>
          </a:xfrm>
          <a:prstGeom prst="straightConnector1">
            <a:avLst/>
          </a:prstGeom>
          <a:ln w="444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645920" y="2528047"/>
            <a:ext cx="1957892" cy="204395"/>
          </a:xfrm>
          <a:prstGeom prst="straightConnector1">
            <a:avLst/>
          </a:prstGeom>
          <a:ln w="444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8791" y="2431228"/>
            <a:ext cx="4668818" cy="9681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7274" y="3281081"/>
            <a:ext cx="61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Aberration type illustrated above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227293" y="1549101"/>
            <a:ext cx="38512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Spherical aberration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731982" y="4389120"/>
            <a:ext cx="677731" cy="1592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endCxn id="31" idx="1"/>
          </p:cNvCxnSpPr>
          <p:nvPr/>
        </p:nvCxnSpPr>
        <p:spPr>
          <a:xfrm>
            <a:off x="473336" y="4615031"/>
            <a:ext cx="1357897" cy="725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96644" y="5714104"/>
            <a:ext cx="1357897" cy="725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1"/>
          </p:cNvCxnSpPr>
          <p:nvPr/>
        </p:nvCxnSpPr>
        <p:spPr>
          <a:xfrm>
            <a:off x="1831233" y="4622282"/>
            <a:ext cx="2267431" cy="49835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3613" y="4713642"/>
            <a:ext cx="1357897" cy="7251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832386" y="5185186"/>
            <a:ext cx="2255520" cy="562983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0735" y="5068644"/>
            <a:ext cx="4668818" cy="9681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55406" y="5619078"/>
            <a:ext cx="1357897" cy="7251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746323" y="4726193"/>
            <a:ext cx="1642336" cy="405205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14050" y="5174428"/>
            <a:ext cx="1642336" cy="41237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3006" y="5961528"/>
            <a:ext cx="5996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Aberration type illustrated above</a:t>
            </a:r>
            <a:endParaRPr lang="en-US" sz="2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895599" y="3917576"/>
            <a:ext cx="38512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chromatic aberration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9047181" y="3571539"/>
            <a:ext cx="860612" cy="2076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7580896" y="3487014"/>
            <a:ext cx="53788" cy="103273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207966" y="4498061"/>
            <a:ext cx="4668818" cy="9681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057016" y="4658061"/>
            <a:ext cx="116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object</a:t>
            </a:r>
            <a:endParaRPr lang="en-US" sz="2800" b="1" dirty="0"/>
          </a:p>
        </p:txBody>
      </p:sp>
      <p:sp>
        <p:nvSpPr>
          <p:cNvPr id="58" name="Freeform 57"/>
          <p:cNvSpPr/>
          <p:nvPr/>
        </p:nvSpPr>
        <p:spPr>
          <a:xfrm>
            <a:off x="11282039" y="4616567"/>
            <a:ext cx="270735" cy="1204856"/>
          </a:xfrm>
          <a:custGeom>
            <a:avLst/>
            <a:gdLst>
              <a:gd name="connsiteX0" fmla="*/ 0 w 270735"/>
              <a:gd name="connsiteY0" fmla="*/ 0 h 1204856"/>
              <a:gd name="connsiteX1" fmla="*/ 182880 w 270735"/>
              <a:gd name="connsiteY1" fmla="*/ 182880 h 1204856"/>
              <a:gd name="connsiteX2" fmla="*/ 258184 w 270735"/>
              <a:gd name="connsiteY2" fmla="*/ 537882 h 1204856"/>
              <a:gd name="connsiteX3" fmla="*/ 258184 w 270735"/>
              <a:gd name="connsiteY3" fmla="*/ 753035 h 1204856"/>
              <a:gd name="connsiteX4" fmla="*/ 182880 w 270735"/>
              <a:gd name="connsiteY4" fmla="*/ 1097280 h 1204856"/>
              <a:gd name="connsiteX5" fmla="*/ 129092 w 270735"/>
              <a:gd name="connsiteY5" fmla="*/ 1204856 h 120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735" h="1204856">
                <a:moveTo>
                  <a:pt x="0" y="0"/>
                </a:moveTo>
                <a:cubicBezTo>
                  <a:pt x="69924" y="46616"/>
                  <a:pt x="139849" y="93233"/>
                  <a:pt x="182880" y="182880"/>
                </a:cubicBezTo>
                <a:cubicBezTo>
                  <a:pt x="225911" y="272527"/>
                  <a:pt x="245633" y="442856"/>
                  <a:pt x="258184" y="537882"/>
                </a:cubicBezTo>
                <a:cubicBezTo>
                  <a:pt x="270735" y="632908"/>
                  <a:pt x="270735" y="659802"/>
                  <a:pt x="258184" y="753035"/>
                </a:cubicBezTo>
                <a:cubicBezTo>
                  <a:pt x="245633" y="846268"/>
                  <a:pt x="204395" y="1021977"/>
                  <a:pt x="182880" y="1097280"/>
                </a:cubicBezTo>
                <a:cubicBezTo>
                  <a:pt x="161365" y="1172583"/>
                  <a:pt x="145228" y="1188719"/>
                  <a:pt x="129092" y="1204856"/>
                </a:cubicBezTo>
              </a:path>
            </a:pathLst>
          </a:custGeom>
          <a:ln w="508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0542493" y="5905948"/>
            <a:ext cx="1649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Real image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284687" y="2391782"/>
            <a:ext cx="5660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Aberration type illustrated below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8068235" y="2936838"/>
            <a:ext cx="412376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Field curvature aberration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27" grpId="0"/>
      <p:bldP spid="28" grpId="0" animBg="1"/>
      <p:bldP spid="31" grpId="0" animBg="1"/>
      <p:bldP spid="47" grpId="0"/>
      <p:bldP spid="48" grpId="0" animBg="1"/>
      <p:bldP spid="49" grpId="0" animBg="1"/>
      <p:bldP spid="57" grpId="0"/>
      <p:bldP spid="58" grpId="0" animBg="1"/>
      <p:bldP spid="59" grpId="0"/>
      <p:bldP spid="60" grpId="0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686" y="1212044"/>
            <a:ext cx="3621313" cy="56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7371" y="624113"/>
            <a:ext cx="71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1657" y="1146628"/>
            <a:ext cx="788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does the `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’ mean on the objective below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978400" y="1553029"/>
            <a:ext cx="699588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Glass quality (best=S)  E&lt;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D&lt;S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05828" y="2104572"/>
            <a:ext cx="693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does</a:t>
            </a:r>
            <a:r>
              <a:rPr lang="en-US" sz="2800" b="1" dirty="0" smtClean="0">
                <a:solidFill>
                  <a:srgbClr val="FF0000"/>
                </a:solidFill>
              </a:rPr>
              <a:t> Plan </a:t>
            </a:r>
            <a:r>
              <a:rPr lang="en-US" sz="2800" b="1" dirty="0" smtClean="0"/>
              <a:t>mean about the objective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2514" y="537029"/>
            <a:ext cx="818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magnification for the objective </a:t>
            </a:r>
            <a:r>
              <a:rPr lang="en-US" sz="3200" b="1" dirty="0" smtClean="0"/>
              <a:t>below 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911772" y="537028"/>
            <a:ext cx="123371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40X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63885" y="2685143"/>
            <a:ext cx="692331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Field curvature effect is corrected for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3885" y="3338286"/>
            <a:ext cx="529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does 0.70 refer to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83314" y="3817258"/>
            <a:ext cx="78086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NA (numerical aperture 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4572" y="4542971"/>
            <a:ext cx="428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160 refer to ? 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04228" y="4949370"/>
            <a:ext cx="68942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Barrel length of objective (in mm)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42972" y="5544457"/>
            <a:ext cx="6255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does 0.17 stand for ?</a:t>
            </a:r>
            <a:endParaRPr 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123543" y="6040997"/>
            <a:ext cx="706845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Suggested </a:t>
            </a:r>
            <a:r>
              <a:rPr lang="en-US" sz="3200" b="1" dirty="0" err="1" smtClean="0">
                <a:solidFill>
                  <a:srgbClr val="FF0000"/>
                </a:solidFill>
              </a:rPr>
              <a:t>coverslip</a:t>
            </a:r>
            <a:r>
              <a:rPr lang="en-US" sz="3200" b="1" dirty="0" smtClean="0">
                <a:solidFill>
                  <a:srgbClr val="FF0000"/>
                </a:solidFill>
              </a:rPr>
              <a:t> thickness (mm)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7943" y="4891315"/>
            <a:ext cx="1785257" cy="523220"/>
          </a:xfrm>
          <a:prstGeom prst="rect">
            <a:avLst/>
          </a:prstGeom>
          <a:solidFill>
            <a:schemeClr val="bg1">
              <a:lumMod val="75000"/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Olympus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3" grpId="0"/>
      <p:bldP spid="14" grpId="0"/>
      <p:bldP spid="15" grpId="0" animBg="1"/>
      <p:bldP spid="16" grpId="0" animBg="1"/>
      <p:bldP spid="17" grpId="0"/>
      <p:bldP spid="18" grpId="0" animBg="1"/>
      <p:bldP spid="24" grpId="0"/>
      <p:bldP spid="25" grpId="0" animBg="1"/>
      <p:bldP spid="26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944" y="791028"/>
            <a:ext cx="3142342" cy="493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64000" y="75474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How many wavelengths is this lens chromatically corrected for 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36570" y="1915885"/>
            <a:ext cx="744582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Apo =&gt; 3 (sodium D at 589.3 nm and two others)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914" y="4180114"/>
            <a:ext cx="1494972" cy="584775"/>
          </a:xfrm>
          <a:prstGeom prst="rect">
            <a:avLst/>
          </a:prstGeom>
          <a:solidFill>
            <a:schemeClr val="bg1">
              <a:lumMod val="75000"/>
              <a:alpha val="8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Nikon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36572" y="2510971"/>
            <a:ext cx="7024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How many wavelengths is it spherically corrected for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51086" y="3643086"/>
            <a:ext cx="629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Apo =&gt; 2, (sodium D and one other)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4368800"/>
            <a:ext cx="582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does 1.49 Oil mean 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4920343"/>
            <a:ext cx="505097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NA (Numerical Aperture) in oil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6228" y="5428343"/>
            <a:ext cx="6792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does WD 0.13-0.21 mean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15657" y="6008914"/>
            <a:ext cx="830217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Working distance (mm) from lens to object allowed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9" y="149442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Drill and Practice for Optical Microscopy (cont.)</a:t>
            </a:r>
            <a:endParaRPr lang="en-US" b="1" dirty="0"/>
          </a:p>
        </p:txBody>
      </p:sp>
      <p:sp>
        <p:nvSpPr>
          <p:cNvPr id="20482" name="Oval 237"/>
          <p:cNvSpPr>
            <a:spLocks noChangeArrowheads="1"/>
          </p:cNvSpPr>
          <p:nvPr/>
        </p:nvSpPr>
        <p:spPr bwMode="auto">
          <a:xfrm>
            <a:off x="1793647" y="1465263"/>
            <a:ext cx="1907495" cy="182948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3" name="Oval 239"/>
          <p:cNvSpPr>
            <a:spLocks noChangeArrowheads="1"/>
          </p:cNvSpPr>
          <p:nvPr/>
        </p:nvSpPr>
        <p:spPr bwMode="auto">
          <a:xfrm>
            <a:off x="2160360" y="1989138"/>
            <a:ext cx="137094" cy="141669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Oval 242"/>
          <p:cNvSpPr>
            <a:spLocks noChangeArrowheads="1"/>
          </p:cNvSpPr>
          <p:nvPr/>
        </p:nvSpPr>
        <p:spPr bwMode="auto">
          <a:xfrm>
            <a:off x="2617560" y="1903413"/>
            <a:ext cx="137094" cy="14166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5" name="Oval 244"/>
          <p:cNvSpPr>
            <a:spLocks noChangeArrowheads="1"/>
          </p:cNvSpPr>
          <p:nvPr/>
        </p:nvSpPr>
        <p:spPr bwMode="auto">
          <a:xfrm>
            <a:off x="2342922" y="1903412"/>
            <a:ext cx="271823" cy="28333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9257" y="566057"/>
            <a:ext cx="10842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kind of microscopy gives rise to the image below ?  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4629" y="1291771"/>
            <a:ext cx="463005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Phase contrast microscopy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8760" y="1816336"/>
            <a:ext cx="6444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this dark field or bright field phase contrast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22637" y="2262520"/>
            <a:ext cx="566057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bright field (also called positive phase contrast)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3143" y="3178628"/>
            <a:ext cx="107986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produces the resolved  `dark’ image spots, the deviated or </a:t>
            </a:r>
            <a:r>
              <a:rPr lang="en-US" sz="2800" b="1" dirty="0" err="1" smtClean="0"/>
              <a:t>undeviate</a:t>
            </a:r>
            <a:r>
              <a:rPr lang="en-US" sz="2800" b="1" dirty="0" smtClean="0"/>
              <a:t> light from the object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1542" y="4093028"/>
            <a:ext cx="10769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Undeviated</a:t>
            </a:r>
            <a:r>
              <a:rPr lang="en-US" sz="2800" b="1" dirty="0" smtClean="0">
                <a:solidFill>
                  <a:srgbClr val="FF0000"/>
                </a:solidFill>
              </a:rPr>
              <a:t> light. The </a:t>
            </a:r>
            <a:r>
              <a:rPr lang="en-US" sz="2800" b="1" dirty="0" err="1" smtClean="0">
                <a:solidFill>
                  <a:srgbClr val="FF0000"/>
                </a:solidFill>
              </a:rPr>
              <a:t>undeviated</a:t>
            </a:r>
            <a:r>
              <a:rPr lang="en-US" sz="2800" b="1" dirty="0" smtClean="0">
                <a:solidFill>
                  <a:srgbClr val="FF0000"/>
                </a:solidFill>
              </a:rPr>
              <a:t> light destructively interferes because of phase plate and </a:t>
            </a:r>
            <a:r>
              <a:rPr lang="en-US" sz="2800" b="1" dirty="0" err="1" smtClean="0">
                <a:solidFill>
                  <a:srgbClr val="FF0000"/>
                </a:solidFill>
              </a:rPr>
              <a:t>substage</a:t>
            </a:r>
            <a:r>
              <a:rPr lang="en-US" sz="2800" b="1" dirty="0" smtClean="0">
                <a:solidFill>
                  <a:srgbClr val="FF0000"/>
                </a:solidFill>
              </a:rPr>
              <a:t> phase annulus.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8" y="5065485"/>
            <a:ext cx="7982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When is phase contrast particularly useful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90286" y="5471886"/>
            <a:ext cx="1153885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When medium and object refractive indexes are nearly the same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0570" y="6139543"/>
            <a:ext cx="8723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Official name for objects with same index as medium ?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984343" y="6096000"/>
            <a:ext cx="300445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Phase objects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5" grpId="0" animBg="1"/>
      <p:bldP spid="9" grpId="0"/>
      <p:bldP spid="10" grpId="0" animBg="1"/>
      <p:bldP spid="11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stihi.ru/pics/2011/08/28/755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86" y="1"/>
            <a:ext cx="911497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60114" y="0"/>
            <a:ext cx="2931886" cy="7017306"/>
          </a:xfrm>
          <a:prstGeom prst="rect">
            <a:avLst/>
          </a:prstGeom>
          <a:solidFill>
            <a:schemeClr val="bg1">
              <a:lumMod val="75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18170" y="0"/>
            <a:ext cx="28738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My cat is just going through  a phase….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638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26</cp:revision>
  <dcterms:created xsi:type="dcterms:W3CDTF">2015-04-27T18:51:08Z</dcterms:created>
  <dcterms:modified xsi:type="dcterms:W3CDTF">2018-04-27T18:33:52Z</dcterms:modified>
</cp:coreProperties>
</file>