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6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D2DC"/>
    <a:srgbClr val="EBB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799B2-C6FB-480C-AB5E-ABB6842ED78E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A2F70-4A22-4A29-9AA7-79876BF9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3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A2F70-4A22-4A29-9AA7-79876BF9BB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82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A53A-3C96-463D-9F6D-BFCC37FCAE8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961D-86E2-41CC-A36F-EB88F0BFE6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A53A-3C96-463D-9F6D-BFCC37FCAE8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961D-86E2-41CC-A36F-EB88F0BFE6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A53A-3C96-463D-9F6D-BFCC37FCAE8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961D-86E2-41CC-A36F-EB88F0BFE6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A53A-3C96-463D-9F6D-BFCC37FCAE8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961D-86E2-41CC-A36F-EB88F0BFE6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A53A-3C96-463D-9F6D-BFCC37FCAE8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961D-86E2-41CC-A36F-EB88F0BFE6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A53A-3C96-463D-9F6D-BFCC37FCAE8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961D-86E2-41CC-A36F-EB88F0BFE6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A53A-3C96-463D-9F6D-BFCC37FCAE8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961D-86E2-41CC-A36F-EB88F0BFE6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A53A-3C96-463D-9F6D-BFCC37FCAE8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961D-86E2-41CC-A36F-EB88F0BFE6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A53A-3C96-463D-9F6D-BFCC37FCAE8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961D-86E2-41CC-A36F-EB88F0BFE6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A53A-3C96-463D-9F6D-BFCC37FCAE8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961D-86E2-41CC-A36F-EB88F0BFE6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A53A-3C96-463D-9F6D-BFCC37FCAE8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961D-86E2-41CC-A36F-EB88F0BFE6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7A53A-3C96-463D-9F6D-BFCC37FCAE85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1961D-86E2-41CC-A36F-EB88F0BFE6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frm=1&amp;source=images&amp;cd=&amp;cad=rja&amp;uact=8&amp;ved=0CAcQjRw&amp;url=http://forums.guru3d.com/showthread.php?t=391946&amp;page=2&amp;ei=Qag1VfSlDoLfsATg84GAAw&amp;bvm=bv.91071109,d.cWc&amp;psig=AFQjCNE_M-CHeXIL_Cl_iOJGwqwotUeBSw&amp;ust=1429666098473926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w&amp;url=http://www.ounqpi.org/facilities&amp;ei=whIvVcjICMzKOf-4gRA&amp;bvm=bv.91071109,d.cWc&amp;psig=AFQjCNF3GBEOjdpPST6buf9_tElt5WVDdw&amp;ust=1429234677939639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49.photobucket.com/albums/f284/rosabeme/curious-cat-28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-11374" y="12510"/>
            <a:ext cx="3821373" cy="1938992"/>
          </a:xfrm>
          <a:prstGeom prst="rect">
            <a:avLst/>
          </a:prstGeom>
          <a:solidFill>
            <a:srgbClr val="C0BEBF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Ready to answer some questions, maggots ?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70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647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Glass Technology and Measurement drill and practice (cont.)</a:t>
            </a:r>
            <a:endParaRPr lang="en-US" sz="1600" b="1" dirty="0">
              <a:solidFill>
                <a:srgbClr val="0070C0"/>
              </a:solidFill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2402"/>
            <a:ext cx="4038600" cy="267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905000" y="2209800"/>
            <a:ext cx="914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0" y="2895600"/>
            <a:ext cx="914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43200" y="990600"/>
            <a:ext cx="914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67000" y="990600"/>
            <a:ext cx="1066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533400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Find </a:t>
            </a:r>
            <a:r>
              <a:rPr lang="en-US" sz="2800" b="1" dirty="0" err="1" smtClean="0"/>
              <a:t>T</a:t>
            </a:r>
            <a:r>
              <a:rPr lang="en-US" sz="2800" b="1" baseline="-25000" dirty="0" err="1" smtClean="0"/>
              <a:t>g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T</a:t>
            </a:r>
            <a:r>
              <a:rPr lang="en-US" sz="2800" b="1" baseline="-25000" dirty="0" err="1" smtClean="0"/>
              <a:t>gc</a:t>
            </a:r>
            <a:r>
              <a:rPr lang="en-US" sz="2800" b="1" dirty="0" smtClean="0"/>
              <a:t> and T</a:t>
            </a:r>
            <a:r>
              <a:rPr lang="en-US" sz="2800" b="1" baseline="-25000" dirty="0" smtClean="0"/>
              <a:t>m</a:t>
            </a:r>
            <a:r>
              <a:rPr lang="en-US" sz="2800" b="1" dirty="0" smtClean="0"/>
              <a:t> on the DSC curve below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057400" y="2438400"/>
            <a:ext cx="609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T</a:t>
            </a:r>
            <a:r>
              <a:rPr lang="en-US" sz="3200" b="1" baseline="-25000" dirty="0" err="1" smtClean="0">
                <a:solidFill>
                  <a:srgbClr val="FF0000"/>
                </a:solidFill>
              </a:rPr>
              <a:t>g</a:t>
            </a:r>
            <a:endParaRPr lang="en-US" sz="3200" b="1" baseline="-25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2438400"/>
            <a:ext cx="609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T</a:t>
            </a:r>
            <a:r>
              <a:rPr lang="en-US" sz="3200" b="1" baseline="-25000" dirty="0" err="1" smtClean="0">
                <a:solidFill>
                  <a:srgbClr val="FF0000"/>
                </a:solidFill>
              </a:rPr>
              <a:t>gc</a:t>
            </a:r>
            <a:endParaRPr lang="en-US" sz="3200" b="1" baseline="-250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895600" y="2133600"/>
            <a:ext cx="76200" cy="30480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286000" y="2133600"/>
            <a:ext cx="76200" cy="30480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62400" y="1295400"/>
            <a:ext cx="609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</a:t>
            </a:r>
            <a:r>
              <a:rPr lang="en-US" sz="3200" b="1" baseline="-25000" dirty="0">
                <a:solidFill>
                  <a:srgbClr val="FF0000"/>
                </a:solidFill>
              </a:rPr>
              <a:t>m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886200" y="1905000"/>
            <a:ext cx="76200" cy="30480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://www.ounqpi.org/Websites/nanoscience/images/facilities/_full_0_Rigaku_X-Ray_powder_diffractometer_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886200"/>
            <a:ext cx="3612897" cy="270701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343400" y="35052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What’s this instrument called ?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0" y="3962400"/>
            <a:ext cx="4191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X-ray-</a:t>
            </a:r>
            <a:r>
              <a:rPr lang="en-US" sz="2800" b="1" dirty="0" err="1" smtClean="0">
                <a:solidFill>
                  <a:srgbClr val="FF0000"/>
                </a:solidFill>
              </a:rPr>
              <a:t>diffractometer</a:t>
            </a:r>
            <a:r>
              <a:rPr lang="en-US" sz="2800" b="1" dirty="0" smtClean="0">
                <a:solidFill>
                  <a:srgbClr val="FF0000"/>
                </a:solidFill>
              </a:rPr>
              <a:t> (XRD)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4800600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Point to where source, camera and sample are likely to be here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971800" y="3886200"/>
            <a:ext cx="1219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source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3657600"/>
            <a:ext cx="14478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camera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05000" y="5486400"/>
            <a:ext cx="12192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Sample here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2453833" y="5179671"/>
            <a:ext cx="148542" cy="387752"/>
          </a:xfrm>
          <a:custGeom>
            <a:avLst/>
            <a:gdLst>
              <a:gd name="connsiteX0" fmla="*/ 0 w 148542"/>
              <a:gd name="connsiteY0" fmla="*/ 387752 h 387752"/>
              <a:gd name="connsiteX1" fmla="*/ 138896 w 148542"/>
              <a:gd name="connsiteY1" fmla="*/ 28937 h 387752"/>
              <a:gd name="connsiteX2" fmla="*/ 57873 w 148542"/>
              <a:gd name="connsiteY2" fmla="*/ 214132 h 387752"/>
              <a:gd name="connsiteX3" fmla="*/ 46299 w 148542"/>
              <a:gd name="connsiteY3" fmla="*/ 179407 h 38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42" h="387752">
                <a:moveTo>
                  <a:pt x="0" y="387752"/>
                </a:moveTo>
                <a:cubicBezTo>
                  <a:pt x="64625" y="222813"/>
                  <a:pt x="129251" y="57874"/>
                  <a:pt x="138896" y="28937"/>
                </a:cubicBezTo>
                <a:cubicBezTo>
                  <a:pt x="148542" y="0"/>
                  <a:pt x="73306" y="189054"/>
                  <a:pt x="57873" y="214132"/>
                </a:cubicBezTo>
                <a:cubicBezTo>
                  <a:pt x="42440" y="239210"/>
                  <a:pt x="44369" y="209308"/>
                  <a:pt x="46299" y="179407"/>
                </a:cubicBezTo>
              </a:path>
            </a:pathLst>
          </a:cu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4" grpId="0" animBg="1"/>
      <p:bldP spid="19" grpId="0"/>
      <p:bldP spid="20" grpId="0" animBg="1"/>
      <p:bldP spid="21" grpId="0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0"/>
            <a:ext cx="647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Glass Technology and Measurement drill and practice (cont.)</a:t>
            </a:r>
            <a:endParaRPr lang="en-US" sz="1600" b="1" dirty="0">
              <a:solidFill>
                <a:srgbClr val="0070C0"/>
              </a:solidFill>
            </a:endParaRPr>
          </a:p>
        </p:txBody>
      </p:sp>
      <p:pic>
        <p:nvPicPr>
          <p:cNvPr id="5" name="Picture 5" descr="xrd_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4148138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5334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i="1" dirty="0" smtClean="0"/>
              <a:t>Phase of sample ?</a:t>
            </a:r>
            <a:endParaRPr lang="en-US" sz="2400" b="1" i="1" dirty="0"/>
          </a:p>
        </p:txBody>
      </p:sp>
      <p:pic>
        <p:nvPicPr>
          <p:cNvPr id="7" name="Picture 8" descr="silica xtal and glass x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914400"/>
            <a:ext cx="33909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14400" y="3733800"/>
            <a:ext cx="2971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crystalline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38862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Which XRD scan is created by a pure glass ?</a:t>
            </a:r>
            <a:endParaRPr lang="en-US" sz="2800" b="1" i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562600" y="2819400"/>
            <a:ext cx="457200" cy="1066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7" y="807554"/>
            <a:ext cx="9099533" cy="60333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rgbClr val="F2D2D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If life is a bowl of cherries,</a:t>
            </a:r>
          </a:p>
          <a:p>
            <a:pPr algn="ctr"/>
            <a:r>
              <a:rPr lang="en-US" sz="4400" b="1" dirty="0" smtClean="0"/>
              <a:t> why am I always in the pits ???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21770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2116485"/>
            <a:ext cx="674736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a) units of viscosity	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b) glass transition temperature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c) works out stress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d)measures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2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e) diffraction lines &amp; crystal structure	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f) breaks up former bonds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g)re-connects islands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h) 40,000X-100,000X  magnifications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Match these  terms and acronyms with the short descriptors listed below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DSC_____	 modifier_____ 	SEM____      flux ____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XRD	____          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2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	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anneal temperature___      	poise____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457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457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457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0" y="457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1600" y="838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91000" y="9144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12954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91200" y="12954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5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</a:rPr>
              <a:t>Glass Technology and Measurement drill and practice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76200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i="1" dirty="0" smtClean="0"/>
              <a:t>In classical glass theory, a glass is composed of three components. In order from most to least in %, what are they ?</a:t>
            </a:r>
            <a:endParaRPr lang="en-US" sz="2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1752600"/>
            <a:ext cx="1600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Former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6600" y="1752600"/>
            <a:ext cx="152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 smtClean="0">
                <a:solidFill>
                  <a:srgbClr val="FF0000"/>
                </a:solidFill>
              </a:rPr>
              <a:t>flux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1752600"/>
            <a:ext cx="18288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modifier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4384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i="1" dirty="0" smtClean="0"/>
              <a:t>Given the above component types, which type is SiO</a:t>
            </a:r>
            <a:r>
              <a:rPr lang="en-US" sz="2800" b="1" i="1" baseline="-25000" dirty="0" smtClean="0"/>
              <a:t>2</a:t>
            </a:r>
            <a:r>
              <a:rPr lang="en-US" sz="2800" b="1" i="1" dirty="0" smtClean="0"/>
              <a:t> (sand) ?</a:t>
            </a:r>
            <a:endParaRPr lang="en-US" sz="28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590800" y="2895600"/>
            <a:ext cx="1600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Former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37338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i="1" dirty="0" smtClean="0"/>
              <a:t>What role does flux play in glass making </a:t>
            </a:r>
            <a:r>
              <a:rPr lang="en-US" sz="2800" i="1" dirty="0" smtClean="0"/>
              <a:t>?</a:t>
            </a:r>
            <a:endParaRPr lang="en-US" sz="28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4343400"/>
            <a:ext cx="8451801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Breaks up extended former network so the glass will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f</a:t>
            </a:r>
            <a:r>
              <a:rPr lang="en-US" sz="2800" b="1" dirty="0" smtClean="0">
                <a:solidFill>
                  <a:srgbClr val="FF0000"/>
                </a:solidFill>
              </a:rPr>
              <a:t>orm isolated ‘islands’  and  melt at lower temperatures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54864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i="1" dirty="0" smtClean="0"/>
              <a:t>Give an example of a flux material</a:t>
            </a:r>
            <a:r>
              <a:rPr lang="en-US" sz="2800" i="1" dirty="0" smtClean="0"/>
              <a:t>.</a:t>
            </a:r>
            <a:endParaRPr lang="en-US" sz="28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638800" y="5410200"/>
            <a:ext cx="35052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Na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O (soda) K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O (alkali oxides)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6248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Glass Technology and Measurement drill and practice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609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i="1" dirty="0" smtClean="0"/>
              <a:t>What role does the modifier play in glass making ?</a:t>
            </a:r>
            <a:endParaRPr lang="en-US" sz="2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143000"/>
            <a:ext cx="74676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They re-join some of the isolated islands created by the flux and stiffen/strengthen the glass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2860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i="1" dirty="0" smtClean="0"/>
              <a:t>Give an example of a material that serves as a flux</a:t>
            </a:r>
            <a:endParaRPr lang="en-US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819400"/>
            <a:ext cx="7620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CaO</a:t>
            </a:r>
            <a:r>
              <a:rPr lang="en-US" sz="2800" b="1" dirty="0" smtClean="0">
                <a:solidFill>
                  <a:srgbClr val="FF0000"/>
                </a:solidFill>
              </a:rPr>
              <a:t> (lime), </a:t>
            </a:r>
            <a:r>
              <a:rPr lang="en-US" sz="2800" b="1" dirty="0" err="1" smtClean="0">
                <a:solidFill>
                  <a:srgbClr val="FF0000"/>
                </a:solidFill>
              </a:rPr>
              <a:t>MgO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</a:rPr>
              <a:t> (alkaline earth oxides)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581400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i="1" dirty="0" smtClean="0"/>
              <a:t>Does it make sense that the most common (and oldest) commercial glass is called `soda lime’ glass ? Explain.</a:t>
            </a:r>
            <a:endParaRPr lang="en-US" sz="28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133600" y="4419600"/>
            <a:ext cx="55626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Yes. Flux =15% w/w Na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O (soda) 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Modifier= 10% w/w </a:t>
            </a:r>
            <a:r>
              <a:rPr lang="en-US" sz="2800" b="1" dirty="0" err="1" smtClean="0">
                <a:solidFill>
                  <a:srgbClr val="FF0000"/>
                </a:solidFill>
              </a:rPr>
              <a:t>CaO</a:t>
            </a:r>
            <a:r>
              <a:rPr lang="en-US" sz="2800" b="1" dirty="0" smtClean="0">
                <a:solidFill>
                  <a:srgbClr val="FF0000"/>
                </a:solidFill>
              </a:rPr>
              <a:t> (lime)  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Former= 75% w/w sand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52400"/>
            <a:ext cx="586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Glass Technology and Measurement drill and practice (cont.)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7620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i="1" dirty="0" smtClean="0"/>
              <a:t>Glass is non-thermodynamic, non-crystallographic and non-____________________</a:t>
            </a:r>
            <a:endParaRPr lang="en-US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1219200"/>
            <a:ext cx="3429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stoichiometric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9812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14600"/>
            <a:ext cx="655320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-76200" y="19050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In the ternary phase diagram below, the increasing glass-forming regions defined by the dark curves is created by… </a:t>
            </a:r>
            <a:endParaRPr lang="en-US" sz="2800" b="1" dirty="0"/>
          </a:p>
        </p:txBody>
      </p:sp>
      <p:sp>
        <p:nvSpPr>
          <p:cNvPr id="10" name="Freeform 9"/>
          <p:cNvSpPr/>
          <p:nvPr/>
        </p:nvSpPr>
        <p:spPr>
          <a:xfrm>
            <a:off x="3352800" y="2741318"/>
            <a:ext cx="3753556" cy="3042356"/>
          </a:xfrm>
          <a:custGeom>
            <a:avLst/>
            <a:gdLst>
              <a:gd name="connsiteX0" fmla="*/ 0 w 3753556"/>
              <a:gd name="connsiteY0" fmla="*/ 171215 h 3042356"/>
              <a:gd name="connsiteX1" fmla="*/ 1388533 w 3753556"/>
              <a:gd name="connsiteY1" fmla="*/ 2632193 h 3042356"/>
              <a:gd name="connsiteX2" fmla="*/ 1399822 w 3753556"/>
              <a:gd name="connsiteY2" fmla="*/ 2632193 h 3042356"/>
              <a:gd name="connsiteX3" fmla="*/ 3465689 w 3753556"/>
              <a:gd name="connsiteY3" fmla="*/ 2632193 h 3042356"/>
              <a:gd name="connsiteX4" fmla="*/ 3127022 w 3753556"/>
              <a:gd name="connsiteY4" fmla="*/ 1153349 h 3042356"/>
              <a:gd name="connsiteX5" fmla="*/ 2009422 w 3753556"/>
              <a:gd name="connsiteY5" fmla="*/ 159926 h 3042356"/>
              <a:gd name="connsiteX6" fmla="*/ 609600 w 3753556"/>
              <a:gd name="connsiteY6" fmla="*/ 193793 h 3042356"/>
              <a:gd name="connsiteX7" fmla="*/ 33867 w 3753556"/>
              <a:gd name="connsiteY7" fmla="*/ 227660 h 304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53556" h="3042356">
                <a:moveTo>
                  <a:pt x="0" y="171215"/>
                </a:moveTo>
                <a:lnTo>
                  <a:pt x="1388533" y="2632193"/>
                </a:lnTo>
                <a:cubicBezTo>
                  <a:pt x="1621837" y="3042356"/>
                  <a:pt x="1399822" y="2632193"/>
                  <a:pt x="1399822" y="2632193"/>
                </a:cubicBezTo>
                <a:cubicBezTo>
                  <a:pt x="1746015" y="2632193"/>
                  <a:pt x="3177822" y="2878667"/>
                  <a:pt x="3465689" y="2632193"/>
                </a:cubicBezTo>
                <a:cubicBezTo>
                  <a:pt x="3753556" y="2385719"/>
                  <a:pt x="3369733" y="1565393"/>
                  <a:pt x="3127022" y="1153349"/>
                </a:cubicBezTo>
                <a:cubicBezTo>
                  <a:pt x="2884311" y="741305"/>
                  <a:pt x="2428992" y="319852"/>
                  <a:pt x="2009422" y="159926"/>
                </a:cubicBezTo>
                <a:cubicBezTo>
                  <a:pt x="1589852" y="0"/>
                  <a:pt x="938859" y="182504"/>
                  <a:pt x="609600" y="193793"/>
                </a:cubicBezTo>
                <a:cubicBezTo>
                  <a:pt x="280341" y="205082"/>
                  <a:pt x="157104" y="216371"/>
                  <a:pt x="33867" y="22766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24400" y="2971800"/>
            <a:ext cx="41910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Increasing the rate of quenching the glass melt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647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Glass Technology and Measurement drill and practice (cont.)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6096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585599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5334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i="1" dirty="0" smtClean="0"/>
              <a:t>This 50,000X micrograph of Pyrex reveals what key structural feature of the glass ?</a:t>
            </a:r>
            <a:endParaRPr lang="en-US" sz="28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2895600"/>
            <a:ext cx="2895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1371600"/>
            <a:ext cx="49530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Pyrex is biphasic (hard silica islands filled in with softer soda-silica-borate-</a:t>
            </a:r>
            <a:r>
              <a:rPr lang="en-US" sz="2800" b="1" dirty="0" err="1" smtClean="0">
                <a:solidFill>
                  <a:srgbClr val="FF0000"/>
                </a:solidFill>
              </a:rPr>
              <a:t>CaO</a:t>
            </a:r>
            <a:r>
              <a:rPr lang="en-US" sz="2800" b="1" dirty="0" smtClean="0">
                <a:solidFill>
                  <a:srgbClr val="FF0000"/>
                </a:solidFill>
              </a:rPr>
              <a:t> regions)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0" name="Picture 4" descr="s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1400"/>
            <a:ext cx="3505200" cy="309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191000" y="37338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i="1" dirty="0" smtClean="0"/>
              <a:t>Name and acronym for the instrument shown</a:t>
            </a:r>
            <a:endParaRPr lang="en-US" sz="28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05200" y="48006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Scanning Electron Microscope (SEM)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0" y="54102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i="1" dirty="0" smtClean="0"/>
              <a:t>SEM’s Typical magnification range ?</a:t>
            </a:r>
            <a:endParaRPr lang="en-US" sz="28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191000" y="6019800"/>
            <a:ext cx="25908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</a:rPr>
              <a:t>000-40,000X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52400"/>
            <a:ext cx="586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Glass Technology and Measurement drill and practice (cont.)</a:t>
            </a:r>
            <a:endParaRPr lang="en-US" sz="1600" b="1" dirty="0">
              <a:solidFill>
                <a:srgbClr val="0070C0"/>
              </a:solidFill>
            </a:endParaRPr>
          </a:p>
        </p:txBody>
      </p:sp>
      <p:pic>
        <p:nvPicPr>
          <p:cNvPr id="4" name="Picture 14" descr="backscatter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2362463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sem of stomach protozoan balltidium co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609600"/>
            <a:ext cx="15557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edax OF SURFA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04800"/>
            <a:ext cx="26479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4267200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i="1" dirty="0" smtClean="0"/>
              <a:t>Name the SEM technique leading to each of these images</a:t>
            </a:r>
            <a:endParaRPr lang="en-US" sz="28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3200400"/>
            <a:ext cx="25908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Back-scattered electrons (BSE)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3200400"/>
            <a:ext cx="31242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Secondary electron emission (SE)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4191000"/>
            <a:ext cx="28956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r>
              <a:rPr lang="en-US" sz="2800" b="1" dirty="0" smtClean="0">
                <a:solidFill>
                  <a:srgbClr val="FF0000"/>
                </a:solidFill>
              </a:rPr>
              <a:t>-ray energy dispersion (XRED)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em with xred un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31750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" y="0"/>
            <a:ext cx="647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Glass Technology and Measurement drill and practice (cont.)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81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Where is the SEM piece in the instrument below ?</a:t>
            </a:r>
            <a:endParaRPr lang="en-US" sz="2800" b="1" i="1" dirty="0"/>
          </a:p>
        </p:txBody>
      </p:sp>
      <p:sp>
        <p:nvSpPr>
          <p:cNvPr id="5" name="Rectangle 4"/>
          <p:cNvSpPr/>
          <p:nvPr/>
        </p:nvSpPr>
        <p:spPr>
          <a:xfrm>
            <a:off x="1752600" y="1066800"/>
            <a:ext cx="990600" cy="28956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14800" y="12954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What’s this piece do ?</a:t>
            </a:r>
            <a:endParaRPr lang="en-US" sz="28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429000" y="1600200"/>
            <a:ext cx="609600" cy="38100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43400" y="1905000"/>
            <a:ext cx="48006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XRED unit (analyzes elemental composition at SEM focus pt)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0" name="Picture 28" descr="coater vacuum sys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200400"/>
            <a:ext cx="3257550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953000" y="61722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What’s this for ?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5181600"/>
            <a:ext cx="41148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Vacuum coater to spray conductive Au or C onto non-conducting SEM samples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9" grpId="0" animBg="1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mod_DSC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590800"/>
            <a:ext cx="35814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" y="0"/>
            <a:ext cx="647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Glass Technology and Measurement drill and practice (cont.)</a:t>
            </a:r>
            <a:endParaRPr lang="en-US" sz="1600" b="1" dirty="0">
              <a:solidFill>
                <a:srgbClr val="0070C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838200"/>
            <a:ext cx="4343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1600200" y="22860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Dehydration (</a:t>
            </a:r>
            <a:r>
              <a:rPr lang="en-US" dirty="0" err="1"/>
              <a:t>exo</a:t>
            </a:r>
            <a:r>
              <a:rPr lang="en-US" dirty="0"/>
              <a:t>)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3429000" y="182880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melting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7800" y="3810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i="1" dirty="0" smtClean="0"/>
              <a:t>What technique made the curve below ?</a:t>
            </a:r>
            <a:endParaRPr lang="en-US" sz="28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1143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Q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914400"/>
            <a:ext cx="41910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Differential Scanning Calorimeter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200400"/>
            <a:ext cx="441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Where does the DSC sample go in the DSC instrument shown to the right ?</a:t>
            </a:r>
            <a:endParaRPr lang="en-US" sz="28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5791200" y="3810000"/>
            <a:ext cx="1066800" cy="1219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44196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i="1" dirty="0" err="1" smtClean="0"/>
              <a:t>T</a:t>
            </a:r>
            <a:r>
              <a:rPr lang="en-US" sz="2800" b="1" i="1" baseline="-25000" dirty="0" err="1" smtClean="0"/>
              <a:t>g</a:t>
            </a:r>
            <a:r>
              <a:rPr lang="en-US" sz="2800" b="1" i="1" baseline="-25000" dirty="0" smtClean="0"/>
              <a:t> </a:t>
            </a:r>
            <a:r>
              <a:rPr lang="en-US" sz="2800" b="1" i="1" dirty="0" smtClean="0"/>
              <a:t>stands for…</a:t>
            </a:r>
            <a:endParaRPr lang="en-US" sz="28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838200" y="4953000"/>
            <a:ext cx="33528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Glass transition 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54102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i="1" dirty="0" err="1" smtClean="0"/>
              <a:t>T</a:t>
            </a:r>
            <a:r>
              <a:rPr lang="en-US" sz="2800" b="1" i="1" baseline="-25000" dirty="0" err="1" smtClean="0"/>
              <a:t>gc</a:t>
            </a:r>
            <a:r>
              <a:rPr lang="en-US" sz="2800" b="1" i="1" dirty="0" smtClean="0"/>
              <a:t> stands for…</a:t>
            </a:r>
            <a:endParaRPr lang="en-US" sz="28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0" y="5486400"/>
            <a:ext cx="44958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Glass</a:t>
            </a:r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 crystal transition 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60198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i="1" dirty="0" smtClean="0"/>
              <a:t>T</a:t>
            </a:r>
            <a:r>
              <a:rPr lang="en-US" sz="2800" b="1" i="1" baseline="-25000" dirty="0" smtClean="0"/>
              <a:t>m</a:t>
            </a:r>
            <a:r>
              <a:rPr lang="en-US" sz="2800" b="1" i="1" dirty="0" smtClean="0"/>
              <a:t> stands for…</a:t>
            </a:r>
            <a:endParaRPr lang="en-US" sz="28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3352800" y="6096000"/>
            <a:ext cx="3581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Melting point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9" grpId="0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585</Words>
  <Application>Microsoft Office PowerPoint</Application>
  <PresentationFormat>On-screen Show (4:3)</PresentationFormat>
  <Paragraphs>96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fong</dc:creator>
  <cp:lastModifiedBy>Fong, Jerry</cp:lastModifiedBy>
  <cp:revision>18</cp:revision>
  <dcterms:created xsi:type="dcterms:W3CDTF">2015-04-16T00:32:02Z</dcterms:created>
  <dcterms:modified xsi:type="dcterms:W3CDTF">2018-04-11T14:50:00Z</dcterms:modified>
</cp:coreProperties>
</file>