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6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4906A-EE4F-4320-9C90-DD0236A9BDA2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4A1BD-F466-4BAA-9875-010D51638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64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8AE5-5543-4F9F-AF1F-0D08616F0C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56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562B-7297-44EC-AD35-FAFEDDEC500E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4B75-1165-47FD-8991-BBEEE270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35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562B-7297-44EC-AD35-FAFEDDEC500E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4B75-1165-47FD-8991-BBEEE270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55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562B-7297-44EC-AD35-FAFEDDEC500E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4B75-1165-47FD-8991-BBEEE270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163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562B-7297-44EC-AD35-FAFEDDEC500E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4B75-1165-47FD-8991-BBEEE270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642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562B-7297-44EC-AD35-FAFEDDEC500E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4B75-1165-47FD-8991-BBEEE270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90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562B-7297-44EC-AD35-FAFEDDEC500E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4B75-1165-47FD-8991-BBEEE270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562B-7297-44EC-AD35-FAFEDDEC500E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4B75-1165-47FD-8991-BBEEE270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09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562B-7297-44EC-AD35-FAFEDDEC500E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4B75-1165-47FD-8991-BBEEE270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4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562B-7297-44EC-AD35-FAFEDDEC500E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4B75-1165-47FD-8991-BBEEE270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03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562B-7297-44EC-AD35-FAFEDDEC500E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4B75-1165-47FD-8991-BBEEE270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96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562B-7297-44EC-AD35-FAFEDDEC500E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4B75-1165-47FD-8991-BBEEE270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95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F562B-7297-44EC-AD35-FAFEDDEC500E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4B75-1165-47FD-8991-BBEEE270A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39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/url?sa=i&amp;rct=j&amp;q=&amp;esrc=s&amp;frm=1&amp;source=images&amp;cd=&amp;cad=rja&amp;uact=8&amp;ved=0CAcQjRw&amp;url=http://www.newport.com/Quartz-Tungsten-Halogen-Lamps/378263/1033/info.aspx&amp;ei=brjPVIysKpK1yASamoHgBA&amp;bvm=bv.85076809,d.aWw&amp;psig=AFQjCNEcM9lfWtiK_OaJK0umwuJ0ouaE-A&amp;ust=1422985696649723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hyperlink" Target="http://www.google.com/url?sa=i&amp;rct=j&amp;q=&amp;esrc=s&amp;frm=1&amp;source=images&amp;cd=&amp;cad=rja&amp;uact=8&amp;ved=0CAcQjRw&amp;url=http://shop.spectrecology.com/Light-Sources-UV-VIS-NIR_c37.htm&amp;ei=sbjPVNO_HdCTyQSlmIHwCw&amp;bvm=bv.85076809,d.aWw&amp;psig=AFQjCNEcM9lfWtiK_OaJK0umwuJ0ouaE-A&amp;ust=142298569664972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ioptoelectronics.com/standard-products/silicon-photodiodes/uv-enhanced-photodiodes/uv-enhanced-photodiodes-overview.aspx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gage.com/chemistry/book_content/0495012017_skoog/student_website/as_ie1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6267" y="0"/>
            <a:ext cx="9889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UV-VIS Bits &amp; Pieces drill and practice</a:t>
            </a:r>
            <a:endParaRPr lang="en-US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247" y="646331"/>
            <a:ext cx="8498541" cy="609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27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2286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Drill and practice with UV-VIS technique (cont.)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62200" y="533401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List all the ways you can think of to improve the resolution of a specific UV-VIS instrument 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14600" y="1295400"/>
            <a:ext cx="75438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solidFill>
                  <a:srgbClr val="FF0000"/>
                </a:solidFill>
              </a:rPr>
              <a:t>Slower scan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solidFill>
                  <a:srgbClr val="FF0000"/>
                </a:solidFill>
              </a:rPr>
              <a:t>Smaller slit widths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solidFill>
                  <a:srgbClr val="FF0000"/>
                </a:solidFill>
              </a:rPr>
              <a:t>Maximize analysis order (n) [this is usually not available on regular instruments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38400" y="2819401"/>
            <a:ext cx="647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Which is not a difference between the Lambda 4B </a:t>
            </a:r>
            <a:r>
              <a:rPr lang="en-US" sz="2400" b="1" dirty="0">
                <a:solidFill>
                  <a:srgbClr val="FF0000"/>
                </a:solidFill>
              </a:rPr>
              <a:t>and Lambda 25 </a:t>
            </a:r>
            <a:r>
              <a:rPr lang="en-US" sz="2400" b="1" dirty="0"/>
              <a:t>instrument ?</a:t>
            </a:r>
            <a:endParaRPr lang="en-US" sz="24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438400" y="3657600"/>
          <a:ext cx="80772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4038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Lambda 4b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Lambda 25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Chopper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No chopper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Echellette</a:t>
                      </a:r>
                      <a:r>
                        <a:rPr lang="en-US" sz="2400" b="1" baseline="0" dirty="0" smtClean="0"/>
                        <a:t> grating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Holgraphic</a:t>
                      </a:r>
                      <a:r>
                        <a:rPr lang="en-US" sz="2400" b="1" dirty="0" smtClean="0"/>
                        <a:t> grating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D</a:t>
                      </a:r>
                      <a:r>
                        <a:rPr lang="en-US" sz="2400" b="1" baseline="-25000" dirty="0" smtClean="0"/>
                        <a:t>2</a:t>
                      </a:r>
                      <a:r>
                        <a:rPr lang="en-US" sz="2400" b="1" baseline="0" dirty="0" smtClean="0"/>
                        <a:t> and tungsten-I</a:t>
                      </a:r>
                      <a:r>
                        <a:rPr lang="en-US" sz="2400" b="1" baseline="-25000" dirty="0" smtClean="0"/>
                        <a:t>2</a:t>
                      </a:r>
                      <a:r>
                        <a:rPr lang="en-US" sz="2400" b="1" baseline="0" dirty="0" smtClean="0"/>
                        <a:t> source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Photo-emissive</a:t>
                      </a:r>
                      <a:r>
                        <a:rPr lang="en-US" sz="2400" b="1" baseline="0" dirty="0" smtClean="0"/>
                        <a:t> source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One (1) PMT transducer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 photodiode transduc</a:t>
                      </a:r>
                      <a:r>
                        <a:rPr lang="en-US" sz="2400" b="1" baseline="0" dirty="0" smtClean="0"/>
                        <a:t>ers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Mirrors</a:t>
                      </a:r>
                      <a:r>
                        <a:rPr lang="en-US" sz="2400" b="1" baseline="0" dirty="0" smtClean="0"/>
                        <a:t> + focusing lens optics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Mirrors</a:t>
                      </a:r>
                      <a:r>
                        <a:rPr lang="en-US" sz="2400" b="1" baseline="0" dirty="0" smtClean="0"/>
                        <a:t> + beam split optics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1828800" y="5410200"/>
            <a:ext cx="457200" cy="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53200" y="5181601"/>
            <a:ext cx="3810000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Same source as Lambda 4b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5117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2286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Drill and practice with UV-VIS technique (cont.)</a:t>
            </a:r>
            <a:endParaRPr lang="en-US" dirty="0"/>
          </a:p>
        </p:txBody>
      </p:sp>
      <p:pic>
        <p:nvPicPr>
          <p:cNvPr id="3" name="Picture 2" descr="http://assets.newport.com/web600w-EN/images/131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0378" y="751916"/>
            <a:ext cx="268903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http://shop.spectrecology.com/images/DH-2000-BD-deuterium-bulb-300x300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1" y="838201"/>
            <a:ext cx="1933015" cy="1933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467600" y="0"/>
            <a:ext cx="304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1)ID the names of the two sources shown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2438400"/>
            <a:ext cx="2895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Tungsten-Halogen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2600" y="2590800"/>
            <a:ext cx="3505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Deuterium lamp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2800" y="1676401"/>
            <a:ext cx="350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2)Which is for </a:t>
            </a:r>
            <a:r>
              <a:rPr lang="en-US" sz="2800" b="1" dirty="0" err="1"/>
              <a:t>vis</a:t>
            </a:r>
            <a:r>
              <a:rPr lang="en-US" sz="2800" b="1" dirty="0"/>
              <a:t> and which is for UV ?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438400" y="3048001"/>
            <a:ext cx="1371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VIS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62600" y="3200401"/>
            <a:ext cx="1524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UV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2600" y="37338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What is the purpose of the halogen (I</a:t>
            </a:r>
            <a:r>
              <a:rPr lang="en-US" sz="2800" b="1" baseline="-25000" dirty="0"/>
              <a:t>2</a:t>
            </a:r>
            <a:r>
              <a:rPr lang="en-US" sz="2800" b="1" dirty="0"/>
              <a:t>) ?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772400" y="3581401"/>
            <a:ext cx="28956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Improves life span of W filament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52600" y="42672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What is the transducer in the Lambda 4B ?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209800" y="4800600"/>
            <a:ext cx="4876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Photomultiplier tube (PMT)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57400" y="54102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What is the transducer in the Lambda 25 ?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048000" y="5867401"/>
            <a:ext cx="2895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Photodiode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48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/>
      <p:bldP spid="9" grpId="0" animBg="1"/>
      <p:bldP spid="10" grpId="0" animBg="1"/>
      <p:bldP spid="11" grpId="0"/>
      <p:bldP spid="12" grpId="0" animBg="1"/>
      <p:bldP spid="14" grpId="0"/>
      <p:bldP spid="15" grpId="0" animBg="1"/>
      <p:bldP spid="16" grpId="0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2286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Drill and practice with UV-VIS technique (cont.)</a:t>
            </a:r>
            <a:endParaRPr lang="en-US" dirty="0"/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838201"/>
            <a:ext cx="1755466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Silicon Inversion Laye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609601"/>
            <a:ext cx="2657462" cy="253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705600" y="152401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Which is the PMT and which is the photodiode ?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429000" y="2895601"/>
            <a:ext cx="1447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PMT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2600" y="3048001"/>
            <a:ext cx="2057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Photodiode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3962401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What metal provides the low </a:t>
            </a:r>
            <a:r>
              <a:rPr lang="en-US" sz="2800" b="1" dirty="0" err="1"/>
              <a:t>workfunction</a:t>
            </a:r>
            <a:r>
              <a:rPr lang="en-US" sz="2800" b="1" dirty="0"/>
              <a:t> allowing a PMT to operate ?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839200" y="4038601"/>
            <a:ext cx="1524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Cs (cesium)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5257801"/>
            <a:ext cx="586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Name of the PMT part that amplifies the original Photocathode current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229600" y="5181600"/>
            <a:ext cx="2133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Dynode pairs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41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/>
      <p:bldP spid="10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2286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Drill and practice with UV-VIS technique (cont.)</a:t>
            </a: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066801"/>
            <a:ext cx="6008688" cy="323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895600" y="2590801"/>
            <a:ext cx="12192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62800" y="2438400"/>
            <a:ext cx="12192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09800" y="609601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what part of the I-V curve is the Photodiode operated in UV-VIS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286000" y="4419601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What is the technical name for this practice ?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382000" y="4114801"/>
            <a:ext cx="1981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Reverse biasing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9800" y="4953001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Provide two reasons this is done in the Lambda 25 UV-VIS instrument ?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934200" y="5288340"/>
            <a:ext cx="37338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400" b="1" dirty="0">
                <a:solidFill>
                  <a:srgbClr val="FF0000"/>
                </a:solidFill>
              </a:rPr>
              <a:t>Lower capacitance=&gt; faster response</a:t>
            </a:r>
          </a:p>
          <a:p>
            <a:pPr marL="342900" indent="-342900">
              <a:buAutoNum type="arabicParenR"/>
            </a:pPr>
            <a:r>
              <a:rPr lang="en-US" sz="2400" b="1" dirty="0">
                <a:solidFill>
                  <a:srgbClr val="FF0000"/>
                </a:solidFill>
              </a:rPr>
              <a:t>Current linear with photon flux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01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8" grpId="0"/>
      <p:bldP spid="9" grpId="0" animBg="1"/>
      <p:bldP spid="10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300" y="1376773"/>
            <a:ext cx="6440932" cy="43062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57600" y="164592"/>
            <a:ext cx="47183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THE END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8422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4038600" y="1143001"/>
            <a:ext cx="5715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mtClean="0"/>
              <a:t>Text website exercise:</a:t>
            </a:r>
            <a:endParaRPr lang="en-US" altLang="en-US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dirty="0" smtClean="0"/>
              <a:t> </a:t>
            </a:r>
            <a:r>
              <a:rPr lang="en-US" altLang="en-US" dirty="0"/>
              <a:t>single beam double beam and multichannel instruments</a:t>
            </a:r>
          </a:p>
        </p:txBody>
      </p:sp>
      <p:sp>
        <p:nvSpPr>
          <p:cNvPr id="2" name="Rectangle 1"/>
          <p:cNvSpPr/>
          <p:nvPr/>
        </p:nvSpPr>
        <p:spPr>
          <a:xfrm>
            <a:off x="2671483" y="4060577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  <a:hlinkClick r:id="rId2"/>
              </a:rPr>
              <a:t>http://</a:t>
            </a:r>
            <a:r>
              <a:rPr lang="en-US" altLang="en-US" dirty="0" smtClean="0">
                <a:solidFill>
                  <a:srgbClr val="FF0000"/>
                </a:solidFill>
                <a:hlinkClick r:id="rId2"/>
              </a:rPr>
              <a:t>www.cengage.com/chemistry/book_content/0495012017_skoog/student_website/as_ie1.html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Use </a:t>
            </a:r>
            <a:r>
              <a:rPr lang="en-US" altLang="en-US" smtClean="0">
                <a:solidFill>
                  <a:srgbClr val="FF0000"/>
                </a:solidFill>
              </a:rPr>
              <a:t>internet explorer to open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74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6217" y="-71884"/>
            <a:ext cx="75866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gas is excited in the UV source of</a:t>
            </a:r>
          </a:p>
          <a:p>
            <a:r>
              <a:rPr lang="en-US" sz="3200" dirty="0" smtClean="0"/>
              <a:t>Both the Lambda 4B and Lambda 25/35 ? 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8356247" y="261015"/>
            <a:ext cx="288995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D</a:t>
            </a:r>
            <a:r>
              <a:rPr lang="en-US" sz="3200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dirty="0" smtClean="0">
                <a:solidFill>
                  <a:srgbClr val="FF0000"/>
                </a:solidFill>
              </a:rPr>
              <a:t> (deuterium)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6217" y="1117431"/>
            <a:ext cx="76723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is the hyphenated name of the optical path design of the Lambda 4B UV-VIS ?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8129589" y="1244933"/>
            <a:ext cx="334327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Czerny-Turner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4278" y="2339161"/>
            <a:ext cx="62051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kind of </a:t>
            </a:r>
            <a:r>
              <a:rPr lang="en-US" sz="3200" dirty="0" err="1" smtClean="0"/>
              <a:t>monochromator</a:t>
            </a:r>
            <a:r>
              <a:rPr lang="en-US" sz="3200" dirty="0" smtClean="0"/>
              <a:t> is in the Lambda 4B instrument ?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8129589" y="2437991"/>
            <a:ext cx="280035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Echellette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3157" y="3560891"/>
            <a:ext cx="72074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produces the visible spectrum in both the Lambda 4B and Lambda 25/35 instruments ?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7522370" y="3966723"/>
            <a:ext cx="4014787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Tungsten-Halogen bulb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3156" y="5529263"/>
            <a:ext cx="62062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does the halogen do in the above source ?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386513" y="5357813"/>
            <a:ext cx="5805487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Extends the life of the tungsten 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(W(g) +I</a:t>
            </a:r>
            <a:r>
              <a:rPr lang="en-US" sz="3200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sz="3200" dirty="0" smtClean="0">
                <a:solidFill>
                  <a:srgbClr val="FF0000"/>
                </a:solidFill>
              </a:rPr>
              <a:t>WI</a:t>
            </a:r>
            <a:r>
              <a:rPr lang="en-US" sz="3200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dirty="0" smtClean="0">
                <a:solidFill>
                  <a:srgbClr val="FF0000"/>
                </a:solidFill>
              </a:rPr>
              <a:t> (g)</a:t>
            </a:r>
            <a:r>
              <a:rPr lang="en-US" sz="3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W(s) + I</a:t>
            </a:r>
            <a:r>
              <a:rPr lang="en-US" sz="3200" baseline="-25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en-US" sz="3200" dirty="0" smtClean="0">
                <a:solidFill>
                  <a:srgbClr val="FF0000"/>
                </a:solidFill>
              </a:rPr>
              <a:t> (g)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4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/>
      <p:bldP spid="7" grpId="0" animBg="1"/>
      <p:bldP spid="9" grpId="0" animBg="1"/>
      <p:bldP spid="10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75876"/>
            <a:ext cx="78009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is the key difference between </a:t>
            </a:r>
          </a:p>
          <a:p>
            <a:r>
              <a:rPr lang="en-US" sz="3200" dirty="0" smtClean="0"/>
              <a:t>the Spec 20 and either of our PE Lambda </a:t>
            </a:r>
          </a:p>
          <a:p>
            <a:r>
              <a:rPr lang="en-US" sz="3200" dirty="0" smtClean="0"/>
              <a:t>UV-VIS instruments ?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591425" y="575876"/>
            <a:ext cx="4600575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Spec 20 is  single beam </a:t>
            </a:r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Lambdas are double beam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2889" y="2300289"/>
            <a:ext cx="64293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component generates the double beam in the Lambda 4B ?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591425" y="2313684"/>
            <a:ext cx="429577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Optical chopper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912" y="3729038"/>
            <a:ext cx="68294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is the chief difference between the Lambda 25/35 and Lambda 4B </a:t>
            </a:r>
            <a:r>
              <a:rPr lang="en-US" sz="3200" dirty="0"/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91425" y="3700463"/>
            <a:ext cx="3910013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Lambda 25/35 has no chopper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912" y="4972050"/>
            <a:ext cx="62293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component allows the Lambda 25/35 to work without a chopper ?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6748462" y="5283965"/>
            <a:ext cx="5443538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Focusing, concave, holographic </a:t>
            </a:r>
            <a:r>
              <a:rPr lang="en-US" sz="3200" dirty="0" err="1" smtClean="0">
                <a:solidFill>
                  <a:srgbClr val="FF0000"/>
                </a:solidFill>
              </a:rPr>
              <a:t>monochromator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96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/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00013" y="1531755"/>
            <a:ext cx="7886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kind of detector is in the Lambda 4B ?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319170" y="1707059"/>
            <a:ext cx="4800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PMT (photomultiplier tube)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175108"/>
            <a:ext cx="69294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kind of detector is in the Lambda 25/35 and how many are there in each instrument ?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289272" y="2526074"/>
            <a:ext cx="4757737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2 Photodiode detectors  (reference and sample)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1" y="3686190"/>
            <a:ext cx="594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above detector is operated in `reverse’ bias for two reasons. What are they ?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229351" y="3769087"/>
            <a:ext cx="6005511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3200" dirty="0" smtClean="0">
                <a:solidFill>
                  <a:srgbClr val="FF0000"/>
                </a:solidFill>
              </a:rPr>
              <a:t>Linear response to light flux</a:t>
            </a:r>
          </a:p>
          <a:p>
            <a:pPr marL="342900" indent="-342900">
              <a:buAutoNum type="arabicParenR"/>
            </a:pPr>
            <a:r>
              <a:rPr lang="en-US" sz="3200" dirty="0" smtClean="0">
                <a:solidFill>
                  <a:srgbClr val="FF0000"/>
                </a:solidFill>
              </a:rPr>
              <a:t>Lower capacitance=&gt; faster response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2888" y="5504542"/>
            <a:ext cx="63724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role does the `color wheel’ play in our double beam instruments ?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7289272" y="5593079"/>
            <a:ext cx="4283604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Removes unwanted light diffraction orders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1" y="257175"/>
            <a:ext cx="71749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Name two advantages of the holographic grating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7319170" y="142875"/>
            <a:ext cx="4915692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1)Focusing (better throughput)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2) Less dispersion (scattering)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3) Less spherical aberration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69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917" y="123671"/>
            <a:ext cx="85657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If you need to increase the resolution of your </a:t>
            </a:r>
            <a:r>
              <a:rPr lang="en-US" sz="3200" dirty="0" err="1" smtClean="0"/>
              <a:t>uv</a:t>
            </a:r>
            <a:r>
              <a:rPr lang="en-US" sz="3200" dirty="0" smtClean="0"/>
              <a:t>-vis scan What two things can you change to achieve it ?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9036425" y="202289"/>
            <a:ext cx="2904564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800" dirty="0" smtClean="0">
                <a:solidFill>
                  <a:srgbClr val="FF0000"/>
                </a:solidFill>
              </a:rPr>
              <a:t>Slower scan rate</a:t>
            </a:r>
          </a:p>
          <a:p>
            <a:pPr marL="342900" indent="-342900">
              <a:buAutoNum type="arabicParenR"/>
            </a:pPr>
            <a:r>
              <a:rPr lang="en-US" sz="2800" dirty="0" smtClean="0">
                <a:solidFill>
                  <a:srgbClr val="FF0000"/>
                </a:solidFill>
              </a:rPr>
              <a:t>Smaller slits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917" y="1861470"/>
            <a:ext cx="82161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determines the 180 nm cutoff for our Lambda 4b and 25/35 instruments ?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9036424" y="1976718"/>
            <a:ext cx="2474258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Quartz cell absorption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917" y="3223569"/>
            <a:ext cx="77686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Spec 20 has one advantage over our Lambda 4B and 25/35 instruments.</a:t>
            </a:r>
          </a:p>
          <a:p>
            <a:r>
              <a:rPr lang="en-US" sz="3200" dirty="0" smtClean="0"/>
              <a:t>What is it ?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7424929" y="3338817"/>
            <a:ext cx="451606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Higher light intensity=&gt; larger net signal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(single vs double beam)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440" y="4908477"/>
            <a:ext cx="573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Which measure is linear with concentration, %T or A ?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7223760" y="5193358"/>
            <a:ext cx="428692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 (Absorbance)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16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4128" y="749808"/>
            <a:ext cx="67299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kind of transition occurs in our </a:t>
            </a:r>
            <a:r>
              <a:rPr lang="en-US" sz="3200" dirty="0" err="1" smtClean="0"/>
              <a:t>uv</a:t>
            </a:r>
            <a:r>
              <a:rPr lang="en-US" sz="3200" dirty="0" smtClean="0"/>
              <a:t>-visible instruments ?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8948928" y="942273"/>
            <a:ext cx="287121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electronic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8096" y="2157984"/>
            <a:ext cx="69860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Over what wavelength region does this occur in our instruments ?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8577072" y="2249424"/>
            <a:ext cx="361492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180-1100 nm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24128" y="3529584"/>
            <a:ext cx="67299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Why are solution phase absorptions broad and continuous ?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7754112" y="3694176"/>
            <a:ext cx="4437888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Solvent interactions with absorbing species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6112" y="5157216"/>
            <a:ext cx="70774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kind of species produces discrete and narrow </a:t>
            </a:r>
            <a:r>
              <a:rPr lang="en-US" sz="3200" b="1" dirty="0" err="1" smtClean="0"/>
              <a:t>uv</a:t>
            </a:r>
            <a:r>
              <a:rPr lang="en-US" sz="3200" b="1" dirty="0" smtClean="0"/>
              <a:t>-vis  absorptions ?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577072" y="5029200"/>
            <a:ext cx="3456432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Gas phase atoms and molecules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450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7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fong\Pictures\echellete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609600"/>
            <a:ext cx="30368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C:\Users\fong\Pictures\echelle grating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914400"/>
            <a:ext cx="36449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828800" y="2286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Drill and practice with UV-VIS technique (cont.)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36576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Correctly name the two designs of </a:t>
            </a:r>
            <a:r>
              <a:rPr lang="en-US" sz="2800" b="1" dirty="0" err="1"/>
              <a:t>monochromators</a:t>
            </a:r>
            <a:r>
              <a:rPr lang="en-US" sz="2800" b="1" dirty="0"/>
              <a:t> above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2971800"/>
            <a:ext cx="2286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echellette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0" y="3200400"/>
            <a:ext cx="1905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echelle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4114801"/>
            <a:ext cx="24384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876800" y="4267201"/>
            <a:ext cx="525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Name of </a:t>
            </a:r>
            <a:r>
              <a:rPr lang="en-US" sz="2800" b="1" dirty="0" err="1"/>
              <a:t>monochromator</a:t>
            </a:r>
            <a:r>
              <a:rPr lang="en-US" sz="2800" b="1" dirty="0"/>
              <a:t> design shown to left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5562600"/>
            <a:ext cx="4800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Holographic (curved) grating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89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 animBg="1"/>
      <p:bldP spid="10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2286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Drill and practice with UV-VIS technique (cont.)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533401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Provide two advantages provided by the holographic (curved) grating design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1295401"/>
            <a:ext cx="853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No chopper…simplifies optical path 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Simultaneous sample and reference measurement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Lower spherical aberration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25908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 chopper rotation frequency is ….: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3276601"/>
            <a:ext cx="8991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sz="2800" b="1" dirty="0"/>
              <a:t>Tuned to, to improve resolution</a:t>
            </a:r>
          </a:p>
          <a:p>
            <a:endParaRPr lang="en-US" sz="2800" b="1" dirty="0"/>
          </a:p>
          <a:p>
            <a:pPr>
              <a:buFont typeface="Arial" pitchFamily="34" charset="0"/>
              <a:buChar char="•"/>
            </a:pPr>
            <a:r>
              <a:rPr lang="en-US" sz="2800" b="1" dirty="0"/>
              <a:t>Used as the phase locking frequency that helps filter noise</a:t>
            </a:r>
          </a:p>
          <a:p>
            <a:pPr>
              <a:buFont typeface="Arial" pitchFamily="34" charset="0"/>
              <a:buChar char="•"/>
            </a:pPr>
            <a:endParaRPr lang="en-US" sz="2800" b="1" dirty="0"/>
          </a:p>
          <a:p>
            <a:pPr>
              <a:buFont typeface="Arial" pitchFamily="34" charset="0"/>
              <a:buChar char="•"/>
            </a:pPr>
            <a:r>
              <a:rPr lang="en-US" sz="2800" b="1" dirty="0"/>
              <a:t>Improves light intensity if increased</a:t>
            </a:r>
          </a:p>
          <a:p>
            <a:pPr>
              <a:buFont typeface="Arial" pitchFamily="34" charset="0"/>
              <a:buChar char="•"/>
            </a:pPr>
            <a:endParaRPr lang="en-US" sz="2800" b="1" dirty="0"/>
          </a:p>
          <a:p>
            <a:pPr>
              <a:buFont typeface="Arial" pitchFamily="34" charset="0"/>
              <a:buChar char="•"/>
            </a:pPr>
            <a:r>
              <a:rPr lang="en-US" sz="2800" b="1" dirty="0"/>
              <a:t> the </a:t>
            </a:r>
            <a:r>
              <a:rPr lang="en-US" sz="2800" b="1" dirty="0" err="1"/>
              <a:t>Quadrature</a:t>
            </a:r>
            <a:r>
              <a:rPr lang="en-US" sz="2800" b="1" dirty="0"/>
              <a:t> signal use to increase the PMT output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4850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211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E211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846</Words>
  <Application>Microsoft Office PowerPoint</Application>
  <PresentationFormat>Widescreen</PresentationFormat>
  <Paragraphs>131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14</cp:revision>
  <dcterms:created xsi:type="dcterms:W3CDTF">2017-01-31T17:34:05Z</dcterms:created>
  <dcterms:modified xsi:type="dcterms:W3CDTF">2018-02-09T16:09:49Z</dcterms:modified>
</cp:coreProperties>
</file>