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 varScale="1">
        <p:scale>
          <a:sx n="66" d="100"/>
          <a:sy n="66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CC028-197E-469D-ABA3-DC32BCD4198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1EDA-A149-4D96-B94A-CE3DA188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6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4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3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3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0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0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4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0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4B231-D5E2-44A6-8EC7-665F864C7AB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82025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transducer in a standard AAS 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93818" y="111319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PMT=photomultiplier tube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reference path in a double beam flame  AAS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605444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The same optical path as sample but not including flame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18" y="3826555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light source of an AAS ?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441258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HCL = Hollow Cathode Lamp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18" y="5334000"/>
            <a:ext cx="8402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 sample `cell’ for a flame AAS ? 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918775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flame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0"/>
            <a:ext cx="7239000" cy="59473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43800" y="523946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Brush Script MT" panose="03060802040406070304" pitchFamily="66" charset="0"/>
              </a:rPr>
              <a:t>???</a:t>
            </a:r>
            <a:endParaRPr lang="en-US" sz="4000" i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820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`Achilles heel’ of the AAS method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256252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Slotted burner/nebulizer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873" y="1902583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some problems with the above.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452722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Discards &gt;90% of sample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 clogging (sulfates, carbonates, phosphates)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Hard to reproduce identical atomization patterns</a:t>
            </a:r>
          </a:p>
          <a:p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5299" y="4648200"/>
            <a:ext cx="8336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are the two </a:t>
            </a:r>
            <a:r>
              <a:rPr lang="en-US" sz="3200" b="1" dirty="0" err="1" smtClean="0"/>
              <a:t>monochromator</a:t>
            </a:r>
            <a:r>
              <a:rPr lang="en-US" sz="3200" b="1" dirty="0" smtClean="0"/>
              <a:t> designs common to AAS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69818" y="5657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Ebert (single beam)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Czerny-Turner (double beam)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kind of light does an HCL produce ????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35727" y="1319066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Discrete atomic lines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917696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is not a broadening source: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6576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two alternative additives can be added to samples to free metals of carbonates and other precipitate-forming compounds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10491" y="5192624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Releasing agents (lanthanum nitrate)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Chelates (EDTA)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502471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a)Doppler        b) pressure       c) chemical        d)uncertainty    e) all broaden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429000" y="3059537"/>
            <a:ext cx="2514600" cy="531689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HGA method is more sensitive than flame AAS but less:___________________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21182" y="1102043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Reproducible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0374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 stands for: _____________________ 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1889894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Inductively Coupled Plasma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8194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source of an ICP is the: ________________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262706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Plasma torch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505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coupling of the </a:t>
            </a:r>
            <a:r>
              <a:rPr lang="en-US" sz="2800" b="1" dirty="0" err="1" smtClean="0"/>
              <a:t>rf</a:t>
            </a:r>
            <a:r>
              <a:rPr lang="en-US" sz="2800" b="1" dirty="0" smtClean="0"/>
              <a:t>/microwave field to a coil creates </a:t>
            </a:r>
            <a:r>
              <a:rPr lang="en-US" sz="2800" b="1" dirty="0" err="1" smtClean="0"/>
              <a:t>Ar</a:t>
            </a:r>
            <a:r>
              <a:rPr lang="en-US" sz="2800" b="1" dirty="0" smtClean="0"/>
              <a:t>+ which collide to heat the gas via ________heating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00" y="3874532"/>
            <a:ext cx="2247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Ohmic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(collisional)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7738" y="4724400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usual sampling fluorescence from the torch is : (U pick)	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3925" y="5801618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adial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68196" y="581929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axial 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62538" y="5801618"/>
            <a:ext cx="2074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circular 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03918" y="5819293"/>
            <a:ext cx="1963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circadian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685800" y="5715000"/>
            <a:ext cx="1828800" cy="9906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69611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hottest temperature of the torch is: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913418" y="46961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~10-</a:t>
            </a:r>
            <a:r>
              <a:rPr lang="en-US" sz="2800" b="1" dirty="0" smtClean="0">
                <a:solidFill>
                  <a:srgbClr val="FF0000"/>
                </a:solidFill>
              </a:rPr>
              <a:t>12,000 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55" y="1047459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temperature sampling of atoms is done is typically: </a:t>
            </a:r>
            <a:r>
              <a:rPr lang="en-US" sz="3200" dirty="0" smtClean="0"/>
              <a:t>_________________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153990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6300-6500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473" y="2164798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Old school transducer arrangement for ICP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41418" y="2667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Rowland circle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31333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b="1" dirty="0" smtClean="0"/>
              <a:t>New” school  transducer arrangement for ICP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2999" y="3922239"/>
            <a:ext cx="715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2D array Charge Coupled Device (CCD)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500087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combo of grating and prism is required for ICP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99842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Echelle</a:t>
            </a:r>
            <a:r>
              <a:rPr lang="en-US" sz="3200" b="1" dirty="0" smtClean="0">
                <a:solidFill>
                  <a:srgbClr val="FF0000"/>
                </a:solidFill>
              </a:rPr>
              <a:t> grating and dispersing prism (need to make 2D spread of wavelengths)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two disadvantages of AAS 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524000"/>
            <a:ext cx="655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Only does 1 element at a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interferences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01218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does ICP allow you to simultaneously analyze many elements at once ??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9764" y="367843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Source plasma causes all sample elements to fluoresce and the 2D optics of ICP allows their simultaneous recording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9764" y="5162551"/>
            <a:ext cx="8264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method(s) still require a nebulizer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68949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AAS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44091" y="5689489"/>
            <a:ext cx="3061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Electrothermal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577503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648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7" grpId="1"/>
      <p:bldP spid="8" grpId="0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7766"/>
            <a:ext cx="8259170" cy="667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416" y="930155"/>
            <a:ext cx="5857584" cy="57798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05416" y="5715000"/>
            <a:ext cx="5857584" cy="114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824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Time for some…..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50160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7886"/>
            <a:ext cx="9296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	</a:t>
            </a:r>
            <a:r>
              <a:rPr lang="en-US" sz="2400" dirty="0" smtClean="0"/>
              <a:t>   </a:t>
            </a:r>
            <a:r>
              <a:rPr lang="en-US" sz="2400" dirty="0">
                <a:solidFill>
                  <a:srgbClr val="FF0000"/>
                </a:solidFill>
              </a:rPr>
              <a:t>IR effect and phenomena </a:t>
            </a:r>
            <a:r>
              <a:rPr lang="en-US" sz="2400" dirty="0" smtClean="0"/>
              <a:t>		pp </a:t>
            </a:r>
            <a:r>
              <a:rPr lang="en-US" sz="2400" dirty="0" smtClean="0"/>
              <a:t>389-391</a:t>
            </a:r>
            <a:r>
              <a:rPr lang="en-US" sz="2400" dirty="0" smtClean="0"/>
              <a:t>   </a:t>
            </a:r>
            <a:r>
              <a:rPr lang="en-US" sz="2400" dirty="0"/>
              <a:t>(16A-1)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Vibrational  Modes 	</a:t>
            </a:r>
            <a:r>
              <a:rPr lang="en-US" sz="2400" dirty="0" smtClean="0"/>
              <a:t>		 pp </a:t>
            </a:r>
            <a:r>
              <a:rPr lang="en-US" sz="2400" dirty="0" smtClean="0"/>
              <a:t>395</a:t>
            </a:r>
            <a:r>
              <a:rPr lang="en-US" sz="2400" dirty="0" smtClean="0"/>
              <a:t>  </a:t>
            </a:r>
            <a:r>
              <a:rPr lang="en-US" sz="2400" dirty="0"/>
              <a:t>(16A-4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   I</a:t>
            </a:r>
            <a:r>
              <a:rPr lang="en-US" sz="2400" dirty="0" smtClean="0">
                <a:solidFill>
                  <a:srgbClr val="FF0000"/>
                </a:solidFill>
              </a:rPr>
              <a:t>nstrumentation</a:t>
            </a:r>
            <a:r>
              <a:rPr lang="en-US" sz="2400" dirty="0"/>
              <a:t>:</a:t>
            </a:r>
          </a:p>
          <a:p>
            <a:r>
              <a:rPr lang="en-US" sz="2400" dirty="0"/>
              <a:t>	 </a:t>
            </a:r>
            <a:r>
              <a:rPr lang="en-US" sz="2400" dirty="0" smtClean="0"/>
              <a:t>     </a:t>
            </a:r>
            <a:r>
              <a:rPr lang="en-US" sz="2400" dirty="0"/>
              <a:t>Dispersive	</a:t>
            </a:r>
            <a:r>
              <a:rPr lang="en-US" sz="2400" dirty="0" smtClean="0"/>
              <a:t>            (</a:t>
            </a:r>
            <a:r>
              <a:rPr lang="en-US" sz="2400" dirty="0"/>
              <a:t>old school</a:t>
            </a:r>
            <a:r>
              <a:rPr lang="en-US" sz="2400" dirty="0" smtClean="0"/>
              <a:t>)</a:t>
            </a:r>
            <a:r>
              <a:rPr lang="en-US" sz="2400" dirty="0"/>
              <a:t>	pp </a:t>
            </a:r>
            <a:r>
              <a:rPr lang="en-US" sz="2400" dirty="0" smtClean="0"/>
              <a:t>401-403  </a:t>
            </a:r>
            <a:r>
              <a:rPr lang="en-US" sz="2400" dirty="0"/>
              <a:t>(16B-2)</a:t>
            </a:r>
          </a:p>
          <a:p>
            <a:r>
              <a:rPr lang="en-US" sz="2400" dirty="0"/>
              <a:t>	  </a:t>
            </a:r>
            <a:r>
              <a:rPr lang="en-US" sz="2400" dirty="0" smtClean="0"/>
              <a:t>    FT </a:t>
            </a:r>
            <a:r>
              <a:rPr lang="en-US" sz="2400" dirty="0"/>
              <a:t>(single beam </a:t>
            </a:r>
            <a:r>
              <a:rPr lang="en-US" sz="2400" dirty="0" smtClean="0"/>
              <a:t>     (</a:t>
            </a:r>
            <a:r>
              <a:rPr lang="en-US" sz="2400" dirty="0"/>
              <a:t>modern</a:t>
            </a:r>
            <a:r>
              <a:rPr lang="en-US" sz="2400" dirty="0" smtClean="0"/>
              <a:t>)	 </a:t>
            </a:r>
            <a:r>
              <a:rPr lang="en-US" sz="2400" dirty="0"/>
              <a:t>pp </a:t>
            </a:r>
            <a:r>
              <a:rPr lang="en-US" sz="2400" dirty="0" smtClean="0"/>
              <a:t>397-401</a:t>
            </a:r>
            <a:r>
              <a:rPr lang="en-US" sz="2400" dirty="0" smtClean="0"/>
              <a:t>  </a:t>
            </a:r>
            <a:r>
              <a:rPr lang="en-US" sz="2400" dirty="0"/>
              <a:t>(16B-1) 	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  FT theory	</a:t>
            </a:r>
            <a:r>
              <a:rPr lang="en-US" sz="2400" dirty="0" smtClean="0"/>
              <a:t>			 </a:t>
            </a:r>
            <a:r>
              <a:rPr lang="en-US" sz="2400" dirty="0" smtClean="0"/>
              <a:t>pp </a:t>
            </a:r>
            <a:r>
              <a:rPr lang="en-US" sz="2400" dirty="0" smtClean="0"/>
              <a:t>186-192  (7I-1</a:t>
            </a:r>
            <a:r>
              <a:rPr lang="en-US" sz="2400" dirty="0" smtClean="0">
                <a:sym typeface="Wingdings" panose="05000000000000000000" pitchFamily="2" charset="2"/>
              </a:rPr>
              <a:t>7I-3)</a:t>
            </a:r>
            <a:r>
              <a:rPr lang="en-US" sz="2400" dirty="0" smtClean="0"/>
              <a:t> </a:t>
            </a:r>
            <a:r>
              <a:rPr lang="en-US" sz="2400" dirty="0" smtClean="0"/>
              <a:t>						    </a:t>
            </a:r>
            <a:r>
              <a:rPr lang="en-US" sz="2400" dirty="0" smtClean="0"/>
              <a:t>  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       Bits </a:t>
            </a:r>
            <a:r>
              <a:rPr lang="en-US" sz="2400" dirty="0"/>
              <a:t>and pieces  16C-1,2</a:t>
            </a:r>
          </a:p>
          <a:p>
            <a:r>
              <a:rPr lang="en-US" sz="2400" dirty="0"/>
              <a:t>		</a:t>
            </a:r>
            <a:r>
              <a:rPr lang="en-US" sz="2400" dirty="0" smtClean="0"/>
              <a:t>a)Sources  </a:t>
            </a:r>
            <a:r>
              <a:rPr lang="en-US" sz="2400" dirty="0" smtClean="0"/>
              <a:t>406-408</a:t>
            </a:r>
            <a:endParaRPr lang="en-US" sz="2400" dirty="0"/>
          </a:p>
          <a:p>
            <a:r>
              <a:rPr lang="en-US" sz="2400" dirty="0"/>
              <a:t>		</a:t>
            </a:r>
            <a:r>
              <a:rPr lang="en-US" sz="2400" dirty="0" smtClean="0"/>
              <a:t>b)Transducers </a:t>
            </a:r>
            <a:r>
              <a:rPr lang="en-US" sz="2400" dirty="0" smtClean="0"/>
              <a:t>408-409</a:t>
            </a:r>
            <a:r>
              <a:rPr lang="en-US" sz="2400" dirty="0"/>
              <a:t>				  </a:t>
            </a:r>
          </a:p>
          <a:p>
            <a:r>
              <a:rPr lang="en-US" sz="2400" dirty="0"/>
              <a:t>		</a:t>
            </a:r>
            <a:r>
              <a:rPr lang="en-US" sz="2400" dirty="0" smtClean="0"/>
              <a:t>c)Cells </a:t>
            </a:r>
            <a:r>
              <a:rPr lang="en-US" sz="2400" dirty="0"/>
              <a:t>and samples </a:t>
            </a:r>
            <a:r>
              <a:rPr lang="en-US" sz="2400" dirty="0" smtClean="0"/>
              <a:t>412-416</a:t>
            </a:r>
            <a:r>
              <a:rPr lang="en-US" sz="2400" dirty="0" smtClean="0"/>
              <a:t> </a:t>
            </a:r>
            <a:r>
              <a:rPr lang="en-US" sz="2400" dirty="0"/>
              <a:t>17A-1</a:t>
            </a:r>
          </a:p>
          <a:p>
            <a:r>
              <a:rPr lang="en-US" sz="2400" dirty="0" smtClean="0"/>
              <a:t>		d) </a:t>
            </a:r>
            <a:r>
              <a:rPr lang="en-US" sz="2400" smtClean="0"/>
              <a:t>ATR </a:t>
            </a:r>
            <a:r>
              <a:rPr lang="en-US" sz="2400" smtClean="0"/>
              <a:t>427-428</a:t>
            </a:r>
            <a:endParaRPr lang="en-US" sz="2400" dirty="0"/>
          </a:p>
          <a:p>
            <a:r>
              <a:rPr lang="en-US" sz="2400" b="1" dirty="0"/>
              <a:t> 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0"/>
            <a:ext cx="7467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TO READ IN SKOOG </a:t>
            </a:r>
            <a:r>
              <a:rPr lang="en-US" sz="4000" dirty="0"/>
              <a:t>O</a:t>
            </a:r>
            <a:r>
              <a:rPr lang="en-US" sz="4000" dirty="0" smtClean="0"/>
              <a:t>N IR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20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401</Words>
  <Application>Microsoft Office PowerPoint</Application>
  <PresentationFormat>On-screen Show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Brush Script MT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16</cp:revision>
  <dcterms:created xsi:type="dcterms:W3CDTF">2013-02-11T20:36:59Z</dcterms:created>
  <dcterms:modified xsi:type="dcterms:W3CDTF">2018-02-12T15:46:24Z</dcterms:modified>
</cp:coreProperties>
</file>