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9" r:id="rId2"/>
    <p:sldId id="269" r:id="rId3"/>
    <p:sldId id="290" r:id="rId4"/>
    <p:sldId id="270" r:id="rId5"/>
    <p:sldId id="291" r:id="rId6"/>
    <p:sldId id="264" r:id="rId7"/>
    <p:sldId id="300" r:id="rId8"/>
    <p:sldId id="265" r:id="rId9"/>
    <p:sldId id="301" r:id="rId10"/>
    <p:sldId id="266" r:id="rId11"/>
    <p:sldId id="302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303" r:id="rId21"/>
    <p:sldId id="304" r:id="rId22"/>
    <p:sldId id="277" r:id="rId23"/>
    <p:sldId id="297" r:id="rId24"/>
    <p:sldId id="298" r:id="rId25"/>
    <p:sldId id="299" r:id="rId26"/>
    <p:sldId id="292" r:id="rId27"/>
    <p:sldId id="305" r:id="rId28"/>
    <p:sldId id="306" r:id="rId29"/>
    <p:sldId id="278" r:id="rId30"/>
    <p:sldId id="279" r:id="rId31"/>
    <p:sldId id="280" r:id="rId32"/>
    <p:sldId id="281" r:id="rId33"/>
    <p:sldId id="283" r:id="rId34"/>
    <p:sldId id="284" r:id="rId35"/>
    <p:sldId id="307" r:id="rId36"/>
    <p:sldId id="282" r:id="rId37"/>
    <p:sldId id="293" r:id="rId38"/>
    <p:sldId id="287" r:id="rId39"/>
    <p:sldId id="286" r:id="rId40"/>
    <p:sldId id="288" r:id="rId41"/>
    <p:sldId id="289" r:id="rId42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1C1C1C"/>
    <a:srgbClr val="CCECFF"/>
    <a:srgbClr val="00CC99"/>
    <a:srgbClr val="3399FF"/>
    <a:srgbClr val="33CC33"/>
    <a:srgbClr val="66FF99"/>
    <a:srgbClr val="CC0000"/>
    <a:srgbClr val="FF3300"/>
    <a:srgbClr val="5E5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5" autoAdjust="0"/>
    <p:restoredTop sz="93414" autoAdjust="0"/>
  </p:normalViewPr>
  <p:slideViewPr>
    <p:cSldViewPr>
      <p:cViewPr varScale="1">
        <p:scale>
          <a:sx n="66" d="100"/>
          <a:sy n="66" d="100"/>
        </p:scale>
        <p:origin x="148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5B59A-95ED-4D6F-AC4A-17C08EDA0DE6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7468A-9284-4334-8EE6-2070F85981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5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7468A-9284-4334-8EE6-2070F85981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04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9D65D-988B-4347-9310-7A84B2DF4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FB6F-7E7F-461D-AF94-7129A54B1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0329B-0E62-47FC-9265-6353FF77E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9B2C1-81FE-472E-9E8D-48E4CB0FF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F44D7-B023-4AF6-BD43-D4ED58351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EB798-9E18-4136-BEAA-CDF19E274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E8CAC-3174-4DE2-A558-DE15F8641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48AE6-8EF9-487A-8610-7A2BC3E50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45164-C166-411F-87DA-229B8488D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DF864-B686-4387-8387-1379641B6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AB324-D86F-4357-A8C1-9AF697079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A075C38-5E63-47BC-A989-209D8278F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gle.com/url?sa=i&amp;rct=j&amp;q=&amp;esrc=s&amp;frm=1&amp;source=images&amp;cd=&amp;cad=rja&amp;uact=8&amp;ved=0CAcQjRw&amp;url=https://www.wageningenur.nl/en/show/Isotoperatio-mass-spectrometer-IRMS.htm&amp;ei=dgEWVciCOoXfsASL64LoBw&amp;bvm=bv.89381419,d.cWc&amp;psig=AFQjCNGidgbqoJfJGFCJzM1gtQFxqAd6SQ&amp;ust=1427591876874806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google.com/url?sa=i&amp;rct=j&amp;q=&amp;esrc=s&amp;frm=1&amp;source=images&amp;cd=&amp;cad=rja&amp;uact=8&amp;ved=0CAcQjRw&amp;url=https://kittybloger.wordpress.com/2012/05/29/cats-love-computers-20-great-pictures/&amp;ei=U_8VVfXXLuu1sATF5oLYCA&amp;bvm=bv.89381419,d.cWc&amp;psig=AFQjCNFUonMbLdqs5GJbi9VRm9MTWW0-Kw&amp;ust=1427591368945206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3300"/>
                </a:solidFill>
              </a:rPr>
              <a:t>Tour of the Modern Magnetic Sector Instrument</a:t>
            </a:r>
          </a:p>
        </p:txBody>
      </p:sp>
      <p:pic>
        <p:nvPicPr>
          <p:cNvPr id="9225" name="Picture 9" descr="MS uNIV w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219200"/>
            <a:ext cx="3657600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1"/>
          <p:cNvSpPr txBox="1">
            <a:spLocks noChangeArrowheads="1"/>
          </p:cNvSpPr>
          <p:nvPr/>
        </p:nvSpPr>
        <p:spPr bwMode="auto">
          <a:xfrm>
            <a:off x="4038600" y="4648200"/>
            <a:ext cx="4191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Sector MS-University of Wisconsin Department of Chemistry</a:t>
            </a:r>
          </a:p>
        </p:txBody>
      </p:sp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47800"/>
            <a:ext cx="32956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914400" y="5562600"/>
            <a:ext cx="3048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Inlet plumbing +</a:t>
            </a:r>
            <a:r>
              <a:rPr lang="en-US" i="1"/>
              <a:t> </a:t>
            </a:r>
            <a:r>
              <a:rPr lang="en-US" b="1" i="1"/>
              <a:t>source (North Carolina State instrument)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5943600" y="2286000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Arial Black" pitchFamily="34" charset="0"/>
              </a:rPr>
              <a:t>student</a:t>
            </a: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H="1">
            <a:off x="3886200" y="2971800"/>
            <a:ext cx="4572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1" grpId="0"/>
      <p:bldP spid="9232" grpId="0"/>
      <p:bldP spid="92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/>
              <a:t>MS components continued:</a:t>
            </a:r>
            <a:r>
              <a:rPr lang="en-US" sz="4000" smtClean="0"/>
              <a:t> </a:t>
            </a:r>
            <a:br>
              <a:rPr lang="en-US" sz="4000" smtClean="0"/>
            </a:br>
            <a:r>
              <a:rPr lang="en-US" sz="2400" smtClean="0"/>
              <a:t>alternative to diffusion </a:t>
            </a:r>
            <a:r>
              <a:rPr lang="en-US" sz="2800" smtClean="0">
                <a:solidFill>
                  <a:srgbClr val="FF3300"/>
                </a:solidFill>
              </a:rPr>
              <a:t>..</a:t>
            </a:r>
            <a:r>
              <a:rPr lang="en-US" sz="2800" b="1" smtClean="0">
                <a:solidFill>
                  <a:srgbClr val="FF3300"/>
                </a:solidFill>
              </a:rPr>
              <a:t>turbomolecular</a:t>
            </a:r>
            <a:r>
              <a:rPr lang="en-US" sz="4000" b="1" smtClean="0"/>
              <a:t> </a:t>
            </a:r>
            <a:r>
              <a:rPr lang="en-US" sz="2800" b="1" smtClean="0">
                <a:solidFill>
                  <a:srgbClr val="FF3300"/>
                </a:solidFill>
              </a:rPr>
              <a:t>pumps</a:t>
            </a:r>
          </a:p>
        </p:txBody>
      </p:sp>
      <p:pic>
        <p:nvPicPr>
          <p:cNvPr id="21510" name="Picture 6" descr="Turbomolekularpum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30448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762000" y="57150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Cutaway of turbo pump</a:t>
            </a:r>
          </a:p>
        </p:txBody>
      </p:sp>
      <p:pic>
        <p:nvPicPr>
          <p:cNvPr id="18436" name="Picture 11" descr="turbo pump schematic modifi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72440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105400" y="1600200"/>
            <a:ext cx="25146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From ms manifold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7315200" y="2438400"/>
            <a:ext cx="1447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Louvered vanes scoop up gas and guide them out to rough pump  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846286" y="5644885"/>
            <a:ext cx="533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Turbo pumps are now the dominant choice…not greasy and no outgassing problems…but $$$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4000500" y="4755962"/>
            <a:ext cx="3733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Shaft turns at 10</a:t>
            </a:r>
            <a:r>
              <a:rPr lang="en-US" sz="2400" b="1" baseline="30000" dirty="0">
                <a:solidFill>
                  <a:schemeClr val="accent2"/>
                </a:solidFill>
              </a:rPr>
              <a:t>4 </a:t>
            </a:r>
            <a:r>
              <a:rPr lang="en-US" sz="2400" b="1" dirty="0">
                <a:solidFill>
                  <a:schemeClr val="accent2"/>
                </a:solidFill>
              </a:rPr>
              <a:t>/s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Nearly </a:t>
            </a:r>
            <a:r>
              <a:rPr lang="en-US" sz="2800" b="1" dirty="0">
                <a:solidFill>
                  <a:schemeClr val="accent2"/>
                </a:solidFill>
              </a:rPr>
              <a:t>supersonic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6" grpId="0" animBg="1"/>
      <p:bldP spid="21517" grpId="0"/>
      <p:bldP spid="21518" grpId="0"/>
      <p:bldP spid="215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/>
              <a:t>ASC TURBOMOLECULAR PUMP AND </a:t>
            </a:r>
            <a:r>
              <a:rPr lang="en-US" sz="3200" b="1" dirty="0" smtClean="0">
                <a:solidFill>
                  <a:srgbClr val="FF0000"/>
                </a:solidFill>
              </a:rPr>
              <a:t>PHILLIPS GAUGE </a:t>
            </a:r>
            <a:r>
              <a:rPr lang="en-US" sz="3200" dirty="0" smtClean="0"/>
              <a:t>ON BOB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994" y="1417638"/>
            <a:ext cx="4540012" cy="529547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981200" y="1388609"/>
            <a:ext cx="1905000" cy="3810000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407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/>
              <a:t>MS components continued</a:t>
            </a:r>
            <a:r>
              <a:rPr lang="en-US" sz="2400" smtClean="0"/>
              <a:t>:</a:t>
            </a:r>
            <a:r>
              <a:rPr lang="en-US" sz="4000" smtClean="0"/>
              <a:t> </a:t>
            </a:r>
            <a:br>
              <a:rPr lang="en-US" sz="4000" smtClean="0"/>
            </a:br>
            <a:r>
              <a:rPr lang="en-US" sz="2400" b="1" smtClean="0">
                <a:solidFill>
                  <a:srgbClr val="FF3300"/>
                </a:solidFill>
              </a:rPr>
              <a:t>turbomolecular Pumping speed vs pressure</a:t>
            </a:r>
          </a:p>
        </p:txBody>
      </p:sp>
      <p:pic>
        <p:nvPicPr>
          <p:cNvPr id="19458" name="Picture 5" descr="pumping speed pl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057400"/>
            <a:ext cx="5667375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267200" y="5715000"/>
            <a:ext cx="1273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1 </a:t>
            </a:r>
            <a:r>
              <a:rPr lang="en-US" b="1">
                <a:sym typeface="Symbol" pitchFamily="18" charset="2"/>
              </a:rPr>
              <a:t>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6858000" y="58674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1000 </a:t>
            </a:r>
            <a:r>
              <a:rPr lang="en-US" b="1">
                <a:sym typeface="Symbol" pitchFamily="18" charset="2"/>
              </a:rPr>
              <a:t></a:t>
            </a:r>
          </a:p>
        </p:txBody>
      </p:sp>
      <p:sp>
        <p:nvSpPr>
          <p:cNvPr id="19461" name="Line 8"/>
          <p:cNvSpPr>
            <a:spLocks noChangeShapeType="1"/>
          </p:cNvSpPr>
          <p:nvPr/>
        </p:nvSpPr>
        <p:spPr bwMode="auto">
          <a:xfrm>
            <a:off x="5029200" y="1905000"/>
            <a:ext cx="0" cy="43434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5232400" y="1519238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Oil diffusion  begins to lose it here</a:t>
            </a:r>
          </a:p>
        </p:txBody>
      </p:sp>
      <p:sp>
        <p:nvSpPr>
          <p:cNvPr id="19463" name="Line 10"/>
          <p:cNvSpPr>
            <a:spLocks noChangeShapeType="1"/>
          </p:cNvSpPr>
          <p:nvPr/>
        </p:nvSpPr>
        <p:spPr bwMode="auto">
          <a:xfrm flipH="1">
            <a:off x="5105400" y="1981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Line 12"/>
          <p:cNvSpPr>
            <a:spLocks noChangeShapeType="1"/>
          </p:cNvSpPr>
          <p:nvPr/>
        </p:nvSpPr>
        <p:spPr bwMode="auto">
          <a:xfrm flipV="1">
            <a:off x="2667000" y="5715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5" name="Text Box 13"/>
          <p:cNvSpPr txBox="1">
            <a:spLocks noChangeArrowheads="1"/>
          </p:cNvSpPr>
          <p:nvPr/>
        </p:nvSpPr>
        <p:spPr bwMode="auto">
          <a:xfrm>
            <a:off x="1676400" y="601980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Start of UHV (ultra high vacuum range: 10</a:t>
            </a:r>
            <a:r>
              <a:rPr lang="en-US" b="1" baseline="30000"/>
              <a:t>-8 </a:t>
            </a:r>
            <a:r>
              <a:rPr lang="en-US" b="1"/>
              <a:t>atm)</a:t>
            </a:r>
          </a:p>
        </p:txBody>
      </p:sp>
      <p:sp>
        <p:nvSpPr>
          <p:cNvPr id="19466" name="Text Box 14"/>
          <p:cNvSpPr txBox="1">
            <a:spLocks noChangeArrowheads="1"/>
          </p:cNvSpPr>
          <p:nvPr/>
        </p:nvSpPr>
        <p:spPr bwMode="auto">
          <a:xfrm>
            <a:off x="304800" y="29718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</a:rPr>
              <a:t>Turbos rated down to10</a:t>
            </a:r>
            <a:r>
              <a:rPr lang="en-US" b="1" baseline="30000">
                <a:solidFill>
                  <a:srgbClr val="CC0000"/>
                </a:solidFill>
              </a:rPr>
              <a:t>-6 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/>
              <a:t>MS components continued</a:t>
            </a:r>
            <a:r>
              <a:rPr lang="en-US" sz="2400" smtClean="0"/>
              <a:t>:</a:t>
            </a:r>
            <a:r>
              <a:rPr lang="en-US" sz="4000" smtClean="0"/>
              <a:t> </a:t>
            </a:r>
            <a:br>
              <a:rPr lang="en-US" sz="4000" smtClean="0"/>
            </a:br>
            <a:r>
              <a:rPr lang="en-US" sz="2400" b="1" smtClean="0">
                <a:solidFill>
                  <a:srgbClr val="FF3300"/>
                </a:solidFill>
              </a:rPr>
              <a:t>other pump types</a:t>
            </a:r>
            <a:endParaRPr lang="en-US" sz="4000" smtClean="0"/>
          </a:p>
        </p:txBody>
      </p:sp>
      <p:pic>
        <p:nvPicPr>
          <p:cNvPr id="25606" name="Picture 6" descr="cryo 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371600"/>
            <a:ext cx="38068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914400" y="18288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Cryopump</a:t>
            </a:r>
            <a:endParaRPr lang="en-US" b="1">
              <a:sym typeface="Symbol" pitchFamily="18" charset="2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85800" y="2514600"/>
            <a:ext cx="312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Fill cooling loop with refrigerant (liq. N</a:t>
            </a:r>
            <a:r>
              <a:rPr lang="en-US" b="1" baseline="-25000"/>
              <a:t>2</a:t>
            </a:r>
            <a:r>
              <a:rPr lang="en-US" b="1"/>
              <a:t>)</a:t>
            </a: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3200400" y="2057400"/>
            <a:ext cx="29718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2743200" y="2895600"/>
            <a:ext cx="3276600" cy="990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895600" y="4114800"/>
            <a:ext cx="152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To rough pump (takes out air)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029200" y="57912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Achieves ~ 0.01-0.001</a:t>
            </a:r>
            <a:r>
              <a:rPr lang="en-US" b="1">
                <a:solidFill>
                  <a:srgbClr val="FF3300"/>
                </a:solidFill>
                <a:sym typeface="Symbol" pitchFamily="18" charset="2"/>
              </a:rPr>
              <a:t> </a:t>
            </a: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4038600" y="4800600"/>
            <a:ext cx="1981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33400" y="3429000"/>
            <a:ext cx="25146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and freeze out condensable gases on outside of loops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08" grpId="0"/>
      <p:bldP spid="25609" grpId="0" animBg="1"/>
      <p:bldP spid="25610" grpId="0" animBg="1"/>
      <p:bldP spid="25611" grpId="0"/>
      <p:bldP spid="25612" grpId="0"/>
      <p:bldP spid="25613" grpId="0" animBg="1"/>
      <p:bldP spid="256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/>
              <a:t>MS components continued</a:t>
            </a:r>
            <a:r>
              <a:rPr lang="en-US" sz="2400" smtClean="0"/>
              <a:t>:</a:t>
            </a:r>
            <a:r>
              <a:rPr lang="en-US" sz="4000" smtClean="0"/>
              <a:t> </a:t>
            </a:r>
            <a:br>
              <a:rPr lang="en-US" sz="4000" smtClean="0"/>
            </a:br>
            <a:r>
              <a:rPr lang="en-US" sz="2400" b="1" smtClean="0">
                <a:solidFill>
                  <a:srgbClr val="FF3300"/>
                </a:solidFill>
              </a:rPr>
              <a:t>other pump types (continued)</a:t>
            </a:r>
          </a:p>
        </p:txBody>
      </p:sp>
      <p:pic>
        <p:nvPicPr>
          <p:cNvPr id="31749" name="Picture 5" descr="titaniumsublimationsurf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676400"/>
            <a:ext cx="210185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733800"/>
            <a:ext cx="3429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457200" y="1230927"/>
            <a:ext cx="548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3300"/>
                </a:solidFill>
              </a:rPr>
              <a:t>Titanium sublimation pump</a:t>
            </a:r>
          </a:p>
          <a:p>
            <a:r>
              <a:rPr lang="en-US" sz="2400" b="1" i="1" dirty="0">
                <a:solidFill>
                  <a:schemeClr val="accent2"/>
                </a:solidFill>
              </a:rPr>
              <a:t>(also called a getter pump) …two </a:t>
            </a:r>
            <a:r>
              <a:rPr lang="en-US" sz="2400" b="1" i="1" dirty="0">
                <a:solidFill>
                  <a:schemeClr val="hlink"/>
                </a:solidFill>
              </a:rPr>
              <a:t>basic parts</a:t>
            </a:r>
            <a:r>
              <a:rPr lang="en-US" sz="2400" b="1" i="1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762000" y="5257800"/>
            <a:ext cx="3429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1) </a:t>
            </a:r>
            <a:r>
              <a:rPr lang="en-US" sz="2400" b="1" dirty="0" err="1"/>
              <a:t>Ti</a:t>
            </a:r>
            <a:r>
              <a:rPr lang="en-US" sz="2400" b="1" dirty="0"/>
              <a:t> is sputtered from three hair pin loops of </a:t>
            </a:r>
            <a:r>
              <a:rPr lang="en-US" sz="2400" b="1" dirty="0" err="1"/>
              <a:t>Ti</a:t>
            </a:r>
            <a:endParaRPr lang="en-US" sz="2400" b="1" dirty="0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2590800" y="4495800"/>
            <a:ext cx="28194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flipV="1">
            <a:off x="3505200" y="2514600"/>
            <a:ext cx="205740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475343" y="2500199"/>
            <a:ext cx="411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3) </a:t>
            </a:r>
            <a:r>
              <a:rPr lang="en-US" sz="2800" b="1" dirty="0"/>
              <a:t>Achieves 0.001 u ?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81000" y="3280682"/>
            <a:ext cx="396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2)Reactive residual gases not pumped away by rough pump are reacted on baffle surface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791200" y="4648200"/>
            <a:ext cx="2971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hlink"/>
                </a:solidFill>
              </a:rPr>
              <a:t>A) </a:t>
            </a:r>
            <a:r>
              <a:rPr lang="en-US" sz="2400" b="1" dirty="0" err="1">
                <a:solidFill>
                  <a:schemeClr val="hlink"/>
                </a:solidFill>
              </a:rPr>
              <a:t>Ti</a:t>
            </a:r>
            <a:r>
              <a:rPr lang="en-US" sz="2400" b="1" dirty="0">
                <a:solidFill>
                  <a:schemeClr val="hlink"/>
                </a:solidFill>
              </a:rPr>
              <a:t> sublimation source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7010400" y="3429000"/>
            <a:ext cx="1752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hlink"/>
                </a:solidFill>
              </a:rPr>
              <a:t>B) </a:t>
            </a:r>
            <a:r>
              <a:rPr lang="en-US" sz="2400" b="1" dirty="0">
                <a:solidFill>
                  <a:schemeClr val="hlink"/>
                </a:solidFill>
              </a:rPr>
              <a:t>Getter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31753" grpId="0"/>
      <p:bldP spid="31754" grpId="0" animBg="1"/>
      <p:bldP spid="31755" grpId="0" animBg="1"/>
      <p:bldP spid="31756" grpId="0"/>
      <p:bldP spid="317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/>
              <a:t>MS components continued</a:t>
            </a:r>
            <a:r>
              <a:rPr lang="en-US" sz="2400" smtClean="0"/>
              <a:t>:</a:t>
            </a:r>
            <a:r>
              <a:rPr lang="en-US" sz="4000" smtClean="0"/>
              <a:t> </a:t>
            </a:r>
            <a:br>
              <a:rPr lang="en-US" sz="4000" smtClean="0"/>
            </a:br>
            <a:r>
              <a:rPr lang="en-US" sz="2400" b="1" smtClean="0">
                <a:solidFill>
                  <a:srgbClr val="FF3300"/>
                </a:solidFill>
              </a:rPr>
              <a:t>other pump types (continued)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62000" y="1524000"/>
            <a:ext cx="152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Ion pumps</a:t>
            </a:r>
          </a:p>
        </p:txBody>
      </p:sp>
      <p:pic>
        <p:nvPicPr>
          <p:cNvPr id="33800" name="Picture 8" descr="ion pump schema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384300"/>
            <a:ext cx="3611563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609600" y="2362200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1)Best choice for UHV work: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 flipH="1">
            <a:off x="6934200" y="1676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2667000" y="4191000"/>
            <a:ext cx="1676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2667000" y="4191000"/>
            <a:ext cx="3048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7543799" y="1447800"/>
            <a:ext cx="14779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Ion trap collector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(+)</a:t>
            </a:r>
          </a:p>
        </p:txBody>
      </p:sp>
      <p:sp>
        <p:nvSpPr>
          <p:cNvPr id="22537" name="Text Box 16"/>
          <p:cNvSpPr txBox="1">
            <a:spLocks noChangeArrowheads="1"/>
          </p:cNvSpPr>
          <p:nvPr/>
        </p:nvSpPr>
        <p:spPr bwMode="auto">
          <a:xfrm>
            <a:off x="2514600" y="15240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2133600" y="1524000"/>
            <a:ext cx="312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4)   10</a:t>
            </a:r>
            <a:r>
              <a:rPr lang="en-US" sz="2400" b="1" baseline="30000" dirty="0"/>
              <a:t>-10</a:t>
            </a:r>
            <a:r>
              <a:rPr lang="en-US" sz="2400" b="1" dirty="0"/>
              <a:t> </a:t>
            </a:r>
            <a:r>
              <a:rPr lang="en-US" sz="2400" b="1" dirty="0">
                <a:sym typeface="Wingdings" pitchFamily="2" charset="2"/>
              </a:rPr>
              <a:t> 10</a:t>
            </a:r>
            <a:r>
              <a:rPr lang="en-US" sz="2400" b="1" baseline="30000" dirty="0">
                <a:sym typeface="Wingdings" pitchFamily="2" charset="2"/>
              </a:rPr>
              <a:t>-12 </a:t>
            </a:r>
            <a:r>
              <a:rPr lang="en-US" sz="2400" b="1" dirty="0" err="1">
                <a:sym typeface="Wingdings" pitchFamily="2" charset="2"/>
              </a:rPr>
              <a:t>atm</a:t>
            </a:r>
            <a:endParaRPr lang="en-US" sz="2400" b="1" dirty="0">
              <a:sym typeface="Wingdings" pitchFamily="2" charset="2"/>
            </a:endParaRPr>
          </a:p>
          <a:p>
            <a:r>
              <a:rPr lang="en-US" sz="2400" b="1" dirty="0">
                <a:sym typeface="Wingdings" pitchFamily="2" charset="2"/>
              </a:rPr>
              <a:t>     (0.01 -0.0001 </a:t>
            </a:r>
            <a:r>
              <a:rPr lang="en-US" sz="2400" b="1" dirty="0">
                <a:sym typeface="Symbol" pitchFamily="18" charset="2"/>
              </a:rPr>
              <a:t>)</a:t>
            </a:r>
            <a:endParaRPr lang="en-US" sz="2400" b="1" dirty="0"/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1143000" y="3276600"/>
            <a:ext cx="2057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2)Ions formed from impact of electrons which are </a:t>
            </a:r>
            <a:r>
              <a:rPr lang="en-US" b="1">
                <a:solidFill>
                  <a:srgbClr val="FF3300"/>
                </a:solidFill>
              </a:rPr>
              <a:t>gettered</a:t>
            </a:r>
            <a:r>
              <a:rPr lang="en-US"/>
              <a:t> 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7162800" y="2590800"/>
            <a:ext cx="1752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3)or </a:t>
            </a:r>
            <a:r>
              <a:rPr lang="en-US" sz="2000" b="1" dirty="0">
                <a:solidFill>
                  <a:schemeClr val="accent2"/>
                </a:solidFill>
              </a:rPr>
              <a:t>collected at anode trap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802" grpId="0"/>
      <p:bldP spid="33803" grpId="0" animBg="1"/>
      <p:bldP spid="33805" grpId="0" animBg="1"/>
      <p:bldP spid="33806" grpId="0" animBg="1"/>
      <p:bldP spid="33807" grpId="0"/>
      <p:bldP spid="33809" grpId="0"/>
      <p:bldP spid="33809" grpId="1"/>
      <p:bldP spid="33810" grpId="0"/>
      <p:bldP spid="338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MS components continued</a:t>
            </a:r>
            <a:r>
              <a:rPr lang="en-US" sz="2800" smtClean="0"/>
              <a:t>: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z="2400" smtClean="0">
                <a:solidFill>
                  <a:srgbClr val="FF3300"/>
                </a:solidFill>
              </a:rPr>
              <a:t>vacuum gauges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04800" y="1364091"/>
            <a:ext cx="441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</a:rPr>
              <a:t>Thermocouple gauge</a:t>
            </a:r>
          </a:p>
        </p:txBody>
      </p:sp>
      <p:pic>
        <p:nvPicPr>
          <p:cNvPr id="35847" name="Picture 7" descr="HastingsTC_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981200"/>
            <a:ext cx="16113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676400"/>
            <a:ext cx="16002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Line 12"/>
          <p:cNvSpPr>
            <a:spLocks noChangeShapeType="1"/>
          </p:cNvSpPr>
          <p:nvPr/>
        </p:nvSpPr>
        <p:spPr bwMode="auto">
          <a:xfrm flipV="1">
            <a:off x="3352800" y="2133600"/>
            <a:ext cx="160020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0" y="2819400"/>
            <a:ext cx="3886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Thermocouple junction measures variation of temperature created by residual gases and converts to volts measured at (M)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5867400" y="5029200"/>
            <a:ext cx="3429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Poor chemist’ universal P gauge… $ 50 (without electronic amplifier) 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3200400" y="4876800"/>
            <a:ext cx="2057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/>
              <a:t>Produces constant T at reference side</a:t>
            </a:r>
          </a:p>
        </p:txBody>
      </p:sp>
      <p:sp>
        <p:nvSpPr>
          <p:cNvPr id="35856" name="Line 16"/>
          <p:cNvSpPr>
            <a:spLocks noChangeShapeType="1"/>
          </p:cNvSpPr>
          <p:nvPr/>
        </p:nvSpPr>
        <p:spPr bwMode="auto">
          <a:xfrm flipV="1">
            <a:off x="4267200" y="45720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0" y="21336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</a:rPr>
              <a:t>Good from 1 atm-10 </a:t>
            </a:r>
            <a:r>
              <a:rPr lang="en-US" sz="2800" b="1" dirty="0" smtClean="0">
                <a:solidFill>
                  <a:srgbClr val="FF3300"/>
                </a:solidFill>
                <a:sym typeface="Symbol" panose="05050102010706020507" pitchFamily="18" charset="2"/>
              </a:rPr>
              <a:t>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52" grpId="0" animBg="1"/>
      <p:bldP spid="35853" grpId="0"/>
      <p:bldP spid="35854" grpId="0"/>
      <p:bldP spid="35855" grpId="0"/>
      <p:bldP spid="35856" grpId="0" animBg="1"/>
      <p:bldP spid="358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MS components continued</a:t>
            </a:r>
            <a:r>
              <a:rPr lang="en-US" sz="2800" smtClean="0"/>
              <a:t>: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z="2400" smtClean="0">
                <a:solidFill>
                  <a:srgbClr val="FF3300"/>
                </a:solidFill>
              </a:rPr>
              <a:t>vacuum gauges</a:t>
            </a:r>
          </a:p>
        </p:txBody>
      </p:sp>
      <p:pic>
        <p:nvPicPr>
          <p:cNvPr id="37892" name="Picture 4" descr="phillips-granville gau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752600"/>
            <a:ext cx="4343400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0" y="1295400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Phillips-Granville high vacuum gauge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0" y="3294517"/>
            <a:ext cx="4000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1)Works by sending a current across space between </a:t>
            </a:r>
            <a:r>
              <a:rPr lang="en-US" sz="2400" b="1" dirty="0">
                <a:solidFill>
                  <a:srgbClr val="0099CC"/>
                </a:solidFill>
              </a:rPr>
              <a:t>anode </a:t>
            </a:r>
            <a:r>
              <a:rPr lang="en-US" sz="2400" b="1" dirty="0">
                <a:solidFill>
                  <a:schemeClr val="accent2"/>
                </a:solidFill>
              </a:rPr>
              <a:t>wire and </a:t>
            </a:r>
            <a:r>
              <a:rPr lang="en-US" sz="2400" b="1" dirty="0">
                <a:solidFill>
                  <a:srgbClr val="FF3300"/>
                </a:solidFill>
              </a:rPr>
              <a:t>cathode</a:t>
            </a:r>
            <a:r>
              <a:rPr lang="en-US" sz="2400" b="1" dirty="0">
                <a:solidFill>
                  <a:schemeClr val="accent2"/>
                </a:solidFill>
              </a:rPr>
              <a:t> loop</a:t>
            </a:r>
            <a:endParaRPr lang="en-US" sz="2400" b="1" dirty="0">
              <a:solidFill>
                <a:srgbClr val="33CC33"/>
              </a:solidFill>
            </a:endParaRP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 flipV="1">
            <a:off x="4267200" y="2971800"/>
            <a:ext cx="3810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4191000" y="2133600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3124200" y="1676400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cathode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4114800" y="35814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99CC"/>
                </a:solidFill>
              </a:rPr>
              <a:t>anode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876300" y="5079045"/>
            <a:ext cx="350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…</a:t>
            </a:r>
            <a:r>
              <a:rPr lang="en-US" sz="2400" b="1" dirty="0">
                <a:solidFill>
                  <a:schemeClr val="accent2"/>
                </a:solidFill>
              </a:rPr>
              <a:t>and at fixed (high) voltage measuring </a:t>
            </a:r>
            <a:r>
              <a:rPr lang="en-US" sz="2400" b="1" dirty="0">
                <a:solidFill>
                  <a:srgbClr val="33CC33"/>
                </a:solidFill>
              </a:rPr>
              <a:t>conductance</a:t>
            </a: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3733800" y="2667000"/>
            <a:ext cx="6096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3733800" y="2819400"/>
            <a:ext cx="609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8" name="Text Box 17"/>
          <p:cNvSpPr txBox="1">
            <a:spLocks noChangeArrowheads="1"/>
          </p:cNvSpPr>
          <p:nvPr/>
        </p:nvSpPr>
        <p:spPr bwMode="auto">
          <a:xfrm>
            <a:off x="1600200" y="25908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1600200" y="2186620"/>
            <a:ext cx="228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33CC33"/>
                </a:solidFill>
              </a:rPr>
              <a:t>Conductance measured here</a:t>
            </a: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4457700" y="4971824"/>
            <a:ext cx="4953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</a:rPr>
              <a:t>Measures down 10</a:t>
            </a:r>
            <a:r>
              <a:rPr lang="en-US" sz="3200" b="1" baseline="30000" dirty="0">
                <a:solidFill>
                  <a:srgbClr val="FF3300"/>
                </a:solidFill>
              </a:rPr>
              <a:t>-6 </a:t>
            </a:r>
            <a:r>
              <a:rPr lang="en-US" sz="3200" b="1" dirty="0">
                <a:solidFill>
                  <a:srgbClr val="FF3300"/>
                </a:solidFill>
              </a:rPr>
              <a:t>u</a:t>
            </a:r>
          </a:p>
          <a:p>
            <a:pPr>
              <a:spcBef>
                <a:spcPct val="50000"/>
              </a:spcBef>
            </a:pPr>
            <a:r>
              <a:rPr lang="en-US" sz="3200" b="1" dirty="0"/>
              <a:t>(also called simply: </a:t>
            </a:r>
            <a:r>
              <a:rPr lang="en-US" sz="3200" b="1" i="1" dirty="0">
                <a:solidFill>
                  <a:srgbClr val="CC0000"/>
                </a:solidFill>
              </a:rPr>
              <a:t>ion gauge</a:t>
            </a:r>
            <a:r>
              <a:rPr lang="en-US" sz="3200" b="1" dirty="0"/>
              <a:t> …$1000/tube)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4" grpId="0"/>
      <p:bldP spid="37895" grpId="0" animBg="1"/>
      <p:bldP spid="37896" grpId="0" animBg="1"/>
      <p:bldP spid="37899" grpId="0"/>
      <p:bldP spid="37900" grpId="0"/>
      <p:bldP spid="37901" grpId="0"/>
      <p:bldP spid="37902" grpId="0" animBg="1"/>
      <p:bldP spid="37903" grpId="0" animBg="1"/>
      <p:bldP spid="37907" grpId="0"/>
      <p:bldP spid="379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MS components continued</a:t>
            </a:r>
            <a:r>
              <a:rPr lang="en-US" sz="2800" smtClean="0"/>
              <a:t>:</a:t>
            </a:r>
            <a:br>
              <a:rPr lang="en-US" sz="2800" smtClean="0"/>
            </a:br>
            <a:r>
              <a:rPr lang="en-US" sz="2800" b="1" smtClean="0">
                <a:solidFill>
                  <a:srgbClr val="FF3300"/>
                </a:solidFill>
              </a:rPr>
              <a:t>Electron impact (EI) source</a:t>
            </a:r>
          </a:p>
        </p:txBody>
      </p:sp>
      <p:pic>
        <p:nvPicPr>
          <p:cNvPr id="39941" name="Picture 5" descr="ion impact source hardw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6700" y="2008556"/>
            <a:ext cx="3175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ei source hardwa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752600"/>
            <a:ext cx="28956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thermo ei 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114800"/>
            <a:ext cx="12287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533400" y="1295400"/>
            <a:ext cx="571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Various designs from HP, </a:t>
            </a:r>
            <a:r>
              <a:rPr lang="en-US" sz="2400" b="1" dirty="0" err="1"/>
              <a:t>Thermoelectron</a:t>
            </a:r>
            <a:r>
              <a:rPr lang="en-US" sz="2400" b="1" dirty="0"/>
              <a:t> and Perkin-Elmer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MS components continued</a:t>
            </a:r>
            <a:r>
              <a:rPr lang="en-US" sz="2800" smtClean="0"/>
              <a:t>:</a:t>
            </a:r>
            <a:br>
              <a:rPr lang="en-US" sz="2800" smtClean="0"/>
            </a:br>
            <a:r>
              <a:rPr lang="en-US" sz="2800" b="1" smtClean="0">
                <a:solidFill>
                  <a:srgbClr val="FF3300"/>
                </a:solidFill>
              </a:rPr>
              <a:t>Electron impact (EI) source (cont.)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05000"/>
            <a:ext cx="556260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52400" y="4267200"/>
            <a:ext cx="2286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Magnets used </a:t>
            </a:r>
            <a:r>
              <a:rPr lang="en-US" sz="2000" b="1" u="sng" dirty="0">
                <a:solidFill>
                  <a:srgbClr val="FF3300"/>
                </a:solidFill>
              </a:rPr>
              <a:t>to focus</a:t>
            </a:r>
            <a:r>
              <a:rPr lang="en-US" sz="2000" b="1" dirty="0">
                <a:solidFill>
                  <a:srgbClr val="FF3300"/>
                </a:solidFill>
              </a:rPr>
              <a:t> beam and inject into ion  accelerator*</a:t>
            </a: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2286000" y="5181600"/>
            <a:ext cx="1905000" cy="152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V="1">
            <a:off x="2133600" y="3124200"/>
            <a:ext cx="2209800" cy="1143000"/>
          </a:xfrm>
          <a:prstGeom prst="line">
            <a:avLst/>
          </a:prstGeom>
          <a:noFill/>
          <a:ln w="222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6705600" y="4495800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99CC"/>
                </a:solidFill>
              </a:rPr>
              <a:t>…</a:t>
            </a:r>
            <a:r>
              <a:rPr lang="en-US" sz="2400" b="1" dirty="0">
                <a:solidFill>
                  <a:srgbClr val="0099CC"/>
                </a:solidFill>
              </a:rPr>
              <a:t>otherwise ions will wander like sheep</a:t>
            </a:r>
          </a:p>
        </p:txBody>
      </p:sp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3962400" y="14478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SOURCE BLOCK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/>
      <p:bldP spid="41993" grpId="0" animBg="1"/>
      <p:bldP spid="41994" grpId="0" animBg="1"/>
      <p:bldP spid="419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Typical modern ms labs-au’ natural</a:t>
            </a:r>
          </a:p>
        </p:txBody>
      </p:sp>
      <p:pic>
        <p:nvPicPr>
          <p:cNvPr id="27653" name="Picture 5" descr="MS mag s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43000"/>
            <a:ext cx="3962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ncsu m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143000"/>
            <a:ext cx="36576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SIMS_640x4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886200"/>
            <a:ext cx="3530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1524000" y="3429000"/>
            <a:ext cx="25146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 of Wisconsin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6934200" y="3429000"/>
            <a:ext cx="190500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NC State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2667000" y="6324600"/>
            <a:ext cx="2057400" cy="36671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Johns Hopkins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6477000" y="41910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Average ms scientist after a few years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5105400" y="4876800"/>
            <a:ext cx="4038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</a:rPr>
              <a:t>MS…an extremely hardware-bound </a:t>
            </a:r>
            <a:r>
              <a:rPr lang="en-US" sz="2800" b="1" dirty="0" smtClean="0">
                <a:solidFill>
                  <a:srgbClr val="FF3300"/>
                </a:solidFill>
              </a:rPr>
              <a:t>and often draining sport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7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1" grpId="0" animBg="1"/>
      <p:bldP spid="27662" grpId="0" animBg="1"/>
      <p:bldP spid="27663" grpId="0" animBg="1"/>
      <p:bldP spid="276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algn="l"/>
            <a:r>
              <a:rPr lang="en-US" sz="3200" dirty="0" smtClean="0"/>
              <a:t>ASC SOURCE AND REPELLER FOR ELANOR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32152"/>
            <a:ext cx="7162800" cy="50910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192864"/>
            <a:ext cx="2743200" cy="584775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Filament off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29694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52400" y="274638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kern="0" smtClean="0"/>
              <a:t>ASC SOURCE AND REPELLER FOR ELANOR</a:t>
            </a:r>
            <a:endParaRPr lang="en-US" sz="320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17638"/>
            <a:ext cx="7543800" cy="4822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257" y="3207711"/>
            <a:ext cx="2743200" cy="584775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Filament on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54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MS components continued</a:t>
            </a:r>
            <a:r>
              <a:rPr lang="en-US" sz="2800" smtClean="0"/>
              <a:t>:</a:t>
            </a:r>
            <a:br>
              <a:rPr lang="en-US" sz="2800" smtClean="0"/>
            </a:br>
            <a:r>
              <a:rPr lang="en-US" sz="2800" b="1" smtClean="0">
                <a:solidFill>
                  <a:srgbClr val="FF3300"/>
                </a:solidFill>
              </a:rPr>
              <a:t>Electron impact (EI) source (cont.)</a:t>
            </a: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0"/>
            <a:ext cx="60198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477000" y="2943096"/>
            <a:ext cx="2514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3300"/>
                </a:solidFill>
              </a:rPr>
              <a:t>Ions created and focused out of source block slit are accelerated through a series of +/- plates</a:t>
            </a:r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>
            <a:off x="6172200" y="4191000"/>
            <a:ext cx="152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>
            <a:off x="5410200" y="4191000"/>
            <a:ext cx="9144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5461338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Addendum:	</a:t>
            </a:r>
          </a:p>
          <a:p>
            <a:r>
              <a:rPr lang="en-US" sz="2400" dirty="0" smtClean="0"/>
              <a:t>`</a:t>
            </a:r>
            <a:r>
              <a:rPr lang="en-US" sz="2400" b="1" dirty="0" smtClean="0"/>
              <a:t>accelerator’ to produce fixed velocities….tied to net voltage V  across +/- </a:t>
            </a:r>
            <a:r>
              <a:rPr lang="en-US" sz="2400" b="1" smtClean="0"/>
              <a:t>plates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10200" y="1905000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This piece </a:t>
            </a:r>
            <a:r>
              <a:rPr lang="en-US" sz="2000" b="1" dirty="0" err="1" smtClean="0"/>
              <a:t>caled</a:t>
            </a:r>
            <a:r>
              <a:rPr lang="en-US" sz="2000" b="1" dirty="0" smtClean="0"/>
              <a:t> the  </a:t>
            </a:r>
            <a:r>
              <a:rPr lang="en-US" sz="2000" b="1" dirty="0" smtClean="0">
                <a:solidFill>
                  <a:srgbClr val="FF0000"/>
                </a:solidFill>
              </a:rPr>
              <a:t>ION or MASS ACCELERATOR</a:t>
            </a:r>
            <a:r>
              <a:rPr lang="en-US" sz="2000" b="1" dirty="0" smtClean="0"/>
              <a:t> or `</a:t>
            </a:r>
            <a:r>
              <a:rPr lang="en-US" sz="2000" b="1" dirty="0" smtClean="0">
                <a:solidFill>
                  <a:srgbClr val="002060"/>
                </a:solidFill>
              </a:rPr>
              <a:t>ION OPTICS</a:t>
            </a:r>
            <a:r>
              <a:rPr lang="en-US" sz="2000" b="1" dirty="0" smtClean="0"/>
              <a:t>’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44040" grpId="0" animBg="1"/>
      <p:bldP spid="44041" grpId="0" animBg="1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763781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 flipV="1">
            <a:off x="228600" y="3931919"/>
            <a:ext cx="2133600" cy="457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33528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GC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2286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Alternative to EI: Chemical Ionization (CI):</a:t>
            </a:r>
          </a:p>
          <a:p>
            <a:r>
              <a:rPr lang="en-US" sz="3200" dirty="0" smtClean="0"/>
              <a:t>A `soft’ alternative to EI</a:t>
            </a:r>
          </a:p>
          <a:p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533400" y="1600200"/>
            <a:ext cx="2133600" cy="1219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29000" y="2438400"/>
            <a:ext cx="1143000" cy="457200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2600" y="9144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CI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>attributes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1371601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High pressure of `reagent’ gas (CH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</a:rPr>
              <a:t> common)*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0200" y="2667000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Low accelerating voltages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2800" y="3581400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 +CH</a:t>
            </a:r>
            <a:r>
              <a:rPr lang="en-US" sz="2400" b="1" baseline="-25000" dirty="0" smtClean="0"/>
              <a:t>4</a:t>
            </a:r>
            <a:r>
              <a:rPr lang="en-US" sz="2400" b="1" baseline="30000" dirty="0" smtClean="0"/>
              <a:t>+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5410200" y="4648200"/>
            <a:ext cx="3235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CH</a:t>
            </a:r>
            <a:r>
              <a:rPr lang="en-US" sz="2400" b="1" baseline="-25000" dirty="0" smtClean="0"/>
              <a:t>4</a:t>
            </a:r>
            <a:r>
              <a:rPr lang="en-US" sz="2400" b="1" baseline="30000" dirty="0" smtClean="0"/>
              <a:t>+</a:t>
            </a:r>
            <a:r>
              <a:rPr lang="en-US" sz="2400" b="1" dirty="0" smtClean="0"/>
              <a:t> replaces electrons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" y="55626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But many other small molecules are also used: NH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</a:rPr>
              <a:t>, CH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</a:rPr>
              <a:t>CN (</a:t>
            </a:r>
            <a:r>
              <a:rPr lang="en-US" sz="2000" b="1" dirty="0" err="1" smtClean="0">
                <a:solidFill>
                  <a:srgbClr val="FF0000"/>
                </a:solidFill>
              </a:rPr>
              <a:t>acetonitrile</a:t>
            </a:r>
            <a:r>
              <a:rPr lang="en-US" sz="2000" b="1" dirty="0" smtClean="0">
                <a:solidFill>
                  <a:srgbClr val="FF0000"/>
                </a:solidFill>
              </a:rPr>
              <a:t>), C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</a:rPr>
              <a:t>…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low energy and `softness’ </a:t>
            </a:r>
            <a:r>
              <a:rPr lang="en-US" sz="2400" dirty="0" smtClean="0">
                <a:solidFill>
                  <a:srgbClr val="0070C0"/>
                </a:solidFill>
              </a:rPr>
              <a:t>of CH</a:t>
            </a:r>
            <a:r>
              <a:rPr lang="en-US" sz="2400" baseline="-25000" dirty="0" smtClean="0">
                <a:solidFill>
                  <a:srgbClr val="0070C0"/>
                </a:solidFill>
              </a:rPr>
              <a:t>4</a:t>
            </a:r>
            <a:r>
              <a:rPr lang="en-US" sz="2400" baseline="30000" dirty="0" smtClean="0">
                <a:solidFill>
                  <a:srgbClr val="0070C0"/>
                </a:solidFill>
              </a:rPr>
              <a:t>+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/>
              <a:t>means much less fragmentation of target molecules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11430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5240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2400" b="1" dirty="0" smtClean="0"/>
              <a:t> accelerated </a:t>
            </a:r>
          </a:p>
          <a:p>
            <a:r>
              <a:rPr lang="en-US" sz="2400" b="1" dirty="0" smtClean="0"/>
              <a:t>at 1400 V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19800" y="8382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Fragmentation pattern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86200" y="2209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3600" b="1" dirty="0" smtClean="0">
                <a:solidFill>
                  <a:srgbClr val="FF0000"/>
                </a:solidFill>
              </a:rPr>
              <a:t>H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6</a:t>
            </a:r>
            <a:endParaRPr lang="en-US" sz="3600" b="1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14478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Target molecule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20574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5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</a:rPr>
              <a:t>    C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</a:rPr>
              <a:t> 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C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</a:rPr>
              <a:t> 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C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</a:rPr>
              <a:t> C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C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   C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  C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4419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CH</a:t>
            </a:r>
            <a:r>
              <a:rPr lang="en-US" sz="3600" b="1" baseline="-25000" dirty="0" smtClean="0">
                <a:solidFill>
                  <a:srgbClr val="0070C0"/>
                </a:solidFill>
              </a:rPr>
              <a:t>4</a:t>
            </a:r>
            <a:r>
              <a:rPr lang="en-US" sz="3600" b="1" baseline="30000" dirty="0" smtClean="0">
                <a:solidFill>
                  <a:srgbClr val="0070C0"/>
                </a:solidFill>
              </a:rPr>
              <a:t>+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33800" y="4495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3600" b="1" dirty="0" smtClean="0">
                <a:solidFill>
                  <a:srgbClr val="FF0000"/>
                </a:solidFill>
              </a:rPr>
              <a:t>H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6</a:t>
            </a:r>
            <a:endParaRPr lang="en-US" sz="3600" b="1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37338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CH</a:t>
            </a:r>
            <a:r>
              <a:rPr lang="en-US" sz="2400" b="1" baseline="-25000" dirty="0" smtClean="0">
                <a:solidFill>
                  <a:srgbClr val="0070C0"/>
                </a:solidFill>
              </a:rPr>
              <a:t>4</a:t>
            </a:r>
            <a:r>
              <a:rPr lang="en-US" sz="2400" b="1" baseline="30000" dirty="0" smtClean="0">
                <a:solidFill>
                  <a:srgbClr val="0070C0"/>
                </a:solidFill>
              </a:rPr>
              <a:t>+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/>
              <a:t>accelerated </a:t>
            </a:r>
          </a:p>
          <a:p>
            <a:r>
              <a:rPr lang="en-US" sz="2400" b="1" dirty="0" smtClean="0"/>
              <a:t>at 70 V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505200" y="37338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Target molecule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000" y="914400"/>
            <a:ext cx="914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EI</a:t>
            </a:r>
            <a:endParaRPr lang="en-US" sz="4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04800" y="2895600"/>
            <a:ext cx="9144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CI</a:t>
            </a:r>
            <a:endParaRPr lang="en-US" sz="3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943600" y="44196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3200" b="1" dirty="0" smtClean="0">
                <a:solidFill>
                  <a:srgbClr val="FF0000"/>
                </a:solidFill>
              </a:rPr>
              <a:t>H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3200" b="1" dirty="0" smtClean="0">
                <a:solidFill>
                  <a:srgbClr val="FF0000"/>
                </a:solidFill>
              </a:rPr>
              <a:t>  or  C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6</a:t>
            </a:r>
            <a:r>
              <a:rPr lang="en-US" sz="3200" b="1" dirty="0" smtClean="0">
                <a:solidFill>
                  <a:srgbClr val="FF0000"/>
                </a:solidFill>
              </a:rPr>
              <a:t>H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7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+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8200" y="5715000"/>
            <a:ext cx="40386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Only P</a:t>
            </a:r>
            <a:r>
              <a:rPr lang="en-US" sz="4400" baseline="30000" dirty="0" smtClean="0">
                <a:solidFill>
                  <a:srgbClr val="FF0000"/>
                </a:solidFill>
              </a:rPr>
              <a:t>+</a:t>
            </a:r>
            <a:r>
              <a:rPr lang="en-US" sz="4400" dirty="0" smtClean="0">
                <a:solidFill>
                  <a:srgbClr val="FF0000"/>
                </a:solidFill>
              </a:rPr>
              <a:t>  or PH</a:t>
            </a:r>
            <a:r>
              <a:rPr lang="en-US" sz="4400" baseline="30000" dirty="0" smtClean="0">
                <a:solidFill>
                  <a:srgbClr val="FF0000"/>
                </a:solidFill>
              </a:rPr>
              <a:t>+</a:t>
            </a:r>
            <a:endParaRPr lang="en-US" sz="4400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1.69288E-6 L 0.31667 1.69288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0.00855 L 0.28334 0.00855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/>
      <p:bldP spid="18" grpId="0"/>
      <p:bldP spid="19" grpId="0"/>
      <p:bldP spid="19" grpId="1"/>
      <p:bldP spid="20" grpId="0"/>
      <p:bldP spid="20" grpId="1"/>
      <p:bldP spid="21" grpId="0"/>
      <p:bldP spid="22" grpId="0"/>
      <p:bldP spid="24" grpId="0" animBg="1"/>
      <p:bldP spid="25" grpId="0" animBg="1"/>
      <p:bldP spid="26" grpId="0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chemical ionization mass spectrum vs EI mass spectr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0"/>
            <a:ext cx="7086600" cy="59339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553200" y="1295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molecule </a:t>
            </a:r>
          </a:p>
          <a:p>
            <a:r>
              <a:rPr lang="en-US" dirty="0" smtClean="0"/>
              <a:t>MW 267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EI </a:t>
            </a:r>
            <a:r>
              <a:rPr lang="en-US" sz="2800" dirty="0" err="1" smtClean="0">
                <a:solidFill>
                  <a:srgbClr val="FF0000"/>
                </a:solidFill>
              </a:rPr>
              <a:t>vs</a:t>
            </a:r>
            <a:r>
              <a:rPr lang="en-US" sz="2800" dirty="0" smtClean="0">
                <a:solidFill>
                  <a:srgbClr val="FF0000"/>
                </a:solidFill>
              </a:rPr>
              <a:t> CI spectrum of a complex compound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6934200" cy="5173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3810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quadrupole mass selector (ASC)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99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94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ONE of ASC’s GC-MS  </a:t>
            </a:r>
            <a:r>
              <a:rPr lang="en-US" sz="3200" dirty="0" smtClean="0"/>
              <a:t>(ELANOR)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3657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GC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4614076"/>
            <a:ext cx="3429000" cy="107721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alpha val="67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Transfer (AUX) line in here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048000" y="3980765"/>
            <a:ext cx="762000" cy="71025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43000" y="4303931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MS</a:t>
            </a:r>
            <a:endParaRPr lang="en-US" sz="4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687326"/>
            <a:ext cx="3162569" cy="262935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2286000" y="2849277"/>
            <a:ext cx="1143000" cy="633311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1436" y="874242"/>
            <a:ext cx="2795164" cy="954107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Filament and </a:t>
            </a:r>
            <a:r>
              <a:rPr lang="en-US" sz="2800" b="1" dirty="0" err="1" smtClean="0"/>
              <a:t>repeller</a:t>
            </a:r>
            <a:r>
              <a:rPr lang="en-US" sz="2800" b="1" dirty="0" smtClean="0"/>
              <a:t> (on)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77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629" y="1295400"/>
            <a:ext cx="914399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8182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Side view of ASC MS (Babette): All you can see `under the hood without breaking vacuum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9431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The MS Body parts game</a:t>
            </a:r>
          </a:p>
        </p:txBody>
      </p:sp>
      <p:pic>
        <p:nvPicPr>
          <p:cNvPr id="28674" name="Picture 6" descr="side4_as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981200"/>
            <a:ext cx="38512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2286000" y="2362200"/>
            <a:ext cx="1066800" cy="762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457200" y="2092023"/>
            <a:ext cx="1981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First ion source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rgbClr val="FF3300"/>
                </a:solidFill>
              </a:rPr>
              <a:t>… a stick shape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6705599" y="2971800"/>
            <a:ext cx="26320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99CC"/>
                </a:solidFill>
              </a:rPr>
              <a:t>1</a:t>
            </a:r>
            <a:r>
              <a:rPr lang="en-US" sz="2400" b="1" baseline="30000" dirty="0">
                <a:solidFill>
                  <a:srgbClr val="0099CC"/>
                </a:solidFill>
              </a:rPr>
              <a:t>st</a:t>
            </a:r>
            <a:r>
              <a:rPr lang="en-US" sz="2400" b="1" dirty="0">
                <a:solidFill>
                  <a:srgbClr val="0099CC"/>
                </a:solidFill>
              </a:rPr>
              <a:t> detector: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99CC"/>
                </a:solidFill>
              </a:rPr>
              <a:t> Kodak 35 mm film records   spectrum</a:t>
            </a:r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H="1" flipV="1">
            <a:off x="5486400" y="3276600"/>
            <a:ext cx="1066800" cy="7620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1600200" y="4419600"/>
            <a:ext cx="762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04800" y="4038600"/>
            <a:ext cx="2209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Mechanical</a:t>
            </a:r>
            <a:r>
              <a:rPr lang="en-US" b="1" dirty="0"/>
              <a:t> </a:t>
            </a:r>
            <a:r>
              <a:rPr lang="en-US" sz="2800" b="1" dirty="0"/>
              <a:t>pump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141514" y="1032301"/>
            <a:ext cx="281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99CC"/>
                </a:solidFill>
              </a:rPr>
              <a:t>Where is the `detector ?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3048000" y="1139317"/>
            <a:ext cx="350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Where is the vacuum pump?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6553200" y="1371600"/>
            <a:ext cx="2514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Where is ion source?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/>
      <p:bldP spid="46088" grpId="0"/>
      <p:bldP spid="46089" grpId="0"/>
      <p:bldP spid="46090" grpId="0" animBg="1"/>
      <p:bldP spid="46091" grpId="0" animBg="1"/>
      <p:bldP spid="46092" grpId="0"/>
      <p:bldP spid="28681" grpId="0"/>
      <p:bldP spid="28682" grpId="0"/>
      <p:bldP spid="286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wageningenur.nl/upload_mm/9/a/4/4cd50c77-b9cc-4ca1-a306-55af691e81a5_pagina-IRMS_490x33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1676400"/>
            <a:ext cx="7624618" cy="51349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04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Average Mass </a:t>
            </a:r>
            <a:r>
              <a:rPr lang="en-US" sz="4000" dirty="0" err="1" smtClean="0"/>
              <a:t>Spectroscopist</a:t>
            </a:r>
            <a:r>
              <a:rPr lang="en-US" sz="4000" dirty="0" smtClean="0"/>
              <a:t> after a few years….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 the source game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5486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2819400" y="1600200"/>
            <a:ext cx="1295400" cy="1981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457200" y="12192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White ceramic back cap is a hint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 animBg="1"/>
      <p:bldP spid="481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MS parts game (cont.)</a:t>
            </a:r>
          </a:p>
        </p:txBody>
      </p:sp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Line 7"/>
          <p:cNvSpPr>
            <a:spLocks noChangeShapeType="1"/>
          </p:cNvSpPr>
          <p:nvPr/>
        </p:nvSpPr>
        <p:spPr bwMode="auto">
          <a:xfrm flipH="1" flipV="1">
            <a:off x="5943600" y="4267200"/>
            <a:ext cx="17526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2895600" y="4572000"/>
            <a:ext cx="48006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7620000" y="41910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99CC"/>
                </a:solidFill>
              </a:rPr>
              <a:t>Diffusion pumps</a:t>
            </a:r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1295400" y="1905000"/>
            <a:ext cx="419100" cy="5710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381000" y="1462087"/>
            <a:ext cx="1676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33CC33"/>
                </a:solidFill>
              </a:rPr>
              <a:t>magnet</a:t>
            </a:r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H="1" flipV="1">
            <a:off x="4343400" y="2362200"/>
            <a:ext cx="2514600" cy="53340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6858000" y="23622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(</a:t>
            </a:r>
            <a:r>
              <a:rPr lang="en-US" b="1"/>
              <a:t>probably) </a:t>
            </a:r>
            <a:r>
              <a:rPr lang="en-US" b="1">
                <a:solidFill>
                  <a:srgbClr val="FF3300"/>
                </a:solidFill>
              </a:rPr>
              <a:t>source</a:t>
            </a:r>
            <a:r>
              <a:rPr lang="en-US" b="1"/>
              <a:t> (or TC gauge ?)</a:t>
            </a: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2819400" y="1219200"/>
            <a:ext cx="28194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ion acceleration (optics</a:t>
            </a:r>
            <a:r>
              <a:rPr lang="en-US" b="1"/>
              <a:t>)</a:t>
            </a: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>
            <a:off x="2895600" y="1752600"/>
            <a:ext cx="13716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>
            <a:off x="2895600" y="1752600"/>
            <a:ext cx="0" cy="2286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4267200" y="1752600"/>
            <a:ext cx="0" cy="1524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6553200" y="1143000"/>
            <a:ext cx="2057400" cy="40011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1)Find </a:t>
            </a:r>
            <a:r>
              <a:rPr lang="en-US" sz="2000" b="1" dirty="0">
                <a:solidFill>
                  <a:srgbClr val="0099CC"/>
                </a:solidFill>
              </a:rPr>
              <a:t>pumps</a:t>
            </a:r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6553200" y="1600200"/>
            <a:ext cx="1981200" cy="40011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2</a:t>
            </a:r>
            <a:r>
              <a:rPr lang="en-US" sz="2000" b="1" dirty="0"/>
              <a:t>)</a:t>
            </a:r>
            <a:r>
              <a:rPr lang="en-US" sz="2000" dirty="0"/>
              <a:t> </a:t>
            </a:r>
            <a:r>
              <a:rPr lang="en-US" sz="2000" b="1" dirty="0"/>
              <a:t>Find </a:t>
            </a:r>
            <a:r>
              <a:rPr lang="en-US" sz="2000" b="1" dirty="0">
                <a:solidFill>
                  <a:srgbClr val="33CC33"/>
                </a:solidFill>
              </a:rPr>
              <a:t>magnet</a:t>
            </a:r>
          </a:p>
        </p:txBody>
      </p:sp>
      <p:sp>
        <p:nvSpPr>
          <p:cNvPr id="30736" name="Text Box 21"/>
          <p:cNvSpPr txBox="1">
            <a:spLocks noChangeArrowheads="1"/>
          </p:cNvSpPr>
          <p:nvPr/>
        </p:nvSpPr>
        <p:spPr bwMode="auto">
          <a:xfrm>
            <a:off x="6553200" y="20574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6477000" y="5105400"/>
            <a:ext cx="2667000" cy="70788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3) </a:t>
            </a:r>
            <a:r>
              <a:rPr lang="en-US" sz="2000" b="1" dirty="0">
                <a:solidFill>
                  <a:schemeClr val="accent2"/>
                </a:solidFill>
              </a:rPr>
              <a:t>Find ion optics (accelerator)</a:t>
            </a:r>
          </a:p>
        </p:txBody>
      </p:sp>
      <p:sp>
        <p:nvSpPr>
          <p:cNvPr id="50199" name="Text Box 23"/>
          <p:cNvSpPr txBox="1">
            <a:spLocks noChangeArrowheads="1"/>
          </p:cNvSpPr>
          <p:nvPr/>
        </p:nvSpPr>
        <p:spPr bwMode="auto">
          <a:xfrm>
            <a:off x="6629400" y="3352800"/>
            <a:ext cx="2133600" cy="707886"/>
          </a:xfrm>
          <a:prstGeom prst="rect">
            <a:avLst/>
          </a:prstGeom>
          <a:solidFill>
            <a:srgbClr val="CC99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4</a:t>
            </a:r>
            <a:r>
              <a:rPr lang="en-US" sz="2000" b="1" dirty="0"/>
              <a:t>) Find ion </a:t>
            </a:r>
            <a:r>
              <a:rPr lang="en-US" sz="2000" b="1" dirty="0">
                <a:solidFill>
                  <a:srgbClr val="FF3300"/>
                </a:solidFill>
              </a:rPr>
              <a:t>source</a:t>
            </a:r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 flipH="1" flipV="1">
            <a:off x="5638800" y="2133600"/>
            <a:ext cx="12192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201" name="Text Box 25"/>
          <p:cNvSpPr txBox="1">
            <a:spLocks noChangeArrowheads="1"/>
          </p:cNvSpPr>
          <p:nvPr/>
        </p:nvSpPr>
        <p:spPr bwMode="auto">
          <a:xfrm>
            <a:off x="5562600" y="2286000"/>
            <a:ext cx="4572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5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5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5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animBg="1"/>
      <p:bldP spid="50184" grpId="0" animBg="1"/>
      <p:bldP spid="50185" grpId="0"/>
      <p:bldP spid="50186" grpId="0" animBg="1"/>
      <p:bldP spid="50187" grpId="0"/>
      <p:bldP spid="50189" grpId="0" animBg="1"/>
      <p:bldP spid="50190" grpId="0"/>
      <p:bldP spid="50191" grpId="0" animBg="1"/>
      <p:bldP spid="50192" grpId="0" animBg="1"/>
      <p:bldP spid="50193" grpId="0" animBg="1"/>
      <p:bldP spid="50194" grpId="0" animBg="1"/>
      <p:bldP spid="50195" grpId="0" animBg="1"/>
      <p:bldP spid="50196" grpId="0" animBg="1"/>
      <p:bldP spid="50198" grpId="0" animBg="1"/>
      <p:bldP spid="50199" grpId="0" animBg="1"/>
      <p:bldP spid="50200" grpId="0" animBg="1"/>
      <p:bldP spid="5020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MS components continued:</a:t>
            </a:r>
            <a:br>
              <a:rPr lang="en-US" sz="2800" b="1" smtClean="0"/>
            </a:br>
            <a:r>
              <a:rPr lang="en-US" sz="2800" b="1" smtClean="0">
                <a:solidFill>
                  <a:srgbClr val="FF3300"/>
                </a:solidFill>
              </a:rPr>
              <a:t>dynode detector design</a:t>
            </a:r>
          </a:p>
        </p:txBody>
      </p:sp>
      <p:pic>
        <p:nvPicPr>
          <p:cNvPr id="52229" name="Picture 5" descr="dynode dete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1100" y="3200400"/>
            <a:ext cx="35433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49530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114800"/>
            <a:ext cx="4038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617029" y="1440921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Original electron dynode multiplier design: </a:t>
            </a:r>
            <a:r>
              <a:rPr lang="en-US" sz="2400" b="1" dirty="0">
                <a:solidFill>
                  <a:srgbClr val="FF3300"/>
                </a:solidFill>
              </a:rPr>
              <a:t>emissive plates at angles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685800" y="3440058"/>
            <a:ext cx="449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Compact version of dynode multiplier</a:t>
            </a: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 flipV="1">
            <a:off x="3733800" y="4800600"/>
            <a:ext cx="1905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4953000" y="5791200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Gain factor is 10</a:t>
            </a:r>
            <a:r>
              <a:rPr lang="en-US" sz="2400" b="1" baseline="30000" dirty="0">
                <a:solidFill>
                  <a:srgbClr val="FF3300"/>
                </a:solidFill>
              </a:rPr>
              <a:t>6 –</a:t>
            </a:r>
            <a:r>
              <a:rPr lang="en-US" sz="2400" b="1" dirty="0">
                <a:solidFill>
                  <a:srgbClr val="FF3300"/>
                </a:solidFill>
              </a:rPr>
              <a:t>10</a:t>
            </a:r>
            <a:r>
              <a:rPr lang="en-US" sz="2400" b="1" baseline="30000" dirty="0">
                <a:solidFill>
                  <a:srgbClr val="FF3300"/>
                </a:solidFill>
              </a:rPr>
              <a:t>12</a:t>
            </a:r>
            <a:endParaRPr lang="en-US" sz="24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3" grpId="0"/>
      <p:bldP spid="52234" grpId="0"/>
      <p:bldP spid="52235" grpId="0" animBg="1"/>
      <p:bldP spid="522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hlink"/>
                </a:solidFill>
              </a:rPr>
              <a:t>A few more MS bits &amp; pieces: other designs and approaches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743200" y="1371600"/>
            <a:ext cx="5638800" cy="9541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/>
              <a:t>Alternative to dynode detector </a:t>
            </a:r>
            <a:r>
              <a:rPr lang="en-US" sz="2800" b="1" dirty="0">
                <a:solidFill>
                  <a:srgbClr val="FF0066"/>
                </a:solidFill>
              </a:rPr>
              <a:t>FARADAY CUP</a:t>
            </a:r>
          </a:p>
        </p:txBody>
      </p:sp>
      <p:pic>
        <p:nvPicPr>
          <p:cNvPr id="56324" name="Picture 4" descr="faradaycu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3600"/>
            <a:ext cx="3657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Line 5"/>
          <p:cNvSpPr>
            <a:spLocks noChangeShapeType="1"/>
          </p:cNvSpPr>
          <p:nvPr/>
        </p:nvSpPr>
        <p:spPr bwMode="auto">
          <a:xfrm flipH="1" flipV="1">
            <a:off x="2743200" y="52578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276600" y="5562600"/>
            <a:ext cx="449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Faraday cage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(keeps all charges inside)</a:t>
            </a: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3581400" y="3124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3429000" y="2438400"/>
            <a:ext cx="2209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 also be voltage amplifier (op amp)</a:t>
            </a:r>
          </a:p>
        </p:txBody>
      </p:sp>
      <p:pic>
        <p:nvPicPr>
          <p:cNvPr id="56329" name="Picture 9" descr="faradaycage dete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200400"/>
            <a:ext cx="42418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6934200" y="4876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Detector pod</a:t>
            </a:r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 flipV="1">
            <a:off x="7543800" y="4724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nimBg="1"/>
      <p:bldP spid="56325" grpId="0" animBg="1"/>
      <p:bldP spid="56326" grpId="0"/>
      <p:bldP spid="56327" grpId="0" animBg="1"/>
      <p:bldP spid="56328" grpId="0"/>
      <p:bldP spid="56330" grpId="0"/>
      <p:bldP spid="563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hlink"/>
                </a:solidFill>
              </a:rPr>
              <a:t>A few more MS bits &amp; pieces (continued)</a:t>
            </a:r>
          </a:p>
        </p:txBody>
      </p:sp>
      <p:pic>
        <p:nvPicPr>
          <p:cNvPr id="57347" name="Picture 3" descr="qu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6188"/>
            <a:ext cx="411480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04800" y="1143000"/>
            <a:ext cx="3962400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Alternative to magnetic sector: </a:t>
            </a:r>
            <a:r>
              <a:rPr lang="en-US" b="1">
                <a:solidFill>
                  <a:srgbClr val="FF0066"/>
                </a:solidFill>
              </a:rPr>
              <a:t>quadrupole design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648200" y="1447800"/>
            <a:ext cx="16764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accent2"/>
                </a:solidFill>
              </a:rPr>
              <a:t>Pros</a:t>
            </a:r>
            <a:r>
              <a:rPr lang="en-US" dirty="0"/>
              <a:t>	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/>
              <a:t>Smaller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/>
              <a:t>Cheaper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/>
              <a:t>Stable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/>
              <a:t>Rugged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6324600" y="1524000"/>
            <a:ext cx="2971800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66"/>
                </a:solidFill>
              </a:rPr>
              <a:t>Cons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Tuning is tricky</a:t>
            </a:r>
            <a:endParaRPr lang="en-US" sz="2400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ym typeface="Wingdings" pitchFamily="2" charset="2"/>
              </a:rPr>
              <a:t>Usually poorer resolution (R)</a:t>
            </a:r>
            <a:endParaRPr lang="en-US" sz="2400" dirty="0">
              <a:sym typeface="Wingdings" pitchFamily="2" charset="2"/>
            </a:endParaRPr>
          </a:p>
          <a:p>
            <a:pPr>
              <a:buFont typeface="Wingdings" pitchFamily="2" charset="2"/>
              <a:buNone/>
            </a:pPr>
            <a:endParaRPr lang="en-US" dirty="0">
              <a:sym typeface="Wingdings" pitchFamily="2" charset="2"/>
            </a:endParaRPr>
          </a:p>
          <a:p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638800" y="4191000"/>
            <a:ext cx="2971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Alfred MS is quadrupole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See text for description of control 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  <p:bldP spid="57349" grpId="0"/>
      <p:bldP spid="57350" grpId="0"/>
      <p:bldP spid="573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hlink"/>
                </a:solidFill>
              </a:rPr>
              <a:t>A few more MS bits &amp; pieces (continued)</a:t>
            </a:r>
          </a:p>
        </p:txBody>
      </p:sp>
      <p:pic>
        <p:nvPicPr>
          <p:cNvPr id="58371" name="Picture 3" descr="tof schema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32766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81000" y="1447800"/>
            <a:ext cx="3124200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Even cheaper alternative:</a:t>
            </a:r>
          </a:p>
          <a:p>
            <a:r>
              <a:rPr lang="en-US" b="1">
                <a:solidFill>
                  <a:srgbClr val="FF0066"/>
                </a:solidFill>
              </a:rPr>
              <a:t>Time-of-Flight (TOF)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886200" y="1295400"/>
            <a:ext cx="26670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solidFill>
                  <a:schemeClr val="accent2"/>
                </a:solidFill>
              </a:rPr>
              <a:t>Pros (vs quadrupole</a:t>
            </a:r>
            <a:r>
              <a:rPr lang="en-US" b="1">
                <a:solidFill>
                  <a:schemeClr val="accent2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Even smaller than quadrupole (no magnets at all !)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609600" y="5410200"/>
            <a:ext cx="25146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solidFill>
                  <a:srgbClr val="FF0066"/>
                </a:solidFill>
              </a:rPr>
              <a:t>Con (vs quadrupole)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Resolution only 1 amu (lousy)</a:t>
            </a:r>
          </a:p>
        </p:txBody>
      </p:sp>
      <p:pic>
        <p:nvPicPr>
          <p:cNvPr id="58375" name="Picture 7" descr="tof re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743200"/>
            <a:ext cx="3048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8" descr="tof rea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895600"/>
            <a:ext cx="205740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7010400" y="2667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7162800" y="22098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~ 1 foot</a:t>
            </a:r>
            <a:r>
              <a:rPr lang="en-US" baseline="30000"/>
              <a:t>1</a:t>
            </a:r>
            <a:endParaRPr lang="en-US"/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4876800" y="5715000"/>
            <a:ext cx="304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/>
              <a:t>1 </a:t>
            </a:r>
            <a:r>
              <a:rPr lang="en-US">
                <a:solidFill>
                  <a:srgbClr val="FF0066"/>
                </a:solidFill>
              </a:rPr>
              <a:t>even smaller than original Aston MS </a:t>
            </a:r>
            <a:endParaRPr lang="en-US" baseline="3000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3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8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/>
      <p:bldP spid="58373" grpId="0"/>
      <p:bldP spid="58374" grpId="0"/>
      <p:bldP spid="58377" grpId="0" animBg="1"/>
      <p:bldP spid="5837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 of bits and pieces</a:t>
            </a:r>
          </a:p>
        </p:txBody>
      </p:sp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609600" y="17526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/>
              <a:t>Pump types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609600" y="22098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0000"/>
                </a:solidFill>
              </a:rPr>
              <a:t>*Mechanical        1 </a:t>
            </a:r>
            <a:r>
              <a:rPr lang="en-US" b="1" dirty="0" err="1">
                <a:solidFill>
                  <a:srgbClr val="CC0000"/>
                </a:solidFill>
              </a:rPr>
              <a:t>atm</a:t>
            </a:r>
            <a:r>
              <a:rPr lang="en-US" b="1" dirty="0">
                <a:solidFill>
                  <a:srgbClr val="CC0000"/>
                </a:solidFill>
              </a:rPr>
              <a:t> -10 </a:t>
            </a:r>
            <a:r>
              <a:rPr lang="en-US" b="1" dirty="0">
                <a:solidFill>
                  <a:srgbClr val="CC0000"/>
                </a:solidFill>
                <a:sym typeface="Symbol" pitchFamily="18" charset="2"/>
              </a:rPr>
              <a:t>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85800" y="3200400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</a:rPr>
              <a:t>*Turbomolecular 10-0.0001 </a:t>
            </a:r>
            <a:r>
              <a:rPr lang="en-US" b="1">
                <a:solidFill>
                  <a:srgbClr val="CC0000"/>
                </a:solidFill>
                <a:sym typeface="Symbol" pitchFamily="18" charset="2"/>
              </a:rPr>
              <a:t>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685800" y="28956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</a:rPr>
              <a:t>Diffusion            1000-0.001  </a:t>
            </a:r>
            <a:r>
              <a:rPr lang="en-US" b="1" dirty="0">
                <a:solidFill>
                  <a:srgbClr val="C00000"/>
                </a:solidFill>
                <a:sym typeface="Symbol" pitchFamily="18" charset="2"/>
              </a:rPr>
              <a:t>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762000" y="25908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Cryopumps      10-0.01 </a:t>
            </a:r>
            <a:r>
              <a:rPr lang="en-US" b="1">
                <a:sym typeface="Symbol" pitchFamily="18" charset="2"/>
              </a:rPr>
              <a:t>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685800" y="36576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Ti sublimation  10 -0.01 </a:t>
            </a:r>
            <a:r>
              <a:rPr lang="en-US" b="1">
                <a:sym typeface="Symbol" pitchFamily="18" charset="2"/>
              </a:rPr>
              <a:t></a:t>
            </a:r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838200" y="40386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Ion pump         1-0.00001 </a:t>
            </a:r>
            <a:r>
              <a:rPr lang="en-US" b="1">
                <a:sym typeface="Symbol" pitchFamily="18" charset="2"/>
              </a:rPr>
              <a:t></a:t>
            </a:r>
          </a:p>
        </p:txBody>
      </p:sp>
      <p:sp>
        <p:nvSpPr>
          <p:cNvPr id="32777" name="Text Box 13"/>
          <p:cNvSpPr txBox="1">
            <a:spLocks noChangeArrowheads="1"/>
          </p:cNvSpPr>
          <p:nvPr/>
        </p:nvSpPr>
        <p:spPr bwMode="auto">
          <a:xfrm>
            <a:off x="4419600" y="17526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/>
              <a:t>Gauge types</a:t>
            </a:r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4419600" y="2209800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0000"/>
                </a:solidFill>
              </a:rPr>
              <a:t>*</a:t>
            </a:r>
            <a:r>
              <a:rPr lang="en-US" b="1" dirty="0">
                <a:solidFill>
                  <a:srgbClr val="C00000"/>
                </a:solidFill>
              </a:rPr>
              <a:t>Thermocouple</a:t>
            </a:r>
            <a:r>
              <a:rPr lang="en-US" dirty="0">
                <a:solidFill>
                  <a:srgbClr val="C00000"/>
                </a:solidFill>
              </a:rPr>
              <a:t>  </a:t>
            </a:r>
            <a:r>
              <a:rPr lang="en-US" b="1" dirty="0">
                <a:solidFill>
                  <a:srgbClr val="C00000"/>
                </a:solidFill>
              </a:rPr>
              <a:t> 1 atm-10 </a:t>
            </a:r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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4572000" y="30480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</a:rPr>
              <a:t>Phillips ion gauge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10 u ---0.00001 </a:t>
            </a:r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</a:t>
            </a:r>
          </a:p>
        </p:txBody>
      </p:sp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4495800" y="25908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Pirani gauge       100-0.1 </a:t>
            </a:r>
            <a:r>
              <a:rPr lang="en-US" b="1">
                <a:sym typeface="Symbol" pitchFamily="18" charset="2"/>
              </a:rPr>
              <a:t></a:t>
            </a:r>
          </a:p>
        </p:txBody>
      </p:sp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4495800" y="37338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/>
              <a:t>Most common source</a:t>
            </a:r>
          </a:p>
        </p:txBody>
      </p:sp>
      <p:sp>
        <p:nvSpPr>
          <p:cNvPr id="54290" name="Text Box 18"/>
          <p:cNvSpPr txBox="1">
            <a:spLocks noChangeArrowheads="1"/>
          </p:cNvSpPr>
          <p:nvPr/>
        </p:nvSpPr>
        <p:spPr bwMode="auto">
          <a:xfrm>
            <a:off x="4572000" y="41910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*EI = Electron Impact</a:t>
            </a:r>
          </a:p>
        </p:txBody>
      </p:sp>
      <p:sp>
        <p:nvSpPr>
          <p:cNvPr id="32783" name="Text Box 19"/>
          <p:cNvSpPr txBox="1">
            <a:spLocks noChangeArrowheads="1"/>
          </p:cNvSpPr>
          <p:nvPr/>
        </p:nvSpPr>
        <p:spPr bwMode="auto">
          <a:xfrm>
            <a:off x="4572000" y="47244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/>
              <a:t>Most common detector</a:t>
            </a: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4495800" y="5257800"/>
            <a:ext cx="274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</a:rPr>
              <a:t>*Dynode multiplier (Rheodyne)</a:t>
            </a:r>
          </a:p>
        </p:txBody>
      </p:sp>
      <p:sp>
        <p:nvSpPr>
          <p:cNvPr id="54293" name="Text Box 21"/>
          <p:cNvSpPr txBox="1">
            <a:spLocks noChangeArrowheads="1"/>
          </p:cNvSpPr>
          <p:nvPr/>
        </p:nvSpPr>
        <p:spPr bwMode="auto">
          <a:xfrm>
            <a:off x="228600" y="4800600"/>
            <a:ext cx="297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0000"/>
                </a:solidFill>
              </a:rPr>
              <a:t>*Red colored components</a:t>
            </a:r>
            <a:r>
              <a:rPr lang="en-US" dirty="0"/>
              <a:t> </a:t>
            </a:r>
            <a:r>
              <a:rPr lang="en-US" b="1" dirty="0"/>
              <a:t>in Alfred </a:t>
            </a:r>
            <a:r>
              <a:rPr lang="en-US" b="1" dirty="0" smtClean="0"/>
              <a:t>instruments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  <p:bldP spid="54279" grpId="0"/>
      <p:bldP spid="54281" grpId="0"/>
      <p:bldP spid="54282" grpId="0"/>
      <p:bldP spid="54283" grpId="0"/>
      <p:bldP spid="54284" grpId="0"/>
      <p:bldP spid="54286" grpId="0"/>
      <p:bldP spid="54287" grpId="0"/>
      <p:bldP spid="54289" grpId="0"/>
      <p:bldP spid="54290" grpId="0"/>
      <p:bldP spid="54292" grpId="0"/>
      <p:bldP spid="5429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5766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Example of Computing R= MS Resolution</a:t>
            </a:r>
            <a:endParaRPr lang="en-US" sz="3200" dirty="0"/>
          </a:p>
        </p:txBody>
      </p:sp>
      <p:sp>
        <p:nvSpPr>
          <p:cNvPr id="4" name="Freeform 3"/>
          <p:cNvSpPr/>
          <p:nvPr/>
        </p:nvSpPr>
        <p:spPr>
          <a:xfrm>
            <a:off x="2430378" y="2126839"/>
            <a:ext cx="3741821" cy="1378361"/>
          </a:xfrm>
          <a:custGeom>
            <a:avLst/>
            <a:gdLst>
              <a:gd name="connsiteX0" fmla="*/ 0 w 2580996"/>
              <a:gd name="connsiteY0" fmla="*/ 1025435 h 1281105"/>
              <a:gd name="connsiteX1" fmla="*/ 457200 w 2580996"/>
              <a:gd name="connsiteY1" fmla="*/ 1025435 h 1281105"/>
              <a:gd name="connsiteX2" fmla="*/ 649705 w 2580996"/>
              <a:gd name="connsiteY2" fmla="*/ 14782 h 1281105"/>
              <a:gd name="connsiteX3" fmla="*/ 806116 w 2580996"/>
              <a:gd name="connsiteY3" fmla="*/ 399793 h 1281105"/>
              <a:gd name="connsiteX4" fmla="*/ 1022684 w 2580996"/>
              <a:gd name="connsiteY4" fmla="*/ 62908 h 1281105"/>
              <a:gd name="connsiteX5" fmla="*/ 1443789 w 2580996"/>
              <a:gd name="connsiteY5" fmla="*/ 1157782 h 1281105"/>
              <a:gd name="connsiteX6" fmla="*/ 2502568 w 2580996"/>
              <a:gd name="connsiteY6" fmla="*/ 1266066 h 1281105"/>
              <a:gd name="connsiteX7" fmla="*/ 2502568 w 2580996"/>
              <a:gd name="connsiteY7" fmla="*/ 1254035 h 1281105"/>
              <a:gd name="connsiteX8" fmla="*/ 2502568 w 2580996"/>
              <a:gd name="connsiteY8" fmla="*/ 1242003 h 128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996" h="1281105">
                <a:moveTo>
                  <a:pt x="0" y="1025435"/>
                </a:moveTo>
                <a:cubicBezTo>
                  <a:pt x="174458" y="1109656"/>
                  <a:pt x="348916" y="1193877"/>
                  <a:pt x="457200" y="1025435"/>
                </a:cubicBezTo>
                <a:cubicBezTo>
                  <a:pt x="565484" y="856993"/>
                  <a:pt x="591552" y="119056"/>
                  <a:pt x="649705" y="14782"/>
                </a:cubicBezTo>
                <a:cubicBezTo>
                  <a:pt x="707858" y="-89492"/>
                  <a:pt x="743953" y="391772"/>
                  <a:pt x="806116" y="399793"/>
                </a:cubicBezTo>
                <a:cubicBezTo>
                  <a:pt x="868279" y="407814"/>
                  <a:pt x="916405" y="-63423"/>
                  <a:pt x="1022684" y="62908"/>
                </a:cubicBezTo>
                <a:cubicBezTo>
                  <a:pt x="1128963" y="189239"/>
                  <a:pt x="1197142" y="957256"/>
                  <a:pt x="1443789" y="1157782"/>
                </a:cubicBezTo>
                <a:cubicBezTo>
                  <a:pt x="1690436" y="1358308"/>
                  <a:pt x="2326105" y="1250024"/>
                  <a:pt x="2502568" y="1266066"/>
                </a:cubicBezTo>
                <a:cubicBezTo>
                  <a:pt x="2679031" y="1282108"/>
                  <a:pt x="2502568" y="1254035"/>
                  <a:pt x="2502568" y="1254035"/>
                </a:cubicBezTo>
                <a:lnTo>
                  <a:pt x="2502568" y="124200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33800" y="1542064"/>
            <a:ext cx="251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28.05 </a:t>
            </a:r>
            <a:r>
              <a:rPr lang="en-US" sz="3200" dirty="0" err="1" smtClean="0"/>
              <a:t>amu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1516024"/>
            <a:ext cx="251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27.95 </a:t>
            </a:r>
            <a:r>
              <a:rPr lang="en-US" sz="3200" dirty="0" err="1" smtClean="0"/>
              <a:t>amu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73376" y="1499982"/>
            <a:ext cx="80212" cy="2340114"/>
          </a:xfrm>
          <a:prstGeom prst="line">
            <a:avLst/>
          </a:prstGeom>
          <a:ln w="412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30904" y="3810000"/>
            <a:ext cx="6360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28.00 = M</a:t>
            </a:r>
            <a:r>
              <a:rPr lang="en-US" sz="3600" baseline="-25000" dirty="0" smtClean="0">
                <a:solidFill>
                  <a:srgbClr val="FF0000"/>
                </a:solidFill>
              </a:rPr>
              <a:t>av</a:t>
            </a:r>
            <a:endParaRPr lang="en-US" sz="36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FF0000"/>
                </a:solidFill>
              </a:rPr>
              <a:t>(half-way between two peaks)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388" y="638208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Determine minimum spacing where two peaks are still distinguishable :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017294" y="5142195"/>
            <a:ext cx="29758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R= </a:t>
            </a:r>
            <a:r>
              <a:rPr lang="en-US" sz="4000" u="sng" dirty="0" smtClean="0">
                <a:solidFill>
                  <a:srgbClr val="FF0000"/>
                </a:solidFill>
              </a:rPr>
              <a:t>M</a:t>
            </a:r>
            <a:r>
              <a:rPr lang="en-US" sz="4000" u="sng" baseline="-25000" dirty="0" smtClean="0">
                <a:solidFill>
                  <a:srgbClr val="FF0000"/>
                </a:solidFill>
              </a:rPr>
              <a:t>av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  </a:t>
            </a:r>
            <a:r>
              <a:rPr lang="en-US" sz="4000" dirty="0" smtClean="0">
                <a:sym typeface="Symbol" panose="05050102010706020507" pitchFamily="18" charset="2"/>
              </a:rPr>
              <a:t>M</a:t>
            </a:r>
            <a:endParaRPr lang="en-US" sz="4000" dirty="0" smtClean="0"/>
          </a:p>
          <a:p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2575" y="2431639"/>
            <a:ext cx="4158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Symbol" panose="05050102010706020507" pitchFamily="18" charset="2"/>
              </a:rPr>
              <a:t>M=28.05-7.95=0.10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343397" y="5142195"/>
            <a:ext cx="1716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=</a:t>
            </a:r>
            <a:r>
              <a:rPr lang="en-US" sz="4000" u="sng" dirty="0" smtClean="0"/>
              <a:t>28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0.1</a:t>
            </a:r>
            <a:endParaRPr lang="en-US" sz="4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38200" y="1752600"/>
            <a:ext cx="0" cy="20874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38200" y="3810000"/>
            <a:ext cx="7315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15200" y="39624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(</a:t>
            </a:r>
            <a:r>
              <a:rPr lang="en-US" dirty="0" err="1" smtClean="0"/>
              <a:t>amu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5223" y="1567934"/>
            <a:ext cx="90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59902" y="5257800"/>
            <a:ext cx="2394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=280 </a:t>
            </a:r>
            <a:r>
              <a:rPr lang="en-US" sz="2800" dirty="0" smtClean="0"/>
              <a:t>Higher is better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164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2" grpId="0"/>
      <p:bldP spid="7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66"/>
                </a:solidFill>
              </a:rPr>
              <a:t>MS Designs compared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</a:rPr>
              <a:t>Resolution = R= </a:t>
            </a:r>
            <a:r>
              <a:rPr lang="en-US" sz="2000" b="1">
                <a:solidFill>
                  <a:srgbClr val="FF0066"/>
                </a:solidFill>
              </a:rPr>
              <a:t>M</a:t>
            </a:r>
            <a:r>
              <a:rPr lang="en-US" sz="2000" b="1">
                <a:solidFill>
                  <a:schemeClr val="accent2"/>
                </a:solidFill>
              </a:rPr>
              <a:t>/</a:t>
            </a:r>
            <a:r>
              <a:rPr lang="en-US" sz="2000" b="1">
                <a:solidFill>
                  <a:schemeClr val="accent2"/>
                </a:solidFill>
                <a:sym typeface="Symbol" pitchFamily="18" charset="2"/>
              </a:rPr>
              <a:t>M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762000" y="1524000"/>
            <a:ext cx="3962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u="sng">
                <a:solidFill>
                  <a:schemeClr val="hlink"/>
                </a:solidFill>
              </a:rPr>
              <a:t>Example</a:t>
            </a:r>
          </a:p>
          <a:p>
            <a:pPr algn="ctr"/>
            <a:r>
              <a:rPr lang="en-US" b="1"/>
              <a:t>for</a:t>
            </a:r>
            <a:r>
              <a:rPr lang="en-US"/>
              <a:t> </a:t>
            </a:r>
            <a:r>
              <a:rPr lang="en-US" b="1">
                <a:solidFill>
                  <a:srgbClr val="FF0066"/>
                </a:solidFill>
              </a:rPr>
              <a:t>M=32 amu</a:t>
            </a:r>
            <a:r>
              <a:rPr lang="en-US" b="1"/>
              <a:t> </a:t>
            </a:r>
            <a:r>
              <a:rPr lang="en-US"/>
              <a:t>   </a:t>
            </a:r>
            <a:r>
              <a:rPr lang="en-US" b="1">
                <a:solidFill>
                  <a:schemeClr val="accent2"/>
                </a:solidFill>
                <a:sym typeface="Symbol" pitchFamily="18" charset="2"/>
              </a:rPr>
              <a:t>M=0.1  amu=&gt;</a:t>
            </a:r>
          </a:p>
          <a:p>
            <a:pPr algn="ctr"/>
            <a:endParaRPr lang="en-US" b="1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066800" y="3657600"/>
            <a:ext cx="1066800" cy="17684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R</a:t>
            </a:r>
          </a:p>
          <a:p>
            <a:pPr>
              <a:spcBef>
                <a:spcPct val="50000"/>
              </a:spcBef>
            </a:pPr>
            <a:r>
              <a:rPr lang="en-US" sz="2000" b="1" dirty="0"/>
              <a:t>$</a:t>
            </a:r>
          </a:p>
          <a:p>
            <a:pPr>
              <a:spcBef>
                <a:spcPct val="50000"/>
              </a:spcBef>
            </a:pPr>
            <a:r>
              <a:rPr lang="en-US" sz="2000" b="1" dirty="0"/>
              <a:t>Size</a:t>
            </a:r>
          </a:p>
          <a:p>
            <a:pPr>
              <a:spcBef>
                <a:spcPct val="50000"/>
              </a:spcBef>
            </a:pPr>
            <a:r>
              <a:rPr lang="en-US" sz="2000" b="1" dirty="0"/>
              <a:t>use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2247900" y="3306989"/>
            <a:ext cx="2133600" cy="2017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/>
              <a:t>Magnetic sector</a:t>
            </a:r>
          </a:p>
          <a:p>
            <a:pPr>
              <a:spcBef>
                <a:spcPct val="50000"/>
              </a:spcBef>
            </a:pPr>
            <a:r>
              <a:rPr lang="en-US" dirty="0"/>
              <a:t>Max 20,000</a:t>
            </a:r>
          </a:p>
          <a:p>
            <a:pPr>
              <a:spcBef>
                <a:spcPct val="50000"/>
              </a:spcBef>
            </a:pPr>
            <a:r>
              <a:rPr lang="en-US" dirty="0"/>
              <a:t>300-500 k$</a:t>
            </a:r>
          </a:p>
          <a:p>
            <a:pPr>
              <a:spcBef>
                <a:spcPct val="50000"/>
              </a:spcBef>
            </a:pPr>
            <a:r>
              <a:rPr lang="en-US" dirty="0"/>
              <a:t>Need whole room</a:t>
            </a:r>
          </a:p>
          <a:p>
            <a:pPr>
              <a:spcBef>
                <a:spcPct val="50000"/>
              </a:spcBef>
            </a:pPr>
            <a:r>
              <a:rPr lang="en-US" dirty="0"/>
              <a:t>research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4495800" y="3352800"/>
            <a:ext cx="1828800" cy="284162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/>
              <a:t>Quadrupole</a:t>
            </a:r>
          </a:p>
          <a:p>
            <a:pPr>
              <a:spcBef>
                <a:spcPct val="50000"/>
              </a:spcBef>
            </a:pPr>
            <a:r>
              <a:rPr lang="en-US" dirty="0"/>
              <a:t>Max 2000</a:t>
            </a:r>
          </a:p>
          <a:p>
            <a:pPr>
              <a:spcBef>
                <a:spcPct val="50000"/>
              </a:spcBef>
            </a:pPr>
            <a:r>
              <a:rPr lang="en-US" dirty="0"/>
              <a:t>75-100 k$</a:t>
            </a:r>
          </a:p>
          <a:p>
            <a:pPr>
              <a:spcBef>
                <a:spcPct val="50000"/>
              </a:spcBef>
            </a:pPr>
            <a:r>
              <a:rPr lang="en-US" dirty="0"/>
              <a:t>1-2 bench tops</a:t>
            </a:r>
          </a:p>
          <a:p>
            <a:pPr>
              <a:spcBef>
                <a:spcPct val="50000"/>
              </a:spcBef>
            </a:pPr>
            <a:r>
              <a:rPr lang="en-US" dirty="0"/>
              <a:t>Forensics, analytical </a:t>
            </a:r>
            <a:r>
              <a:rPr lang="en-US" dirty="0" err="1"/>
              <a:t>chem</a:t>
            </a:r>
            <a:r>
              <a:rPr lang="en-US" dirty="0"/>
              <a:t>, environment, education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629400" y="3352800"/>
            <a:ext cx="1905000" cy="229235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/>
              <a:t>TOF</a:t>
            </a:r>
          </a:p>
          <a:p>
            <a:pPr>
              <a:spcBef>
                <a:spcPct val="50000"/>
              </a:spcBef>
            </a:pPr>
            <a:r>
              <a:rPr lang="en-US" dirty="0"/>
              <a:t>Max &lt;500</a:t>
            </a:r>
          </a:p>
          <a:p>
            <a:pPr>
              <a:spcBef>
                <a:spcPct val="50000"/>
              </a:spcBef>
            </a:pPr>
            <a:r>
              <a:rPr lang="en-US" dirty="0"/>
              <a:t>20-30 k$</a:t>
            </a:r>
          </a:p>
          <a:p>
            <a:pPr>
              <a:spcBef>
                <a:spcPct val="50000"/>
              </a:spcBef>
            </a:pPr>
            <a:r>
              <a:rPr lang="en-US" dirty="0"/>
              <a:t>½ bench top</a:t>
            </a:r>
          </a:p>
          <a:p>
            <a:pPr>
              <a:spcBef>
                <a:spcPct val="50000"/>
              </a:spcBef>
            </a:pPr>
            <a:r>
              <a:rPr lang="en-US"/>
              <a:t>Industry, limited species </a:t>
            </a:r>
            <a:r>
              <a:rPr lang="en-US" smtClean="0"/>
              <a:t>, field</a:t>
            </a:r>
            <a:endParaRPr lang="en-US"/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838200" y="29718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Design feature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4953000" y="1676400"/>
            <a:ext cx="2286000" cy="6413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sym typeface="Symbol" pitchFamily="18" charset="2"/>
              </a:rPr>
              <a:t>R=      </a:t>
            </a:r>
            <a:r>
              <a:rPr lang="en-US" b="1" u="sng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b="1" u="sng">
                <a:solidFill>
                  <a:srgbClr val="FF0066"/>
                </a:solidFill>
                <a:sym typeface="Symbol" pitchFamily="18" charset="2"/>
              </a:rPr>
              <a:t>32   </a:t>
            </a:r>
            <a:r>
              <a:rPr lang="en-US" b="1">
                <a:solidFill>
                  <a:srgbClr val="FF0066"/>
                </a:solidFill>
                <a:sym typeface="Symbol" pitchFamily="18" charset="2"/>
              </a:rPr>
              <a:t>   </a:t>
            </a:r>
            <a:r>
              <a:rPr lang="en-US" b="1">
                <a:sym typeface="Symbol" pitchFamily="18" charset="2"/>
              </a:rPr>
              <a:t>= 320</a:t>
            </a:r>
          </a:p>
          <a:p>
            <a:r>
              <a:rPr lang="en-US" b="1">
                <a:solidFill>
                  <a:schemeClr val="accent2"/>
                </a:solidFill>
                <a:sym typeface="Symbol" pitchFamily="18" charset="2"/>
              </a:rPr>
              <a:t>             0.1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04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  <p:bldP spid="60420" grpId="0"/>
      <p:bldP spid="60421" grpId="0" build="allAtOnce" animBg="1"/>
      <p:bldP spid="60422" grpId="0" animBg="1"/>
      <p:bldP spid="60423" grpId="0" animBg="1"/>
      <p:bldP spid="60424" grpId="0" animBg="1"/>
      <p:bldP spid="60425" grpId="0"/>
      <p:bldP spid="604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hlink"/>
                </a:solidFill>
              </a:rPr>
              <a:t>A few more MS bits &amp; pieces (continued)</a:t>
            </a:r>
          </a:p>
        </p:txBody>
      </p:sp>
      <p:pic>
        <p:nvPicPr>
          <p:cNvPr id="59395" name="Picture 3" descr="inlet indirter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838200" y="5181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Indirect gas inlet</a:t>
            </a:r>
          </a:p>
        </p:txBody>
      </p:sp>
      <p:pic>
        <p:nvPicPr>
          <p:cNvPr id="59397" name="Picture 5" descr="prob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81200"/>
            <a:ext cx="38862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181600" y="5181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Direct probe</a:t>
            </a:r>
            <a:r>
              <a:rPr lang="en-US"/>
              <a:t> </a:t>
            </a: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2895600" y="1295400"/>
            <a:ext cx="33528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Traditional MS inlet designs</a:t>
            </a:r>
            <a:r>
              <a:rPr lang="en-US"/>
              <a:t> </a:t>
            </a:r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 flipV="1">
            <a:off x="2438400" y="3810000"/>
            <a:ext cx="533400" cy="1371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  <p:bldP spid="59398" grpId="0"/>
      <p:bldP spid="594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/>
              <a:t>Tour of common major ms components: </a:t>
            </a:r>
            <a:br>
              <a:rPr lang="en-US" sz="2400" b="1" smtClean="0"/>
            </a:br>
            <a:r>
              <a:rPr lang="en-US" sz="2400" b="1" smtClean="0">
                <a:solidFill>
                  <a:srgbClr val="FF3300"/>
                </a:solidFill>
              </a:rPr>
              <a:t>magnets and “Conflat” UHV* Stainless steel plumbing</a:t>
            </a:r>
          </a:p>
        </p:txBody>
      </p:sp>
      <p:pic>
        <p:nvPicPr>
          <p:cNvPr id="29701" name="Picture 5" descr="magnetic sector 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28600" y="6019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*UHV=Ultra High Vacuum</a:t>
            </a:r>
          </a:p>
        </p:txBody>
      </p:sp>
      <p:pic>
        <p:nvPicPr>
          <p:cNvPr id="29703" name="Picture 7" descr="zab_magn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752600"/>
            <a:ext cx="335280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5334000" y="52578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Close-up of magnet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609600" y="51816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Typical plumbing geography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  <p:bldP spid="29704" grpId="0"/>
      <p:bldP spid="2970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GC-MS inlet system</a:t>
            </a:r>
          </a:p>
        </p:txBody>
      </p:sp>
      <p:sp>
        <p:nvSpPr>
          <p:cNvPr id="37890" name="Oval 6"/>
          <p:cNvSpPr>
            <a:spLocks noChangeArrowheads="1"/>
          </p:cNvSpPr>
          <p:nvPr/>
        </p:nvSpPr>
        <p:spPr bwMode="auto">
          <a:xfrm>
            <a:off x="3352800" y="29718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Oval 7"/>
          <p:cNvSpPr>
            <a:spLocks noChangeArrowheads="1"/>
          </p:cNvSpPr>
          <p:nvPr/>
        </p:nvSpPr>
        <p:spPr bwMode="auto">
          <a:xfrm>
            <a:off x="3505200" y="31242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Oval 8"/>
          <p:cNvSpPr>
            <a:spLocks noChangeArrowheads="1"/>
          </p:cNvSpPr>
          <p:nvPr/>
        </p:nvSpPr>
        <p:spPr bwMode="auto">
          <a:xfrm>
            <a:off x="3657600" y="32766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Oval 9"/>
          <p:cNvSpPr>
            <a:spLocks noChangeArrowheads="1"/>
          </p:cNvSpPr>
          <p:nvPr/>
        </p:nvSpPr>
        <p:spPr bwMode="auto">
          <a:xfrm>
            <a:off x="3810000" y="3429000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Line 10"/>
          <p:cNvSpPr>
            <a:spLocks noChangeShapeType="1"/>
          </p:cNvSpPr>
          <p:nvPr/>
        </p:nvSpPr>
        <p:spPr bwMode="auto">
          <a:xfrm flipH="1">
            <a:off x="2057400" y="2971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5" name="Rectangle 11"/>
          <p:cNvSpPr>
            <a:spLocks noChangeArrowheads="1"/>
          </p:cNvSpPr>
          <p:nvPr/>
        </p:nvSpPr>
        <p:spPr bwMode="auto">
          <a:xfrm>
            <a:off x="762000" y="2667000"/>
            <a:ext cx="533400" cy="2514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Rectangle 12"/>
          <p:cNvSpPr>
            <a:spLocks noChangeArrowheads="1"/>
          </p:cNvSpPr>
          <p:nvPr/>
        </p:nvSpPr>
        <p:spPr bwMode="auto">
          <a:xfrm>
            <a:off x="2362200" y="2286000"/>
            <a:ext cx="2971800" cy="3505200"/>
          </a:xfrm>
          <a:prstGeom prst="rect">
            <a:avLst/>
          </a:prstGeom>
          <a:solidFill>
            <a:srgbClr val="FFCC99">
              <a:alpha val="1803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7897" name="Rectangle 13"/>
          <p:cNvSpPr>
            <a:spLocks noChangeArrowheads="1"/>
          </p:cNvSpPr>
          <p:nvPr/>
        </p:nvSpPr>
        <p:spPr bwMode="auto">
          <a:xfrm>
            <a:off x="1295400" y="2895600"/>
            <a:ext cx="838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Rectangle 14"/>
          <p:cNvSpPr>
            <a:spLocks noChangeArrowheads="1"/>
          </p:cNvSpPr>
          <p:nvPr/>
        </p:nvSpPr>
        <p:spPr bwMode="auto">
          <a:xfrm>
            <a:off x="2133600" y="2895600"/>
            <a:ext cx="762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Rectangle 16"/>
          <p:cNvSpPr>
            <a:spLocks noChangeArrowheads="1"/>
          </p:cNvSpPr>
          <p:nvPr/>
        </p:nvSpPr>
        <p:spPr bwMode="auto">
          <a:xfrm>
            <a:off x="1524000" y="2819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Rectangle 17"/>
          <p:cNvSpPr>
            <a:spLocks noChangeArrowheads="1"/>
          </p:cNvSpPr>
          <p:nvPr/>
        </p:nvSpPr>
        <p:spPr bwMode="auto">
          <a:xfrm>
            <a:off x="1447800" y="2743200"/>
            <a:ext cx="228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Rectangle 18"/>
          <p:cNvSpPr>
            <a:spLocks noChangeArrowheads="1"/>
          </p:cNvSpPr>
          <p:nvPr/>
        </p:nvSpPr>
        <p:spPr bwMode="auto">
          <a:xfrm>
            <a:off x="990600" y="2514600"/>
            <a:ext cx="76200" cy="1524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Rectangle 19"/>
          <p:cNvSpPr>
            <a:spLocks noChangeArrowheads="1"/>
          </p:cNvSpPr>
          <p:nvPr/>
        </p:nvSpPr>
        <p:spPr bwMode="auto">
          <a:xfrm>
            <a:off x="685800" y="2362200"/>
            <a:ext cx="685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Text Box 20"/>
          <p:cNvSpPr txBox="1">
            <a:spLocks noChangeArrowheads="1"/>
          </p:cNvSpPr>
          <p:nvPr/>
        </p:nvSpPr>
        <p:spPr bwMode="auto">
          <a:xfrm>
            <a:off x="685800" y="35814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He</a:t>
            </a:r>
          </a:p>
        </p:txBody>
      </p:sp>
      <p:sp>
        <p:nvSpPr>
          <p:cNvPr id="37904" name="Line 21"/>
          <p:cNvSpPr>
            <a:spLocks noChangeShapeType="1"/>
          </p:cNvSpPr>
          <p:nvPr/>
        </p:nvSpPr>
        <p:spPr bwMode="auto">
          <a:xfrm>
            <a:off x="4419600" y="43434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5" name="Text Box 22"/>
          <p:cNvSpPr txBox="1">
            <a:spLocks noChangeArrowheads="1"/>
          </p:cNvSpPr>
          <p:nvPr/>
        </p:nvSpPr>
        <p:spPr bwMode="auto">
          <a:xfrm>
            <a:off x="3124200" y="16764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GC oven</a:t>
            </a:r>
          </a:p>
        </p:txBody>
      </p:sp>
      <p:sp>
        <p:nvSpPr>
          <p:cNvPr id="37906" name="Line 23"/>
          <p:cNvSpPr>
            <a:spLocks noChangeShapeType="1"/>
          </p:cNvSpPr>
          <p:nvPr/>
        </p:nvSpPr>
        <p:spPr bwMode="auto">
          <a:xfrm flipV="1">
            <a:off x="3276600" y="4419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07" name="Text Box 24"/>
          <p:cNvSpPr txBox="1">
            <a:spLocks noChangeArrowheads="1"/>
          </p:cNvSpPr>
          <p:nvPr/>
        </p:nvSpPr>
        <p:spPr bwMode="auto">
          <a:xfrm>
            <a:off x="2819400" y="48006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Capillary column</a:t>
            </a:r>
          </a:p>
        </p:txBody>
      </p:sp>
      <p:sp>
        <p:nvSpPr>
          <p:cNvPr id="37908" name="Rectangle 25"/>
          <p:cNvSpPr>
            <a:spLocks noChangeArrowheads="1"/>
          </p:cNvSpPr>
          <p:nvPr/>
        </p:nvSpPr>
        <p:spPr bwMode="auto">
          <a:xfrm>
            <a:off x="5181600" y="4191000"/>
            <a:ext cx="1600200" cy="228600"/>
          </a:xfrm>
          <a:prstGeom prst="rect">
            <a:avLst/>
          </a:prstGeom>
          <a:gradFill rotWithShape="1">
            <a:gsLst>
              <a:gs pos="0">
                <a:srgbClr val="454545"/>
              </a:gs>
              <a:gs pos="50000">
                <a:srgbClr val="969696"/>
              </a:gs>
              <a:gs pos="100000">
                <a:srgbClr val="45454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Line 26"/>
          <p:cNvSpPr>
            <a:spLocks noChangeShapeType="1"/>
          </p:cNvSpPr>
          <p:nvPr/>
        </p:nvSpPr>
        <p:spPr bwMode="auto">
          <a:xfrm>
            <a:off x="6781800" y="43434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0" name="Oval 27"/>
          <p:cNvSpPr>
            <a:spLocks noChangeArrowheads="1"/>
          </p:cNvSpPr>
          <p:nvPr/>
        </p:nvSpPr>
        <p:spPr bwMode="auto">
          <a:xfrm>
            <a:off x="6858000" y="4114800"/>
            <a:ext cx="76200" cy="381000"/>
          </a:xfrm>
          <a:prstGeom prst="ellipse">
            <a:avLst/>
          </a:prstGeom>
          <a:gradFill rotWithShape="1">
            <a:gsLst>
              <a:gs pos="0">
                <a:srgbClr val="767647"/>
              </a:gs>
              <a:gs pos="100000">
                <a:srgbClr val="FFFF99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Rectangle 28"/>
          <p:cNvSpPr>
            <a:spLocks noChangeArrowheads="1"/>
          </p:cNvSpPr>
          <p:nvPr/>
        </p:nvSpPr>
        <p:spPr bwMode="auto">
          <a:xfrm>
            <a:off x="6934200" y="4038600"/>
            <a:ext cx="533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Rectangle 29" descr="Dark vertical"/>
          <p:cNvSpPr>
            <a:spLocks noChangeArrowheads="1"/>
          </p:cNvSpPr>
          <p:nvPr/>
        </p:nvSpPr>
        <p:spPr bwMode="auto">
          <a:xfrm>
            <a:off x="6705600" y="2819400"/>
            <a:ext cx="1600200" cy="3657600"/>
          </a:xfrm>
          <a:prstGeom prst="rect">
            <a:avLst/>
          </a:prstGeom>
          <a:pattFill prst="dkVert">
            <a:fgClr>
              <a:srgbClr val="FFFF00">
                <a:alpha val="12941"/>
              </a:srgbClr>
            </a:fgClr>
            <a:bgClr>
              <a:schemeClr val="bg1">
                <a:alpha val="12941"/>
              </a:scheme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7913" name="Rectangle 32"/>
          <p:cNvSpPr>
            <a:spLocks noChangeArrowheads="1"/>
          </p:cNvSpPr>
          <p:nvPr/>
        </p:nvSpPr>
        <p:spPr bwMode="auto">
          <a:xfrm>
            <a:off x="7086600" y="4724400"/>
            <a:ext cx="76200" cy="914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Rectangle 33"/>
          <p:cNvSpPr>
            <a:spLocks noChangeArrowheads="1"/>
          </p:cNvSpPr>
          <p:nvPr/>
        </p:nvSpPr>
        <p:spPr bwMode="auto">
          <a:xfrm>
            <a:off x="7315200" y="4724400"/>
            <a:ext cx="76200" cy="914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Rectangle 34"/>
          <p:cNvSpPr>
            <a:spLocks noChangeArrowheads="1"/>
          </p:cNvSpPr>
          <p:nvPr/>
        </p:nvSpPr>
        <p:spPr bwMode="auto">
          <a:xfrm>
            <a:off x="7162800" y="4648200"/>
            <a:ext cx="76200" cy="9144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Rectangle 35"/>
          <p:cNvSpPr>
            <a:spLocks noChangeArrowheads="1"/>
          </p:cNvSpPr>
          <p:nvPr/>
        </p:nvSpPr>
        <p:spPr bwMode="auto">
          <a:xfrm>
            <a:off x="7391400" y="4572000"/>
            <a:ext cx="76200" cy="914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6" name="Line 36"/>
          <p:cNvSpPr>
            <a:spLocks noChangeShapeType="1"/>
          </p:cNvSpPr>
          <p:nvPr/>
        </p:nvSpPr>
        <p:spPr bwMode="auto">
          <a:xfrm>
            <a:off x="7239000" y="5715000"/>
            <a:ext cx="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18" name="Line 37"/>
          <p:cNvSpPr>
            <a:spLocks noChangeShapeType="1"/>
          </p:cNvSpPr>
          <p:nvPr/>
        </p:nvSpPr>
        <p:spPr bwMode="auto">
          <a:xfrm>
            <a:off x="7162800" y="3581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19" name="Text Box 38"/>
          <p:cNvSpPr txBox="1">
            <a:spLocks noChangeArrowheads="1"/>
          </p:cNvSpPr>
          <p:nvPr/>
        </p:nvSpPr>
        <p:spPr bwMode="auto">
          <a:xfrm>
            <a:off x="6781800" y="2819400"/>
            <a:ext cx="1600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Quad head</a:t>
            </a:r>
          </a:p>
          <a:p>
            <a:pPr>
              <a:spcBef>
                <a:spcPct val="50000"/>
              </a:spcBef>
            </a:pPr>
            <a:r>
              <a:rPr lang="en-US"/>
              <a:t>(w/ion optics)</a:t>
            </a:r>
          </a:p>
        </p:txBody>
      </p:sp>
      <p:sp>
        <p:nvSpPr>
          <p:cNvPr id="37920" name="Text Box 39"/>
          <p:cNvSpPr txBox="1">
            <a:spLocks noChangeArrowheads="1"/>
          </p:cNvSpPr>
          <p:nvPr/>
        </p:nvSpPr>
        <p:spPr bwMode="auto">
          <a:xfrm>
            <a:off x="6858000" y="24384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MS chamber</a:t>
            </a:r>
          </a:p>
        </p:txBody>
      </p:sp>
      <p:sp>
        <p:nvSpPr>
          <p:cNvPr id="37921" name="Text Box 41"/>
          <p:cNvSpPr txBox="1">
            <a:spLocks noChangeArrowheads="1"/>
          </p:cNvSpPr>
          <p:nvPr/>
        </p:nvSpPr>
        <p:spPr bwMode="auto">
          <a:xfrm>
            <a:off x="5257800" y="3581400"/>
            <a:ext cx="152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Transfer line (heated)</a:t>
            </a:r>
          </a:p>
        </p:txBody>
      </p:sp>
      <p:sp>
        <p:nvSpPr>
          <p:cNvPr id="37922" name="Text Box 42"/>
          <p:cNvSpPr txBox="1">
            <a:spLocks noChangeArrowheads="1"/>
          </p:cNvSpPr>
          <p:nvPr/>
        </p:nvSpPr>
        <p:spPr bwMode="auto">
          <a:xfrm>
            <a:off x="7391400" y="5181600"/>
            <a:ext cx="114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CC0000"/>
                </a:solidFill>
              </a:rPr>
              <a:t>Quad rods</a:t>
            </a:r>
          </a:p>
        </p:txBody>
      </p:sp>
      <p:sp>
        <p:nvSpPr>
          <p:cNvPr id="37923" name="Rectangle 44"/>
          <p:cNvSpPr>
            <a:spLocks noChangeArrowheads="1"/>
          </p:cNvSpPr>
          <p:nvPr/>
        </p:nvSpPr>
        <p:spPr bwMode="auto">
          <a:xfrm>
            <a:off x="6781800" y="4267200"/>
            <a:ext cx="76200" cy="152400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45"/>
          <p:cNvSpPr>
            <a:spLocks noChangeArrowheads="1"/>
          </p:cNvSpPr>
          <p:nvPr/>
        </p:nvSpPr>
        <p:spPr bwMode="auto">
          <a:xfrm>
            <a:off x="6477000" y="4038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6" name="Rectangle 46"/>
          <p:cNvSpPr>
            <a:spLocks noChangeArrowheads="1"/>
          </p:cNvSpPr>
          <p:nvPr/>
        </p:nvSpPr>
        <p:spPr bwMode="auto">
          <a:xfrm>
            <a:off x="6705600" y="1447800"/>
            <a:ext cx="914400" cy="6096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8" name="Rectangle 48"/>
          <p:cNvSpPr>
            <a:spLocks noChangeArrowheads="1"/>
          </p:cNvSpPr>
          <p:nvPr/>
        </p:nvSpPr>
        <p:spPr bwMode="auto">
          <a:xfrm>
            <a:off x="5638800" y="1676400"/>
            <a:ext cx="2362200" cy="762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9" name="Rectangle 49"/>
          <p:cNvSpPr>
            <a:spLocks noChangeArrowheads="1"/>
          </p:cNvSpPr>
          <p:nvPr/>
        </p:nvSpPr>
        <p:spPr bwMode="auto">
          <a:xfrm>
            <a:off x="5562600" y="1143000"/>
            <a:ext cx="1143000" cy="1066800"/>
          </a:xfrm>
          <a:prstGeom prst="rect">
            <a:avLst/>
          </a:prstGeom>
          <a:gradFill rotWithShape="1">
            <a:gsLst>
              <a:gs pos="0">
                <a:srgbClr val="808080">
                  <a:gamma/>
                  <a:shade val="46275"/>
                  <a:invGamma/>
                </a:srgbClr>
              </a:gs>
              <a:gs pos="50000">
                <a:srgbClr val="808080">
                  <a:alpha val="70000"/>
                </a:srgbClr>
              </a:gs>
              <a:gs pos="100000">
                <a:srgbClr val="808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490" name="Oval 50"/>
          <p:cNvSpPr>
            <a:spLocks noChangeArrowheads="1"/>
          </p:cNvSpPr>
          <p:nvPr/>
        </p:nvSpPr>
        <p:spPr bwMode="auto">
          <a:xfrm>
            <a:off x="7772400" y="1066800"/>
            <a:ext cx="152400" cy="1371600"/>
          </a:xfrm>
          <a:prstGeom prst="ellipse">
            <a:avLst/>
          </a:prstGeom>
          <a:solidFill>
            <a:srgbClr val="FFFF99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1" name="Line 51"/>
          <p:cNvSpPr>
            <a:spLocks noChangeShapeType="1"/>
          </p:cNvSpPr>
          <p:nvPr/>
        </p:nvSpPr>
        <p:spPr bwMode="auto">
          <a:xfrm flipV="1">
            <a:off x="8153400" y="15240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92" name="Line 52"/>
          <p:cNvSpPr>
            <a:spLocks noChangeShapeType="1"/>
          </p:cNvSpPr>
          <p:nvPr/>
        </p:nvSpPr>
        <p:spPr bwMode="auto">
          <a:xfrm>
            <a:off x="8153400" y="17526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93" name="Line 53"/>
          <p:cNvSpPr>
            <a:spLocks noChangeShapeType="1"/>
          </p:cNvSpPr>
          <p:nvPr/>
        </p:nvSpPr>
        <p:spPr bwMode="auto">
          <a:xfrm>
            <a:off x="8153400" y="190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94" name="Line 54"/>
          <p:cNvSpPr>
            <a:spLocks noChangeShapeType="1"/>
          </p:cNvSpPr>
          <p:nvPr/>
        </p:nvSpPr>
        <p:spPr bwMode="auto">
          <a:xfrm flipH="1" flipV="1">
            <a:off x="6096000" y="2362200"/>
            <a:ext cx="609600" cy="1676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03" name="Rectangle 63"/>
          <p:cNvSpPr>
            <a:spLocks noChangeArrowheads="1"/>
          </p:cNvSpPr>
          <p:nvPr/>
        </p:nvSpPr>
        <p:spPr bwMode="auto">
          <a:xfrm>
            <a:off x="8153400" y="685800"/>
            <a:ext cx="1524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4" name="Line 64"/>
          <p:cNvSpPr>
            <a:spLocks noChangeShapeType="1"/>
          </p:cNvSpPr>
          <p:nvPr/>
        </p:nvSpPr>
        <p:spPr bwMode="auto">
          <a:xfrm>
            <a:off x="8229600" y="12192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05" name="Text Box 65"/>
          <p:cNvSpPr txBox="1">
            <a:spLocks noChangeArrowheads="1"/>
          </p:cNvSpPr>
          <p:nvPr/>
        </p:nvSpPr>
        <p:spPr bwMode="auto">
          <a:xfrm>
            <a:off x="7924800" y="2286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5E565C"/>
                </a:solidFill>
              </a:rPr>
              <a:t>EI</a:t>
            </a:r>
          </a:p>
        </p:txBody>
      </p:sp>
      <p:sp>
        <p:nvSpPr>
          <p:cNvPr id="61506" name="Text Box 66"/>
          <p:cNvSpPr txBox="1">
            <a:spLocks noChangeArrowheads="1"/>
          </p:cNvSpPr>
          <p:nvPr/>
        </p:nvSpPr>
        <p:spPr bwMode="auto">
          <a:xfrm>
            <a:off x="7848600" y="20574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Sample M</a:t>
            </a:r>
          </a:p>
        </p:txBody>
      </p:sp>
      <p:sp>
        <p:nvSpPr>
          <p:cNvPr id="61507" name="Text Box 67"/>
          <p:cNvSpPr txBox="1">
            <a:spLocks noChangeArrowheads="1"/>
          </p:cNvSpPr>
          <p:nvPr/>
        </p:nvSpPr>
        <p:spPr bwMode="auto">
          <a:xfrm>
            <a:off x="7467600" y="5791200"/>
            <a:ext cx="762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M+ (</a:t>
            </a:r>
            <a:r>
              <a:rPr lang="en-US" sz="2400" b="1"/>
              <a:t>*</a:t>
            </a:r>
            <a:r>
              <a:rPr lang="en-US" b="1"/>
              <a:t>)</a:t>
            </a:r>
          </a:p>
        </p:txBody>
      </p:sp>
      <p:sp>
        <p:nvSpPr>
          <p:cNvPr id="61509" name="Text Box 69"/>
          <p:cNvSpPr txBox="1">
            <a:spLocks noChangeArrowheads="1"/>
          </p:cNvSpPr>
          <p:nvPr/>
        </p:nvSpPr>
        <p:spPr bwMode="auto">
          <a:xfrm>
            <a:off x="8153400" y="1371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*</a:t>
            </a:r>
          </a:p>
        </p:txBody>
      </p:sp>
      <p:sp>
        <p:nvSpPr>
          <p:cNvPr id="61510" name="Text Box 70"/>
          <p:cNvSpPr txBox="1">
            <a:spLocks noChangeArrowheads="1"/>
          </p:cNvSpPr>
          <p:nvPr/>
        </p:nvSpPr>
        <p:spPr bwMode="auto">
          <a:xfrm>
            <a:off x="8305800" y="1676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*</a:t>
            </a:r>
          </a:p>
        </p:txBody>
      </p:sp>
      <p:sp>
        <p:nvSpPr>
          <p:cNvPr id="37942" name="Text Box 71"/>
          <p:cNvSpPr txBox="1">
            <a:spLocks noChangeArrowheads="1"/>
          </p:cNvSpPr>
          <p:nvPr/>
        </p:nvSpPr>
        <p:spPr bwMode="auto">
          <a:xfrm>
            <a:off x="5791200" y="58674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 detector</a:t>
            </a:r>
          </a:p>
        </p:txBody>
      </p:sp>
      <p:sp>
        <p:nvSpPr>
          <p:cNvPr id="37943" name="Line 72"/>
          <p:cNvSpPr>
            <a:spLocks noChangeShapeType="1"/>
          </p:cNvSpPr>
          <p:nvPr/>
        </p:nvSpPr>
        <p:spPr bwMode="auto">
          <a:xfrm>
            <a:off x="6324600" y="6553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44" name="Rectangle 74"/>
          <p:cNvSpPr>
            <a:spLocks noChangeArrowheads="1"/>
          </p:cNvSpPr>
          <p:nvPr/>
        </p:nvSpPr>
        <p:spPr bwMode="auto">
          <a:xfrm>
            <a:off x="2743200" y="1981200"/>
            <a:ext cx="152400" cy="1066800"/>
          </a:xfrm>
          <a:prstGeom prst="rect">
            <a:avLst/>
          </a:prstGeom>
          <a:solidFill>
            <a:srgbClr val="33CCCC">
              <a:alpha val="7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5" name="Line 75"/>
          <p:cNvSpPr>
            <a:spLocks noChangeShapeType="1"/>
          </p:cNvSpPr>
          <p:nvPr/>
        </p:nvSpPr>
        <p:spPr bwMode="auto">
          <a:xfrm>
            <a:off x="2819400" y="160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16" name="Text Box 76"/>
          <p:cNvSpPr txBox="1">
            <a:spLocks noChangeArrowheads="1"/>
          </p:cNvSpPr>
          <p:nvPr/>
        </p:nvSpPr>
        <p:spPr bwMode="auto">
          <a:xfrm>
            <a:off x="1828800" y="1143000"/>
            <a:ext cx="144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Sample injection here</a:t>
            </a:r>
          </a:p>
        </p:txBody>
      </p:sp>
      <p:sp>
        <p:nvSpPr>
          <p:cNvPr id="61517" name="Line 77"/>
          <p:cNvSpPr>
            <a:spLocks noChangeShapeType="1"/>
          </p:cNvSpPr>
          <p:nvPr/>
        </p:nvSpPr>
        <p:spPr bwMode="auto">
          <a:xfrm>
            <a:off x="3124200" y="2971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48" name="Line 78"/>
          <p:cNvSpPr>
            <a:spLocks noChangeShapeType="1"/>
          </p:cNvSpPr>
          <p:nvPr/>
        </p:nvSpPr>
        <p:spPr bwMode="auto">
          <a:xfrm>
            <a:off x="2819400" y="19812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6" grpId="0" animBg="1"/>
      <p:bldP spid="61486" grpId="0" animBg="1"/>
      <p:bldP spid="61488" grpId="0" animBg="1"/>
      <p:bldP spid="61490" grpId="0" animBg="1"/>
      <p:bldP spid="61491" grpId="0" animBg="1"/>
      <p:bldP spid="61492" grpId="0" animBg="1"/>
      <p:bldP spid="61493" grpId="0" animBg="1"/>
      <p:bldP spid="61494" grpId="0" animBg="1"/>
      <p:bldP spid="61503" grpId="0" animBg="1"/>
      <p:bldP spid="61504" grpId="0" animBg="1"/>
      <p:bldP spid="61505" grpId="0"/>
      <p:bldP spid="61506" grpId="0"/>
      <p:bldP spid="61507" grpId="0"/>
      <p:bldP spid="61509" grpId="0"/>
      <p:bldP spid="61510" grpId="0"/>
      <p:bldP spid="61515" grpId="0" animBg="1"/>
      <p:bldP spid="61516" grpId="0"/>
      <p:bldP spid="615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ittybloger.files.wordpress.com/2012/05/cats-love-computers-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7218"/>
            <a:ext cx="9143999" cy="578078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4">
              <a:lumMod val="85000"/>
              <a:lumOff val="15000"/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To call a service person to fix a mass spec  </a:t>
            </a:r>
            <a:r>
              <a:rPr lang="en-US" sz="3200" b="1" smtClean="0">
                <a:solidFill>
                  <a:schemeClr val="bg1"/>
                </a:solidFill>
              </a:rPr>
              <a:t>costs ~$2000-</a:t>
            </a:r>
            <a:r>
              <a:rPr lang="en-US" sz="3200" b="1" dirty="0" smtClean="0">
                <a:solidFill>
                  <a:schemeClr val="bg1"/>
                </a:solidFill>
              </a:rPr>
              <a:t>$7000/day (depending on parts)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75260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</a:rPr>
              <a:t>So…You break it, you fix it, maggots ! 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1000"/>
            <a:ext cx="3967163" cy="3967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"/>
            <a:ext cx="3996519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34508"/>
            <a:ext cx="4267200" cy="33234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457200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Conflat</a:t>
            </a:r>
            <a:r>
              <a:rPr lang="en-US" sz="3200" dirty="0" smtClean="0"/>
              <a:t> flange design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919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/>
              <a:t>Tour of major ms components: </a:t>
            </a:r>
            <a:r>
              <a:rPr lang="en-US" sz="2400" b="1" smtClean="0">
                <a:solidFill>
                  <a:srgbClr val="FF3300"/>
                </a:solidFill>
              </a:rPr>
              <a:t>vacuum pumps</a:t>
            </a:r>
          </a:p>
        </p:txBody>
      </p:sp>
      <p:pic>
        <p:nvPicPr>
          <p:cNvPr id="17413" name="Picture 5" descr="mech pump 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00200"/>
            <a:ext cx="3286125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mech pump actu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34194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838200" y="13716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Roughing (mechanical) pump</a:t>
            </a:r>
            <a:r>
              <a:rPr lang="en-US"/>
              <a:t> 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876800" y="5029200"/>
            <a:ext cx="4267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Rough pump moves pressure from  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1 </a:t>
            </a:r>
            <a:r>
              <a:rPr lang="en-US" sz="2400" b="1" dirty="0" err="1">
                <a:solidFill>
                  <a:srgbClr val="FF3300"/>
                </a:solidFill>
              </a:rPr>
              <a:t>atm</a:t>
            </a:r>
            <a:r>
              <a:rPr lang="en-US" sz="2400" b="1" dirty="0">
                <a:solidFill>
                  <a:srgbClr val="FF3300"/>
                </a:solidFill>
              </a:rPr>
              <a:t>-</a:t>
            </a:r>
            <a:r>
              <a:rPr lang="en-US" sz="2400" b="1" dirty="0">
                <a:solidFill>
                  <a:srgbClr val="FF3300"/>
                </a:solidFill>
                <a:sym typeface="Wingdings" pitchFamily="2" charset="2"/>
              </a:rPr>
              <a:t> 0.00001 </a:t>
            </a:r>
            <a:r>
              <a:rPr lang="en-US" sz="2400" b="1" dirty="0" err="1">
                <a:solidFill>
                  <a:srgbClr val="FF3300"/>
                </a:solidFill>
                <a:sym typeface="Wingdings" pitchFamily="2" charset="2"/>
              </a:rPr>
              <a:t>atm</a:t>
            </a:r>
            <a:r>
              <a:rPr lang="en-US" sz="2400" b="1" dirty="0">
                <a:solidFill>
                  <a:srgbClr val="FF3300"/>
                </a:solidFill>
                <a:sym typeface="Wingdings" pitchFamily="2" charset="2"/>
              </a:rPr>
              <a:t> ~ 10 </a:t>
            </a:r>
            <a:r>
              <a:rPr lang="en-US" sz="2400" b="1" dirty="0">
                <a:solidFill>
                  <a:srgbClr val="FF3300"/>
                </a:solidFill>
                <a:sym typeface="Symbol" pitchFamily="18" charset="2"/>
              </a:rPr>
              <a:t></a:t>
            </a:r>
            <a:r>
              <a:rPr lang="en-US" sz="2400" b="1" dirty="0">
                <a:solidFill>
                  <a:srgbClr val="FF3300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181600" y="4343400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Schematic of rough pump rotor assembly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7239000" y="3276600"/>
            <a:ext cx="152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</a:rPr>
              <a:t>Oil in here</a:t>
            </a: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>
            <a:off x="6781800" y="3505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6781800" y="2061029"/>
            <a:ext cx="2371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Gas out here</a:t>
            </a: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7620000" y="24384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304800" y="4876800"/>
            <a:ext cx="4419600" cy="1643063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Note on units</a:t>
            </a:r>
            <a:r>
              <a:rPr lang="en-US"/>
              <a:t>: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1 mm Hg =1000 </a:t>
            </a:r>
            <a:r>
              <a:rPr lang="en-US" b="1">
                <a:solidFill>
                  <a:srgbClr val="FF3300"/>
                </a:solidFill>
                <a:sym typeface="Symbol" pitchFamily="18" charset="2"/>
              </a:rPr>
              <a:t></a:t>
            </a:r>
          </a:p>
          <a:p>
            <a:pPr>
              <a:spcBef>
                <a:spcPct val="50000"/>
              </a:spcBef>
            </a:pPr>
            <a:r>
              <a:rPr lang="en-US" b="1">
                <a:sym typeface="Symbol" pitchFamily="18" charset="2"/>
              </a:rPr>
              <a:t>1 mtorr= </a:t>
            </a:r>
            <a:r>
              <a:rPr lang="en-US" b="1">
                <a:solidFill>
                  <a:srgbClr val="FF3300"/>
                </a:solidFill>
                <a:sym typeface="Symbol" pitchFamily="18" charset="2"/>
              </a:rPr>
              <a:t>1 </a:t>
            </a:r>
            <a:r>
              <a:rPr lang="en-US" b="1">
                <a:sym typeface="Symbol" pitchFamily="18" charset="2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  <a:sym typeface="Symbol" pitchFamily="18" charset="2"/>
              </a:rPr>
              <a:t>10</a:t>
            </a:r>
            <a:r>
              <a:rPr lang="en-US" b="1" baseline="30000">
                <a:solidFill>
                  <a:schemeClr val="hlink"/>
                </a:solidFill>
                <a:sym typeface="Symbol" pitchFamily="18" charset="2"/>
              </a:rPr>
              <a:t>-6</a:t>
            </a:r>
            <a:r>
              <a:rPr lang="en-US" b="1">
                <a:solidFill>
                  <a:schemeClr val="hlink"/>
                </a:solidFill>
                <a:sym typeface="Symbol" pitchFamily="18" charset="2"/>
              </a:rPr>
              <a:t>  atm</a:t>
            </a:r>
            <a:r>
              <a:rPr lang="en-US" b="1">
                <a:sym typeface="Symbol" pitchFamily="18" charset="2"/>
              </a:rPr>
              <a:t> =0.76 mtorr ~ 1mtorr =</a:t>
            </a:r>
            <a:r>
              <a:rPr lang="en-US" b="1">
                <a:solidFill>
                  <a:srgbClr val="FF3300"/>
                </a:solidFill>
                <a:sym typeface="Symbol" pitchFamily="18" charset="2"/>
              </a:rPr>
              <a:t>1 </a:t>
            </a:r>
            <a:r>
              <a:rPr lang="en-US" b="1"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  <p:bldP spid="17416" grpId="0"/>
      <p:bldP spid="17418" grpId="0"/>
      <p:bldP spid="17419" grpId="0"/>
      <p:bldP spid="17420" grpId="0" animBg="1"/>
      <p:bldP spid="17421" grpId="0"/>
      <p:bldP spid="17422" grpId="0" animBg="1"/>
      <p:bldP spid="174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228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ASC MECHANICAL PUMP FOR BOB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7801" y="1828800"/>
            <a:ext cx="5486399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2298412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</a:t>
            </a:r>
            <a:r>
              <a:rPr lang="en-US" sz="3200" b="1" dirty="0" smtClean="0"/>
              <a:t>o </a:t>
            </a:r>
            <a:r>
              <a:rPr lang="en-US" sz="3200" b="1" dirty="0" err="1" smtClean="0"/>
              <a:t>turbopump</a:t>
            </a:r>
            <a:endParaRPr lang="en-US" sz="32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715000" y="2514600"/>
            <a:ext cx="381000" cy="7620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988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/>
              <a:t>MS components continued:</a:t>
            </a:r>
            <a:r>
              <a:rPr lang="en-US" sz="4000" smtClean="0"/>
              <a:t> </a:t>
            </a:r>
            <a:br>
              <a:rPr lang="en-US" sz="4000" smtClean="0"/>
            </a:br>
            <a:r>
              <a:rPr lang="en-US" sz="2800" b="1" smtClean="0">
                <a:solidFill>
                  <a:srgbClr val="FF3300"/>
                </a:solidFill>
              </a:rPr>
              <a:t>diffusion pumps</a:t>
            </a:r>
          </a:p>
        </p:txBody>
      </p:sp>
      <p:pic>
        <p:nvPicPr>
          <p:cNvPr id="19461" name="Picture 5" descr="diffusion_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26257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oil diffusion pu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752600"/>
            <a:ext cx="39100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Line 7"/>
          <p:cNvSpPr>
            <a:spLocks noChangeShapeType="1"/>
          </p:cNvSpPr>
          <p:nvPr/>
        </p:nvSpPr>
        <p:spPr bwMode="auto">
          <a:xfrm flipV="1">
            <a:off x="7924800" y="2667000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7086600" y="2286000"/>
            <a:ext cx="1905000" cy="120032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Out to rough pump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609600" y="54864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1000 </a:t>
            </a:r>
            <a:r>
              <a:rPr lang="en-US" b="1">
                <a:sym typeface="Symbol" pitchFamily="18" charset="2"/>
              </a:rPr>
              <a:t></a:t>
            </a:r>
            <a:r>
              <a:rPr lang="en-US"/>
              <a:t> </a:t>
            </a:r>
            <a:r>
              <a:rPr lang="en-US" b="1">
                <a:sym typeface="Wingdings" pitchFamily="2" charset="2"/>
              </a:rPr>
              <a:t> 0.001 </a:t>
            </a:r>
            <a:r>
              <a:rPr lang="en-US" b="1">
                <a:sym typeface="Symbol" pitchFamily="18" charset="2"/>
              </a:rPr>
              <a:t></a:t>
            </a: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133600" y="5535613"/>
            <a:ext cx="6438900" cy="144655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/>
              <a:t>Specially made` diffusion’ pump oil (a stable silicone, e.g. Dow-Corning 701) is heated, misted and rained down through nozzles to entrain gas from </a:t>
            </a:r>
            <a:r>
              <a:rPr lang="en-US" sz="2200" b="1" dirty="0" err="1"/>
              <a:t>ms</a:t>
            </a:r>
            <a:r>
              <a:rPr lang="en-US" sz="2200" b="1" dirty="0"/>
              <a:t> manifold 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5181600" y="1371600"/>
            <a:ext cx="350520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From </a:t>
            </a:r>
            <a:r>
              <a:rPr lang="en-US" sz="2400" b="1" dirty="0" err="1">
                <a:solidFill>
                  <a:srgbClr val="FF3300"/>
                </a:solidFill>
              </a:rPr>
              <a:t>ms</a:t>
            </a:r>
            <a:r>
              <a:rPr lang="en-US" sz="2400" b="1" dirty="0">
                <a:solidFill>
                  <a:srgbClr val="FF3300"/>
                </a:solidFill>
              </a:rPr>
              <a:t> manifold</a:t>
            </a:r>
          </a:p>
        </p:txBody>
      </p:sp>
      <p:sp>
        <p:nvSpPr>
          <p:cNvPr id="17417" name="Line 12"/>
          <p:cNvSpPr>
            <a:spLocks noChangeShapeType="1"/>
          </p:cNvSpPr>
          <p:nvPr/>
        </p:nvSpPr>
        <p:spPr bwMode="auto">
          <a:xfrm>
            <a:off x="6553200" y="2667000"/>
            <a:ext cx="228600" cy="533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8" name="Line 13"/>
          <p:cNvSpPr>
            <a:spLocks noChangeShapeType="1"/>
          </p:cNvSpPr>
          <p:nvPr/>
        </p:nvSpPr>
        <p:spPr bwMode="auto">
          <a:xfrm flipH="1">
            <a:off x="5791200" y="2590800"/>
            <a:ext cx="2286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9" name="Line 14"/>
          <p:cNvSpPr>
            <a:spLocks noChangeShapeType="1"/>
          </p:cNvSpPr>
          <p:nvPr/>
        </p:nvSpPr>
        <p:spPr bwMode="auto">
          <a:xfrm flipH="1">
            <a:off x="6096000" y="1905000"/>
            <a:ext cx="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0" name="Line 15"/>
          <p:cNvSpPr>
            <a:spLocks noChangeShapeType="1"/>
          </p:cNvSpPr>
          <p:nvPr/>
        </p:nvSpPr>
        <p:spPr bwMode="auto">
          <a:xfrm flipH="1">
            <a:off x="6553200" y="1905000"/>
            <a:ext cx="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Freeform 16"/>
          <p:cNvSpPr>
            <a:spLocks/>
          </p:cNvSpPr>
          <p:nvPr/>
        </p:nvSpPr>
        <p:spPr bwMode="auto">
          <a:xfrm>
            <a:off x="6850063" y="4316413"/>
            <a:ext cx="344487" cy="177800"/>
          </a:xfrm>
          <a:custGeom>
            <a:avLst/>
            <a:gdLst>
              <a:gd name="T0" fmla="*/ 2147483647 w 217"/>
              <a:gd name="T1" fmla="*/ 0 h 112"/>
              <a:gd name="T2" fmla="*/ 2147483647 w 217"/>
              <a:gd name="T3" fmla="*/ 2147483647 h 112"/>
              <a:gd name="T4" fmla="*/ 2147483647 w 217"/>
              <a:gd name="T5" fmla="*/ 2147483647 h 112"/>
              <a:gd name="T6" fmla="*/ 0 60000 65536"/>
              <a:gd name="T7" fmla="*/ 0 60000 65536"/>
              <a:gd name="T8" fmla="*/ 0 60000 65536"/>
              <a:gd name="T9" fmla="*/ 0 w 217"/>
              <a:gd name="T10" fmla="*/ 0 h 112"/>
              <a:gd name="T11" fmla="*/ 217 w 217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" h="112">
                <a:moveTo>
                  <a:pt x="5" y="0"/>
                </a:moveTo>
                <a:cubicBezTo>
                  <a:pt x="19" y="61"/>
                  <a:pt x="0" y="13"/>
                  <a:pt x="39" y="51"/>
                </a:cubicBezTo>
                <a:cubicBezTo>
                  <a:pt x="102" y="112"/>
                  <a:pt x="76" y="85"/>
                  <a:pt x="217" y="85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Line 17"/>
          <p:cNvSpPr>
            <a:spLocks noChangeShapeType="1"/>
          </p:cNvSpPr>
          <p:nvPr/>
        </p:nvSpPr>
        <p:spPr bwMode="auto">
          <a:xfrm flipV="1">
            <a:off x="7620000" y="3657600"/>
            <a:ext cx="2286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946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74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762000"/>
            <a:ext cx="4296044" cy="5970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ASC OIL DIFFUSION PUMP ON ELANOR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5052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TO MECHANICAL PUMP</a:t>
            </a:r>
            <a:endParaRPr lang="en-US" sz="32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48000" y="4343400"/>
            <a:ext cx="1219200" cy="1371600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83638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1346</Words>
  <Application>Microsoft Office PowerPoint</Application>
  <PresentationFormat>On-screen Show (4:3)</PresentationFormat>
  <Paragraphs>272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Arial Black</vt:lpstr>
      <vt:lpstr>Calibri</vt:lpstr>
      <vt:lpstr>Symbol</vt:lpstr>
      <vt:lpstr>Times New Roman</vt:lpstr>
      <vt:lpstr>Wingdings</vt:lpstr>
      <vt:lpstr>Default Design</vt:lpstr>
      <vt:lpstr>Tour of the Modern Magnetic Sector Instrument</vt:lpstr>
      <vt:lpstr>Typical modern ms labs-au’ natural</vt:lpstr>
      <vt:lpstr>PowerPoint Presentation</vt:lpstr>
      <vt:lpstr>Tour of common major ms components:  magnets and “Conflat” UHV* Stainless steel plumbing</vt:lpstr>
      <vt:lpstr>PowerPoint Presentation</vt:lpstr>
      <vt:lpstr>Tour of major ms components: vacuum pumps</vt:lpstr>
      <vt:lpstr>PowerPoint Presentation</vt:lpstr>
      <vt:lpstr>MS components continued:  diffusion pumps</vt:lpstr>
      <vt:lpstr>PowerPoint Presentation</vt:lpstr>
      <vt:lpstr>MS components continued:  alternative to diffusion ..turbomolecular pumps</vt:lpstr>
      <vt:lpstr>ASC TURBOMOLECULAR PUMP AND PHILLIPS GAUGE ON BOB</vt:lpstr>
      <vt:lpstr>MS components continued:  turbomolecular Pumping speed vs pressure</vt:lpstr>
      <vt:lpstr>MS components continued:  other pump types</vt:lpstr>
      <vt:lpstr>MS components continued:  other pump types (continued)</vt:lpstr>
      <vt:lpstr>MS components continued:  other pump types (continued)</vt:lpstr>
      <vt:lpstr>MS components continued:  vacuum gauges</vt:lpstr>
      <vt:lpstr>MS components continued:  vacuum gauges</vt:lpstr>
      <vt:lpstr>MS components continued: Electron impact (EI) source</vt:lpstr>
      <vt:lpstr>MS components continued: Electron impact (EI) source (cont.)</vt:lpstr>
      <vt:lpstr>ASC SOURCE AND REPELLER FOR ELANOR</vt:lpstr>
      <vt:lpstr>PowerPoint Presentation</vt:lpstr>
      <vt:lpstr>MS components continued: Electron impact (EI) source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MS Body parts game</vt:lpstr>
      <vt:lpstr>Find the source game</vt:lpstr>
      <vt:lpstr>MS parts game (cont.)</vt:lpstr>
      <vt:lpstr>MS components continued: dynode detector design</vt:lpstr>
      <vt:lpstr>A few more MS bits &amp; pieces: other designs and approaches</vt:lpstr>
      <vt:lpstr>A few more MS bits &amp; pieces (continued)</vt:lpstr>
      <vt:lpstr>A few more MS bits &amp; pieces (continued)</vt:lpstr>
      <vt:lpstr>Summary of bits and pieces</vt:lpstr>
      <vt:lpstr>PowerPoint Presentation</vt:lpstr>
      <vt:lpstr>MS Designs compared</vt:lpstr>
      <vt:lpstr>A few more MS bits &amp; pieces (continued)</vt:lpstr>
      <vt:lpstr>GC-MS inlet system</vt:lpstr>
      <vt:lpstr>PowerPoint Presentation</vt:lpstr>
    </vt:vector>
  </TitlesOfParts>
  <Company>Alfred State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Mass Spectroscopy (MS)</dc:title>
  <dc:creator>Help Desk</dc:creator>
  <cp:lastModifiedBy>Fong, Jerry</cp:lastModifiedBy>
  <cp:revision>57</cp:revision>
  <cp:lastPrinted>2013-03-25T20:37:10Z</cp:lastPrinted>
  <dcterms:created xsi:type="dcterms:W3CDTF">2007-03-07T16:53:52Z</dcterms:created>
  <dcterms:modified xsi:type="dcterms:W3CDTF">2018-04-11T12:43:05Z</dcterms:modified>
</cp:coreProperties>
</file>