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6" r:id="rId3"/>
    <p:sldId id="257" r:id="rId4"/>
    <p:sldId id="264" r:id="rId5"/>
    <p:sldId id="265" r:id="rId6"/>
    <p:sldId id="266" r:id="rId7"/>
    <p:sldId id="258" r:id="rId8"/>
    <p:sldId id="261" r:id="rId9"/>
    <p:sldId id="267" r:id="rId10"/>
    <p:sldId id="268" r:id="rId11"/>
    <p:sldId id="259" r:id="rId12"/>
    <p:sldId id="271" r:id="rId13"/>
    <p:sldId id="263" r:id="rId14"/>
    <p:sldId id="269" r:id="rId15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99CC"/>
    <a:srgbClr val="3399FF"/>
    <a:srgbClr val="CCECFF"/>
    <a:srgbClr val="00CC99"/>
    <a:srgbClr val="33CC33"/>
    <a:srgbClr val="66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1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185" cy="468387"/>
          </a:xfrm>
          <a:prstGeom prst="rect">
            <a:avLst/>
          </a:prstGeom>
        </p:spPr>
        <p:txBody>
          <a:bodyPr vert="horz" lIns="93388" tIns="46694" rIns="93388" bIns="4669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3793" y="0"/>
            <a:ext cx="3071185" cy="468387"/>
          </a:xfrm>
          <a:prstGeom prst="rect">
            <a:avLst/>
          </a:prstGeom>
        </p:spPr>
        <p:txBody>
          <a:bodyPr vert="horz" lIns="93388" tIns="46694" rIns="93388" bIns="46694" rtlCol="0"/>
          <a:lstStyle>
            <a:lvl1pPr algn="r">
              <a:defRPr sz="1200"/>
            </a:lvl1pPr>
          </a:lstStyle>
          <a:p>
            <a:fld id="{F5604D2F-764A-4586-A0F2-69558048C7F5}" type="datetimeFigureOut">
              <a:rPr lang="en-US" smtClean="0"/>
              <a:pPr/>
              <a:t>4/6/2018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88" tIns="46694" rIns="93388" bIns="4669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986" y="4452107"/>
            <a:ext cx="5668631" cy="4217103"/>
          </a:xfrm>
          <a:prstGeom prst="rect">
            <a:avLst/>
          </a:prstGeom>
        </p:spPr>
        <p:txBody>
          <a:bodyPr vert="horz" lIns="93388" tIns="46694" rIns="93388" bIns="466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593"/>
            <a:ext cx="3071185" cy="468386"/>
          </a:xfrm>
          <a:prstGeom prst="rect">
            <a:avLst/>
          </a:prstGeom>
        </p:spPr>
        <p:txBody>
          <a:bodyPr vert="horz" lIns="93388" tIns="46694" rIns="93388" bIns="4669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3793" y="8902593"/>
            <a:ext cx="3071185" cy="468386"/>
          </a:xfrm>
          <a:prstGeom prst="rect">
            <a:avLst/>
          </a:prstGeom>
        </p:spPr>
        <p:txBody>
          <a:bodyPr vert="horz" lIns="93388" tIns="46694" rIns="93388" bIns="46694" rtlCol="0" anchor="b"/>
          <a:lstStyle>
            <a:lvl1pPr algn="r">
              <a:defRPr sz="1200"/>
            </a:lvl1pPr>
          </a:lstStyle>
          <a:p>
            <a:fld id="{ABB4BB37-4F40-4BD7-AC4C-FAD3A466D0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0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BB37-4F40-4BD7-AC4C-FAD3A466D01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8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BB37-4F40-4BD7-AC4C-FAD3A466D01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15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D3737-4A6B-41F0-8593-F81D36348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1A327-21AA-4E9F-91D5-CCFB68C319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8B154-B557-4125-85BE-879A3766CC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28669-8640-4A91-A82C-DD3D913879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75F6-7A7C-4BF7-820F-880D202137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86306-BD85-4684-9139-4D7338B8C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0822C-51DB-4C2C-80DF-7DEFAEAF22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0B781-C275-49AE-94E4-ABA35F147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8423A-C45A-41EB-9DCD-DBB9FB176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B480F-A928-4D32-A9CB-11AACFBCA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700A7-0DA5-4839-BA5C-94A68376D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C68C00-A248-43E2-860D-437436C339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om/url?sa=i&amp;rct=j&amp;q=&amp;esrc=s&amp;frm=1&amp;source=images&amp;cd=&amp;cad=rja&amp;uact=8&amp;ved=0CAcQjRw&amp;url=http://www.google.com/url?sa=i&amp;rct=j&amp;q=&amp;esrc=s&amp;frm=1&amp;source=images&amp;cd=&amp;cad=rja&amp;uact=8&amp;ved=0CAcQjRw&amp;url=http://www.hahastop.com/pictures/The_Magnet_Cat.htm&amp;ei=bAMWVYzgDMLIsQSvm4DoAw&amp;bvm=bv.89381419,d.cWc&amp;psig=AFQjCNFQOUmfrmy6H4vdzF8LLULWTg5agg&amp;ust=1427592354400981&amp;ei=eAMWVam0Ebi1sQS26ILYCw&amp;bvm=bv.89381419,d.cWc&amp;psig=AFQjCNFQOUmfrmy6H4vdzF8LLULWTg5agg&amp;ust=1427592354400981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xcited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" y="0"/>
            <a:ext cx="9274889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1676400"/>
            <a:ext cx="2819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Gill Sans Ultra Bold" panose="020B0A02020104020203" pitchFamily="34" charset="0"/>
              </a:rPr>
              <a:t>We’re doing MS next !!</a:t>
            </a:r>
            <a:endParaRPr lang="en-US" sz="4800" dirty="0">
              <a:solidFill>
                <a:schemeClr val="bg1"/>
              </a:solidFill>
              <a:latin typeface="Gill Sans Ultra Bold" panose="020B0A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9143999" cy="1876425"/>
          </a:xfrm>
          <a:prstGeom prst="rect">
            <a:avLst/>
          </a:prstGeom>
          <a:noFill/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09600" y="220980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i="1" dirty="0" smtClean="0">
                <a:solidFill>
                  <a:srgbClr val="0033CC"/>
                </a:solidFill>
              </a:rPr>
              <a:t>Based on the crudeness of Aston’s vacuum, what </a:t>
            </a:r>
            <a:r>
              <a:rPr lang="en-US" sz="2800" b="1" i="1" dirty="0">
                <a:solidFill>
                  <a:srgbClr val="0033CC"/>
                </a:solidFill>
              </a:rPr>
              <a:t>are likely sources of masses at 16,17,18, 28 &amp; 32 in Aston’ s </a:t>
            </a:r>
            <a:r>
              <a:rPr lang="en-US" sz="2800" b="1" i="1" dirty="0" smtClean="0">
                <a:solidFill>
                  <a:srgbClr val="0033CC"/>
                </a:solidFill>
              </a:rPr>
              <a:t>first </a:t>
            </a:r>
            <a:r>
              <a:rPr lang="en-US" sz="2800" b="1" i="1" dirty="0">
                <a:solidFill>
                  <a:srgbClr val="0033CC"/>
                </a:solidFill>
              </a:rPr>
              <a:t>MS of `Ne</a:t>
            </a:r>
            <a:r>
              <a:rPr lang="en-US" sz="2800" b="1" i="1" dirty="0" smtClean="0">
                <a:solidFill>
                  <a:srgbClr val="0033CC"/>
                </a:solidFill>
              </a:rPr>
              <a:t>’ ?</a:t>
            </a:r>
            <a:endParaRPr lang="en-US" sz="2800" b="1" i="1" dirty="0">
              <a:solidFill>
                <a:srgbClr val="0033CC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sz="2400" dirty="0" smtClean="0"/>
              <a:t>`</a:t>
            </a:r>
            <a:r>
              <a:rPr lang="en-US" sz="2400" b="1" dirty="0" smtClean="0"/>
              <a:t>old school’ MS </a:t>
            </a:r>
            <a:r>
              <a:rPr lang="en-US" sz="2400" b="1" dirty="0"/>
              <a:t>of </a:t>
            </a:r>
            <a:r>
              <a:rPr lang="en-US" sz="2400" b="1" dirty="0" smtClean="0"/>
              <a:t>Ne</a:t>
            </a:r>
            <a:endParaRPr lang="en-US" sz="2400" b="1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371600" y="609600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Voltage scan of magnetic sector MS </a:t>
            </a:r>
            <a:r>
              <a:rPr lang="en-US" sz="2400" b="1" dirty="0" smtClean="0">
                <a:solidFill>
                  <a:schemeClr val="accent2"/>
                </a:solidFill>
              </a:rPr>
              <a:t>for </a:t>
            </a:r>
            <a:r>
              <a:rPr lang="en-US" sz="2400" b="1" dirty="0">
                <a:solidFill>
                  <a:schemeClr val="accent2"/>
                </a:solidFill>
              </a:rPr>
              <a:t>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35052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 16	    17	18		28	     32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114800"/>
            <a:ext cx="2590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Your 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assignment?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0" y="4267200"/>
            <a:ext cx="76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4267200"/>
            <a:ext cx="121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OH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4267200"/>
            <a:ext cx="1295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4267200"/>
            <a:ext cx="1066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72400" y="4191000"/>
            <a:ext cx="1143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+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rgbClr val="FF3300"/>
                </a:solidFill>
              </a:rPr>
              <a:t>Modern Magnetic Sector Instrument</a:t>
            </a:r>
          </a:p>
        </p:txBody>
      </p:sp>
      <p:pic>
        <p:nvPicPr>
          <p:cNvPr id="9225" name="Picture 9" descr="MS uNIV w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219200"/>
            <a:ext cx="4635652" cy="4191000"/>
          </a:xfrm>
          <a:prstGeom prst="rect">
            <a:avLst/>
          </a:prstGeom>
          <a:noFill/>
        </p:spPr>
      </p:pic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191000" y="54864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dirty="0"/>
              <a:t>Sector MS-University of Wisconsin Department of Chemistry</a:t>
            </a:r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3295650" cy="3962400"/>
          </a:xfrm>
          <a:prstGeom prst="rect">
            <a:avLst/>
          </a:prstGeom>
          <a:noFill/>
        </p:spPr>
      </p:pic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914400" y="5562600"/>
            <a:ext cx="3048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Inlet plumbing +</a:t>
            </a:r>
            <a:r>
              <a:rPr lang="en-US" i="1"/>
              <a:t> </a:t>
            </a:r>
            <a:r>
              <a:rPr lang="en-US" b="1" i="1"/>
              <a:t>source (North Carolina State instrument)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943600" y="22860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student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9232" grpId="0"/>
      <p:bldP spid="92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agnetic sector mass spectrometer university of michig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2658"/>
            <a:ext cx="6553200" cy="504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228600"/>
            <a:ext cx="678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Holistic view: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Magnetic Sector Instrument: University of Michigan Ann Arbor Chemistry Department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Modern MS spectra</a:t>
            </a:r>
          </a:p>
        </p:txBody>
      </p:sp>
      <p:pic>
        <p:nvPicPr>
          <p:cNvPr id="16387" name="Picture 3" descr="cocai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7250" y="1752600"/>
            <a:ext cx="3206750" cy="4133850"/>
          </a:xfrm>
          <a:prstGeom prst="rect">
            <a:avLst/>
          </a:prstGeom>
          <a:noFill/>
        </p:spPr>
      </p:pic>
      <p:pic>
        <p:nvPicPr>
          <p:cNvPr id="16388" name="Picture 4" descr="urea mass spectr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057400"/>
            <a:ext cx="4898571" cy="3429000"/>
          </a:xfrm>
          <a:prstGeom prst="rect">
            <a:avLst/>
          </a:prstGeom>
          <a:noFill/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2954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Essence of </a:t>
            </a:r>
            <a:r>
              <a:rPr lang="en-US" sz="2800" b="1" dirty="0" smtClean="0"/>
              <a:t>pee </a:t>
            </a:r>
            <a:r>
              <a:rPr lang="en-US" sz="2800" b="1" dirty="0"/>
              <a:t>(urea</a:t>
            </a:r>
            <a:r>
              <a:rPr lang="en-US" sz="2800" dirty="0"/>
              <a:t>)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486400" y="121920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cocaine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86000" y="5410200"/>
            <a:ext cx="2743200" cy="0"/>
          </a:xfrm>
          <a:prstGeom prst="straightConnector1">
            <a:avLst/>
          </a:prstGeom>
          <a:ln w="825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09800" y="5562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Mass/charge ratio (m/e)=(m/z)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828800" y="2514600"/>
            <a:ext cx="0" cy="1676400"/>
          </a:xfrm>
          <a:prstGeom prst="straightConnector1">
            <a:avLst/>
          </a:prstGeom>
          <a:ln w="889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2743200"/>
            <a:ext cx="17526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Detector current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(count)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9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ahastop.com/pictures/The_Magnet_Ca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127"/>
            <a:ext cx="9144000" cy="6792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hlink"/>
                </a:solidFill>
              </a:rPr>
              <a:t>Introduction to Mass Spectroscopy (MS)</a:t>
            </a:r>
          </a:p>
        </p:txBody>
      </p:sp>
      <p:pic>
        <p:nvPicPr>
          <p:cNvPr id="2053" name="Picture 5" descr="magnetism_lorentz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8375" y="1362075"/>
            <a:ext cx="3209925" cy="2357438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2400" y="4038600"/>
            <a:ext cx="480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99CC"/>
                </a:solidFill>
              </a:rPr>
              <a:t>`</a:t>
            </a:r>
            <a:r>
              <a:rPr lang="en-US" b="1" dirty="0">
                <a:solidFill>
                  <a:srgbClr val="FF3300"/>
                </a:solidFill>
              </a:rPr>
              <a:t>Lorentz’ Force (F) Effect</a:t>
            </a:r>
            <a:r>
              <a:rPr lang="en-US" b="1" dirty="0">
                <a:solidFill>
                  <a:srgbClr val="0099CC"/>
                </a:solidFill>
              </a:rPr>
              <a:t/>
            </a:r>
            <a:br>
              <a:rPr lang="en-US" b="1" dirty="0">
                <a:solidFill>
                  <a:srgbClr val="0099CC"/>
                </a:solidFill>
              </a:rPr>
            </a:br>
            <a:r>
              <a:rPr lang="en-US" b="1" dirty="0">
                <a:solidFill>
                  <a:srgbClr val="0099CC"/>
                </a:solidFill>
              </a:rPr>
              <a:t>(</a:t>
            </a:r>
            <a:r>
              <a:rPr lang="en-US" b="1" dirty="0">
                <a:solidFill>
                  <a:schemeClr val="hlink"/>
                </a:solidFill>
              </a:rPr>
              <a:t>an example of the Right Hand </a:t>
            </a:r>
            <a:r>
              <a:rPr lang="en-US" b="1" dirty="0" smtClean="0">
                <a:solidFill>
                  <a:schemeClr val="hlink"/>
                </a:solidFill>
              </a:rPr>
              <a:t>rule for e</a:t>
            </a:r>
            <a:r>
              <a:rPr lang="en-US" b="1" baseline="30000" dirty="0" smtClean="0">
                <a:solidFill>
                  <a:schemeClr val="hlink"/>
                </a:solidFill>
              </a:rPr>
              <a:t>-</a:t>
            </a:r>
            <a:r>
              <a:rPr lang="en-US" b="1" dirty="0" smtClean="0">
                <a:solidFill>
                  <a:srgbClr val="0099CC"/>
                </a:solidFill>
              </a:rPr>
              <a:t>)*</a:t>
            </a:r>
            <a:endParaRPr lang="en-US" b="1" dirty="0">
              <a:solidFill>
                <a:srgbClr val="0099CC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98450" y="1017258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</a:rPr>
              <a:t>Key physics effect</a:t>
            </a:r>
            <a:r>
              <a:rPr lang="en-US" dirty="0"/>
              <a:t>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953000" y="3810000"/>
            <a:ext cx="381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Effect of charge flow direction on magnitude of </a:t>
            </a:r>
            <a:r>
              <a:rPr lang="en-US" b="1">
                <a:solidFill>
                  <a:srgbClr val="FF3300"/>
                </a:solidFill>
              </a:rPr>
              <a:t>Lorentz force, F</a:t>
            </a:r>
          </a:p>
        </p:txBody>
      </p:sp>
      <p:pic>
        <p:nvPicPr>
          <p:cNvPr id="2058" name="Picture 10" descr="righrthand ruyl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648200"/>
            <a:ext cx="1968500" cy="1981200"/>
          </a:xfrm>
          <a:prstGeom prst="rect">
            <a:avLst/>
          </a:prstGeom>
          <a:noFill/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343400" y="6172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F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33800" y="4724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current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295400" y="6096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96240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</a:t>
            </a:r>
          </a:p>
        </p:txBody>
      </p:sp>
      <p:pic>
        <p:nvPicPr>
          <p:cNvPr id="2063" name="Picture 15" descr="lhr_340_2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1524000"/>
            <a:ext cx="2628900" cy="22193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334000" y="4800600"/>
            <a:ext cx="3276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For + species common in mass spec  use left hand rule to decide direction of Lorentz force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/>
      <p:bldP spid="2059" grpId="0"/>
      <p:bldP spid="2060" grpId="0"/>
      <p:bldP spid="2061" grpId="0"/>
      <p:bldP spid="206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sz="2800" b="1" dirty="0">
                <a:solidFill>
                  <a:srgbClr val="FF3300"/>
                </a:solidFill>
              </a:rPr>
              <a:t>Magnetic sector MS design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800600" y="1143000"/>
            <a:ext cx="36576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Variable    effect on  R     	 </a:t>
            </a:r>
            <a:r>
              <a:rPr lang="en-US" b="1" u="sng" dirty="0"/>
              <a:t>	    (radius of turn)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B up          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v up</a:t>
            </a:r>
            <a:r>
              <a:rPr lang="en-US" sz="2400" b="1" dirty="0"/>
              <a:t>	     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q up</a:t>
            </a:r>
            <a:r>
              <a:rPr lang="en-US" sz="2400" b="1" dirty="0"/>
              <a:t>	     </a:t>
            </a:r>
            <a:endParaRPr lang="en-US" sz="2400" b="1" dirty="0">
              <a:solidFill>
                <a:srgbClr val="FF3300"/>
              </a:solidFill>
            </a:endParaRPr>
          </a:p>
          <a:p>
            <a:r>
              <a:rPr lang="en-US" sz="2400" b="1" dirty="0">
                <a:solidFill>
                  <a:schemeClr val="accent2"/>
                </a:solidFill>
              </a:rPr>
              <a:t>m up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 	</a:t>
            </a:r>
          </a:p>
          <a:p>
            <a:pPr>
              <a:spcBef>
                <a:spcPct val="50000"/>
              </a:spcBef>
            </a:pPr>
            <a:endParaRPr lang="en-US" b="1" dirty="0"/>
          </a:p>
        </p:txBody>
      </p:sp>
      <p:pic>
        <p:nvPicPr>
          <p:cNvPr id="5127" name="Picture 7" descr="indy 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038600"/>
            <a:ext cx="2286000" cy="2514600"/>
          </a:xfrm>
          <a:prstGeom prst="rect">
            <a:avLst/>
          </a:prstGeo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853112" y="3338513"/>
            <a:ext cx="1981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/>
              <a:t>R ~ </a:t>
            </a:r>
            <a:r>
              <a:rPr lang="en-US" sz="3200" b="1" u="sng" dirty="0" err="1">
                <a:solidFill>
                  <a:srgbClr val="FF0000"/>
                </a:solidFill>
              </a:rPr>
              <a:t>m</a:t>
            </a:r>
            <a:r>
              <a:rPr lang="en-US" sz="3200" b="1" u="sng" dirty="0" err="1"/>
              <a:t>v</a:t>
            </a:r>
            <a:endParaRPr lang="en-US" sz="3200" b="1" u="sng" dirty="0"/>
          </a:p>
          <a:p>
            <a:r>
              <a:rPr lang="en-US" sz="3200" b="1" dirty="0"/>
              <a:t>       </a:t>
            </a:r>
            <a:r>
              <a:rPr lang="en-US" sz="3200" b="1" dirty="0" err="1" smtClean="0">
                <a:solidFill>
                  <a:srgbClr val="0099CC"/>
                </a:solidFill>
              </a:rPr>
              <a:t>q</a:t>
            </a:r>
            <a:r>
              <a:rPr lang="en-US" sz="3200" b="1" dirty="0" err="1" smtClean="0"/>
              <a:t>B</a:t>
            </a:r>
            <a:endParaRPr lang="en-US" sz="3200" b="1" dirty="0"/>
          </a:p>
          <a:p>
            <a:endParaRPr lang="en-US" sz="2400" b="1" dirty="0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219200" y="13716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28600" y="2133600"/>
            <a:ext cx="533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m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09600" y="13716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q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096000" y="17526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R down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096000" y="2057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R up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096000" y="243840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R down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096000" y="2819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R up</a:t>
            </a: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304800" y="52578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228600" y="5181600"/>
            <a:ext cx="4572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</a:p>
        </p:txBody>
      </p:sp>
      <p:pic>
        <p:nvPicPr>
          <p:cNvPr id="5146" name="Picture 26" descr="ms schemat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0"/>
            <a:ext cx="3733800" cy="2009775"/>
          </a:xfrm>
          <a:prstGeom prst="rect">
            <a:avLst/>
          </a:prstGeom>
          <a:noFill/>
        </p:spPr>
      </p:pic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2667000" y="2362200"/>
            <a:ext cx="381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B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1524000" y="2971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V="1">
            <a:off x="1828800" y="2667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029200" y="44958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Vary </a:t>
            </a:r>
            <a:r>
              <a:rPr lang="en-US" b="1" i="1">
                <a:solidFill>
                  <a:srgbClr val="CC0000"/>
                </a:solidFill>
              </a:rPr>
              <a:t>v</a:t>
            </a:r>
            <a:r>
              <a:rPr lang="en-US" b="1" i="1"/>
              <a:t>  with ion optics for fixed R, H and rearrange</a:t>
            </a:r>
            <a:r>
              <a:rPr lang="en-US"/>
              <a:t>…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5334000" y="5105400"/>
            <a:ext cx="320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 smtClean="0"/>
              <a:t>RB</a:t>
            </a:r>
            <a:r>
              <a:rPr lang="en-US" sz="3600" b="1" dirty="0" smtClean="0"/>
              <a:t>   </a:t>
            </a:r>
            <a:r>
              <a:rPr lang="en-US" sz="3600" b="1" dirty="0"/>
              <a:t>~  </a:t>
            </a:r>
            <a:r>
              <a:rPr lang="en-US" sz="3600" b="1" u="sng" dirty="0">
                <a:solidFill>
                  <a:srgbClr val="CC0000"/>
                </a:solidFill>
              </a:rPr>
              <a:t>m</a:t>
            </a:r>
          </a:p>
          <a:p>
            <a:r>
              <a:rPr lang="en-US" sz="3600" b="1" dirty="0"/>
              <a:t>v</a:t>
            </a:r>
            <a:r>
              <a:rPr lang="en-US" sz="3600" b="1" dirty="0">
                <a:solidFill>
                  <a:srgbClr val="CC0000"/>
                </a:solidFill>
              </a:rPr>
              <a:t>           </a:t>
            </a:r>
            <a:r>
              <a:rPr lang="en-US" sz="3600" b="1" dirty="0">
                <a:solidFill>
                  <a:schemeClr val="hlink"/>
                </a:solidFill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31" grpId="0" animBg="1"/>
      <p:bldP spid="5132" grpId="0" animBg="1"/>
      <p:bldP spid="5133" grpId="0" animBg="1"/>
      <p:bldP spid="5142" grpId="0" animBg="1"/>
      <p:bldP spid="5145" grpId="0" animBg="1"/>
      <p:bldP spid="5147" grpId="1" animBg="1"/>
      <p:bldP spid="5148" grpId="0"/>
      <p:bldP spid="5149" grpId="0" animBg="1"/>
      <p:bldP spid="5150" grpId="0"/>
      <p:bldP spid="5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A tiny bit of physics-measuring </a:t>
            </a:r>
            <a:r>
              <a:rPr lang="en-US" sz="2000" b="1" dirty="0">
                <a:solidFill>
                  <a:srgbClr val="FF0000"/>
                </a:solidFill>
              </a:rPr>
              <a:t>m</a:t>
            </a:r>
            <a:r>
              <a:rPr lang="en-US" sz="2000" b="1" dirty="0"/>
              <a:t>/</a:t>
            </a:r>
            <a:r>
              <a:rPr lang="en-US" sz="2000" b="1" dirty="0">
                <a:solidFill>
                  <a:schemeClr val="hlink"/>
                </a:solidFill>
              </a:rPr>
              <a:t>q</a:t>
            </a:r>
            <a:r>
              <a:rPr lang="en-US" sz="2000" b="1" dirty="0"/>
              <a:t> (mass/charge ratio) in magnetic sector instruments 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124200" y="16764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hlink"/>
                </a:solidFill>
              </a:rPr>
              <a:t>q</a:t>
            </a:r>
            <a:r>
              <a:rPr lang="en-US" sz="1600" b="1">
                <a:solidFill>
                  <a:srgbClr val="FF0000"/>
                </a:solidFill>
              </a:rPr>
              <a:t>= count of charge= 1,2,3…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124200" y="1981200"/>
            <a:ext cx="563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hlink"/>
                </a:solidFill>
              </a:rPr>
              <a:t>e</a:t>
            </a:r>
            <a:r>
              <a:rPr lang="en-US" sz="1600" b="1">
                <a:solidFill>
                  <a:srgbClr val="FF0000"/>
                </a:solidFill>
              </a:rPr>
              <a:t>=charge in coulombs on an electron (1.6E-19)</a:t>
            </a:r>
            <a:r>
              <a:rPr lang="en-US" b="1">
                <a:solidFill>
                  <a:srgbClr val="FF0000"/>
                </a:solidFill>
              </a:rPr>
              <a:t> </a:t>
            </a:r>
            <a:endParaRPr 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0" y="2286000"/>
            <a:ext cx="426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V</a:t>
            </a:r>
            <a:r>
              <a:rPr lang="en-US" sz="1600" b="1"/>
              <a:t>= energy/coulomb= voltage</a:t>
            </a:r>
            <a:endParaRPr lang="en-US" sz="1600" b="1" u="sng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048000" y="2667000"/>
            <a:ext cx="4724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/>
              <a:t>  </a:t>
            </a:r>
            <a:r>
              <a:rPr lang="en-US" b="1" dirty="0" err="1"/>
              <a:t>E</a:t>
            </a:r>
            <a:r>
              <a:rPr lang="en-US" b="1" baseline="-25000" dirty="0" err="1"/>
              <a:t>m</a:t>
            </a:r>
            <a:r>
              <a:rPr lang="en-US" b="1" baseline="-25000" dirty="0"/>
              <a:t> </a:t>
            </a:r>
            <a:r>
              <a:rPr lang="en-US" b="1" dirty="0"/>
              <a:t>= </a:t>
            </a:r>
            <a:r>
              <a:rPr lang="en-US" b="1" u="sng" dirty="0">
                <a:solidFill>
                  <a:srgbClr val="FF0000"/>
                </a:solidFill>
              </a:rPr>
              <a:t>V</a:t>
            </a:r>
            <a:r>
              <a:rPr lang="en-US" b="1" u="sng" dirty="0"/>
              <a:t>(energy) *   </a:t>
            </a:r>
            <a:r>
              <a:rPr lang="en-US" b="1" i="1" u="sng" dirty="0">
                <a:solidFill>
                  <a:schemeClr val="hlink"/>
                </a:solidFill>
              </a:rPr>
              <a:t>q*e</a:t>
            </a:r>
            <a:r>
              <a:rPr lang="en-US" b="1" i="1" dirty="0"/>
              <a:t> </a:t>
            </a:r>
            <a:r>
              <a:rPr lang="en-US" b="1" i="1" u="sng" dirty="0"/>
              <a:t>(coulombs</a:t>
            </a:r>
            <a:r>
              <a:rPr lang="en-US" b="1" u="sng" dirty="0"/>
              <a:t>)</a:t>
            </a:r>
            <a:r>
              <a:rPr lang="en-US" b="1" dirty="0"/>
              <a:t>     </a:t>
            </a:r>
            <a:r>
              <a:rPr lang="en-US" b="1" dirty="0" smtClean="0"/>
              <a:t>   </a:t>
            </a:r>
          </a:p>
          <a:p>
            <a:r>
              <a:rPr lang="en-US" b="1" dirty="0" smtClean="0"/>
              <a:t>          (coulomb</a:t>
            </a:r>
            <a:r>
              <a:rPr lang="en-US" b="1" dirty="0"/>
              <a:t>)  </a:t>
            </a:r>
            <a:r>
              <a:rPr lang="en-US" b="1" u="sng" dirty="0"/>
              <a:t>        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733800" y="1295400"/>
            <a:ext cx="3200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1)Basic Electrical theory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581400" y="3505200"/>
            <a:ext cx="31242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2)Basic mechanical theory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3962400" y="4343400"/>
            <a:ext cx="22098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E</a:t>
            </a:r>
            <a:r>
              <a:rPr lang="en-US" sz="2000" b="1" baseline="-25000"/>
              <a:t>m </a:t>
            </a:r>
            <a:r>
              <a:rPr lang="en-US" sz="2000" b="1"/>
              <a:t> = ½ </a:t>
            </a:r>
            <a:r>
              <a:rPr lang="en-US" sz="2000" b="1">
                <a:solidFill>
                  <a:srgbClr val="FF0000"/>
                </a:solidFill>
              </a:rPr>
              <a:t>m</a:t>
            </a:r>
            <a:r>
              <a:rPr lang="en-US" sz="2000" b="1">
                <a:solidFill>
                  <a:schemeClr val="accent2"/>
                </a:solidFill>
              </a:rPr>
              <a:t>v</a:t>
            </a:r>
            <a:r>
              <a:rPr lang="en-US" sz="2000" b="1" baseline="30000"/>
              <a:t>2</a:t>
            </a:r>
            <a:endParaRPr lang="en-US" sz="2000" b="1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3276600" y="39624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sz="1600" b="1">
                <a:solidFill>
                  <a:srgbClr val="FF0000"/>
                </a:solidFill>
              </a:rPr>
              <a:t>m</a:t>
            </a:r>
            <a:r>
              <a:rPr lang="en-US" sz="1600" b="1"/>
              <a:t> = particle mass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638800" y="39624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</a:t>
            </a:r>
            <a:r>
              <a:rPr lang="en-US" sz="1600" b="1"/>
              <a:t>v= particle velocity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3124200" y="4800600"/>
            <a:ext cx="32004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3) Basic Magnetic effect</a:t>
            </a:r>
          </a:p>
        </p:txBody>
      </p:sp>
      <p:pic>
        <p:nvPicPr>
          <p:cNvPr id="5633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2743200" cy="3981450"/>
          </a:xfrm>
          <a:prstGeom prst="rect">
            <a:avLst/>
          </a:prstGeom>
          <a:noFill/>
        </p:spPr>
      </p:pic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4572000" y="5729288"/>
            <a:ext cx="3276600" cy="9763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/>
              <a:t>r = </a:t>
            </a:r>
            <a:r>
              <a:rPr lang="en-US" b="1" u="sng">
                <a:solidFill>
                  <a:srgbClr val="FF0000"/>
                </a:solidFill>
              </a:rPr>
              <a:t>m </a:t>
            </a:r>
            <a:r>
              <a:rPr lang="en-US" b="1" u="sng"/>
              <a:t>v</a:t>
            </a:r>
            <a:r>
              <a:rPr lang="en-US"/>
              <a:t> </a:t>
            </a:r>
            <a:r>
              <a:rPr lang="en-US" sz="2000" b="1"/>
              <a:t>= radius of turn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b="1"/>
              <a:t>       qe</a:t>
            </a:r>
            <a:r>
              <a:rPr lang="en-US" b="1">
                <a:solidFill>
                  <a:schemeClr val="accent2"/>
                </a:solidFill>
              </a:rPr>
              <a:t>B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sz="2000" b="1"/>
              <a:t>        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429000" y="5105400"/>
            <a:ext cx="449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b="1"/>
              <a:t>r = radius of turn in magnetic field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505200" y="54102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B</a:t>
            </a:r>
            <a:r>
              <a:rPr lang="en-US" b="1">
                <a:solidFill>
                  <a:schemeClr val="hlink"/>
                </a:solidFill>
              </a:rPr>
              <a:t>= magnitude of the magnetic field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28600" y="1752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MS schematic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24" grpId="0"/>
      <p:bldP spid="56325" grpId="0"/>
      <p:bldP spid="56326" grpId="0" animBg="1"/>
      <p:bldP spid="56327" grpId="0" animBg="1"/>
      <p:bldP spid="56328" grpId="0" animBg="1"/>
      <p:bldP spid="56329" grpId="0" animBg="1"/>
      <p:bldP spid="56330" grpId="0"/>
      <p:bldP spid="56331" grpId="0"/>
      <p:bldP spid="56332" grpId="0" animBg="1"/>
      <p:bldP spid="56334" grpId="0" animBg="1"/>
      <p:bldP spid="56335" grpId="0"/>
      <p:bldP spid="56336" grpId="0"/>
      <p:bldP spid="563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Putting it all together…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191000" y="2819400"/>
            <a:ext cx="2971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1)  E</a:t>
            </a:r>
            <a:r>
              <a:rPr lang="en-US" b="1" baseline="-25000"/>
              <a:t>m </a:t>
            </a:r>
            <a:r>
              <a:rPr lang="en-US" b="1"/>
              <a:t>= </a:t>
            </a:r>
            <a:r>
              <a:rPr lang="en-US" b="1">
                <a:solidFill>
                  <a:srgbClr val="FF0000"/>
                </a:solidFill>
              </a:rPr>
              <a:t>V</a:t>
            </a:r>
            <a:r>
              <a:rPr lang="en-US" b="1"/>
              <a:t>(energy) *   </a:t>
            </a:r>
            <a:r>
              <a:rPr lang="en-US" b="1" i="1">
                <a:solidFill>
                  <a:schemeClr val="hlink"/>
                </a:solidFill>
              </a:rPr>
              <a:t>q*e</a:t>
            </a:r>
            <a:r>
              <a:rPr lang="en-US" b="1" i="1"/>
              <a:t> </a:t>
            </a:r>
            <a:r>
              <a:rPr lang="en-US" b="1"/>
              <a:t>    </a:t>
            </a:r>
            <a:r>
              <a:rPr lang="en-US" b="1" u="sng"/>
              <a:t>       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22098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2)   E</a:t>
            </a:r>
            <a:r>
              <a:rPr lang="en-US" sz="2000" b="1" baseline="-25000"/>
              <a:t>m </a:t>
            </a:r>
            <a:r>
              <a:rPr lang="en-US" sz="2000" b="1"/>
              <a:t> = ½ </a:t>
            </a:r>
            <a:r>
              <a:rPr lang="en-US" sz="2000" b="1">
                <a:solidFill>
                  <a:srgbClr val="FF0000"/>
                </a:solidFill>
              </a:rPr>
              <a:t>m</a:t>
            </a:r>
            <a:r>
              <a:rPr lang="en-US" sz="2000" b="1">
                <a:solidFill>
                  <a:schemeClr val="accent2"/>
                </a:solidFill>
              </a:rPr>
              <a:t>v</a:t>
            </a:r>
            <a:r>
              <a:rPr lang="en-US" sz="2000" b="1" baseline="30000"/>
              <a:t>2</a:t>
            </a:r>
            <a:endParaRPr lang="en-US" sz="2000" b="1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2286000" y="2057400"/>
            <a:ext cx="6096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 flipH="1">
            <a:off x="3124200" y="2057400"/>
            <a:ext cx="8382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524000" y="28194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E</a:t>
            </a:r>
            <a:r>
              <a:rPr lang="en-US" b="1" baseline="-25000"/>
              <a:t>m</a:t>
            </a:r>
            <a:r>
              <a:rPr lang="en-US"/>
              <a:t> = </a:t>
            </a:r>
            <a:r>
              <a:rPr lang="en-US" b="1"/>
              <a:t>½ </a:t>
            </a:r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b="1"/>
              <a:t> </a:t>
            </a:r>
            <a:r>
              <a:rPr lang="en-US" b="1" u="sng"/>
              <a:t>(</a:t>
            </a:r>
            <a:r>
              <a:rPr lang="en-US" b="1" u="sng">
                <a:solidFill>
                  <a:schemeClr val="hlink"/>
                </a:solidFill>
              </a:rPr>
              <a:t>qe</a:t>
            </a:r>
            <a:r>
              <a:rPr lang="en-US" b="1" u="sng"/>
              <a:t>Br)</a:t>
            </a:r>
            <a:r>
              <a:rPr lang="en-US" b="1" u="sng" baseline="30000"/>
              <a:t>2</a:t>
            </a:r>
            <a:endParaRPr lang="en-US" b="1" u="sng"/>
          </a:p>
          <a:p>
            <a:r>
              <a:rPr lang="en-US"/>
              <a:t>                     </a:t>
            </a:r>
            <a:r>
              <a:rPr lang="en-US">
                <a:solidFill>
                  <a:srgbClr val="FF0000"/>
                </a:solidFill>
              </a:rPr>
              <a:t>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r>
              <a:rPr lang="en-US"/>
              <a:t> 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3276600" y="3429000"/>
            <a:ext cx="6096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4191000" y="3276600"/>
            <a:ext cx="8382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905000" y="4572000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E</a:t>
            </a:r>
            <a:r>
              <a:rPr lang="en-US" b="1" baseline="-25000"/>
              <a:t>m</a:t>
            </a:r>
            <a:r>
              <a:rPr lang="en-US"/>
              <a:t> = </a:t>
            </a:r>
            <a:r>
              <a:rPr lang="en-US" b="1"/>
              <a:t>½ </a:t>
            </a:r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b="1"/>
              <a:t> </a:t>
            </a:r>
            <a:r>
              <a:rPr lang="en-US" b="1" u="sng"/>
              <a:t>(</a:t>
            </a:r>
            <a:r>
              <a:rPr lang="en-US" b="1" u="sng">
                <a:solidFill>
                  <a:schemeClr val="hlink"/>
                </a:solidFill>
              </a:rPr>
              <a:t>qe</a:t>
            </a:r>
            <a:r>
              <a:rPr lang="en-US" b="1" u="sng"/>
              <a:t>Br)</a:t>
            </a:r>
            <a:r>
              <a:rPr lang="en-US" b="1" u="sng" baseline="30000"/>
              <a:t>2  </a:t>
            </a:r>
            <a:r>
              <a:rPr lang="en-US" b="1" baseline="30000"/>
              <a:t>= </a:t>
            </a:r>
            <a:r>
              <a:rPr lang="en-US" b="1">
                <a:solidFill>
                  <a:srgbClr val="FF0000"/>
                </a:solidFill>
              </a:rPr>
              <a:t>V</a:t>
            </a:r>
            <a:r>
              <a:rPr lang="en-US" b="1"/>
              <a:t>(energy) *   </a:t>
            </a:r>
            <a:r>
              <a:rPr lang="en-US" b="1" i="1">
                <a:solidFill>
                  <a:schemeClr val="hlink"/>
                </a:solidFill>
              </a:rPr>
              <a:t>q*e</a:t>
            </a:r>
            <a:r>
              <a:rPr lang="en-US"/>
              <a:t> </a:t>
            </a:r>
            <a:endParaRPr lang="en-US" b="1" u="sng"/>
          </a:p>
          <a:p>
            <a:r>
              <a:rPr lang="en-US"/>
              <a:t>                     </a:t>
            </a:r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b="1" baseline="30000">
                <a:solidFill>
                  <a:srgbClr val="FF0000"/>
                </a:solidFill>
              </a:rPr>
              <a:t>2</a:t>
            </a:r>
            <a:r>
              <a:rPr lang="en-US" b="1"/>
              <a:t> 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09600" y="54102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Reorganize to get </a:t>
            </a:r>
            <a:r>
              <a:rPr lang="en-US" b="1" u="sng">
                <a:solidFill>
                  <a:srgbClr val="FF0000"/>
                </a:solidFill>
              </a:rPr>
              <a:t>m</a:t>
            </a:r>
          </a:p>
          <a:p>
            <a:r>
              <a:rPr lang="en-US" b="1">
                <a:solidFill>
                  <a:srgbClr val="FF0000"/>
                </a:solidFill>
              </a:rPr>
              <a:t>                                </a:t>
            </a:r>
            <a:r>
              <a:rPr lang="en-US" b="1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267200" y="5257800"/>
            <a:ext cx="3048000" cy="831850"/>
          </a:xfrm>
          <a:prstGeom prst="rect">
            <a:avLst/>
          </a:prstGeom>
          <a:solidFill>
            <a:srgbClr val="CCFF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 </a:t>
            </a:r>
            <a:r>
              <a:rPr lang="en-US" sz="2400" b="1" u="sng">
                <a:solidFill>
                  <a:srgbClr val="FF0000"/>
                </a:solidFill>
              </a:rPr>
              <a:t>m</a:t>
            </a:r>
            <a:r>
              <a:rPr lang="en-US" sz="2400" b="1"/>
              <a:t> = </a:t>
            </a:r>
            <a:r>
              <a:rPr lang="en-US" sz="2400" b="1" u="sng"/>
              <a:t>2</a:t>
            </a:r>
            <a:r>
              <a:rPr lang="en-US" sz="2400" b="1" u="sng">
                <a:solidFill>
                  <a:srgbClr val="FF0000"/>
                </a:solidFill>
              </a:rPr>
              <a:t>V</a:t>
            </a:r>
          </a:p>
          <a:p>
            <a:r>
              <a:rPr lang="en-US" sz="2400" b="1"/>
              <a:t> </a:t>
            </a:r>
            <a:r>
              <a:rPr lang="en-US" sz="2400" b="1">
                <a:solidFill>
                  <a:schemeClr val="accent2"/>
                </a:solidFill>
              </a:rPr>
              <a:t>q</a:t>
            </a:r>
            <a:r>
              <a:rPr lang="en-US" sz="2400" b="1"/>
              <a:t>      B</a:t>
            </a:r>
            <a:r>
              <a:rPr lang="en-US" sz="2400" b="1" baseline="30000"/>
              <a:t>2</a:t>
            </a:r>
            <a:r>
              <a:rPr lang="en-US" sz="2400" b="1"/>
              <a:t>r</a:t>
            </a:r>
            <a:r>
              <a:rPr lang="en-US" sz="2400" b="1" baseline="30000"/>
              <a:t>2</a:t>
            </a:r>
            <a:r>
              <a:rPr lang="en-US"/>
              <a:t>        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3351810" y="172687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733800" y="27432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505200" y="5715000"/>
            <a:ext cx="53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3962400" y="1219200"/>
            <a:ext cx="4343400" cy="9763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/>
              <a:t>3)    r = </a:t>
            </a:r>
            <a:r>
              <a:rPr lang="en-US" b="1" u="sng">
                <a:solidFill>
                  <a:srgbClr val="FF0000"/>
                </a:solidFill>
              </a:rPr>
              <a:t>m </a:t>
            </a:r>
            <a:r>
              <a:rPr lang="en-US" b="1" u="sng"/>
              <a:t>v</a:t>
            </a:r>
            <a:r>
              <a:rPr lang="en-US"/>
              <a:t> </a:t>
            </a:r>
            <a:r>
              <a:rPr lang="en-US" sz="2000" b="1"/>
              <a:t>= radius of turn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b="1"/>
              <a:t>             qe</a:t>
            </a:r>
            <a:r>
              <a:rPr lang="en-US" b="1">
                <a:solidFill>
                  <a:schemeClr val="accent2"/>
                </a:solidFill>
              </a:rPr>
              <a:t>B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sz="2000" b="1"/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48" grpId="0" animBg="1"/>
      <p:bldP spid="57349" grpId="0" animBg="1"/>
      <p:bldP spid="57350" grpId="0" animBg="1"/>
      <p:bldP spid="57351" grpId="0"/>
      <p:bldP spid="57352" grpId="0" animBg="1"/>
      <p:bldP spid="57353" grpId="0" animBg="1"/>
      <p:bldP spid="57354" grpId="0"/>
      <p:bldP spid="57355" grpId="0"/>
      <p:bldP spid="57356" grpId="0" animBg="1"/>
      <p:bldP spid="57357" grpId="0"/>
      <p:bldP spid="57358" grpId="0"/>
      <p:bldP spid="57359" grpId="0" animBg="1"/>
      <p:bldP spid="573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Using what we’ve derived to scan a magnetic sector MS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505200" y="1295400"/>
            <a:ext cx="3048000" cy="831850"/>
          </a:xfrm>
          <a:prstGeom prst="rect">
            <a:avLst/>
          </a:prstGeom>
          <a:solidFill>
            <a:srgbClr val="CCFF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 </a:t>
            </a:r>
            <a:r>
              <a:rPr lang="en-US" sz="2400" b="1" u="sng">
                <a:solidFill>
                  <a:srgbClr val="FF0000"/>
                </a:solidFill>
              </a:rPr>
              <a:t>m</a:t>
            </a:r>
            <a:r>
              <a:rPr lang="en-US" sz="2400" b="1"/>
              <a:t> = </a:t>
            </a:r>
            <a:r>
              <a:rPr lang="en-US" sz="2400" b="1" u="sng"/>
              <a:t>2</a:t>
            </a:r>
            <a:r>
              <a:rPr lang="en-US" sz="2400" b="1" u="sng">
                <a:solidFill>
                  <a:srgbClr val="FF0000"/>
                </a:solidFill>
              </a:rPr>
              <a:t>V</a:t>
            </a:r>
          </a:p>
          <a:p>
            <a:r>
              <a:rPr lang="en-US" sz="2400" b="1"/>
              <a:t> </a:t>
            </a:r>
            <a:r>
              <a:rPr lang="en-US" sz="2400" b="1">
                <a:solidFill>
                  <a:schemeClr val="accent2"/>
                </a:solidFill>
              </a:rPr>
              <a:t>q</a:t>
            </a:r>
            <a:r>
              <a:rPr lang="en-US" sz="2400" b="1"/>
              <a:t>      B</a:t>
            </a:r>
            <a:r>
              <a:rPr lang="en-US" sz="2400" b="1" baseline="30000"/>
              <a:t>2</a:t>
            </a:r>
            <a:r>
              <a:rPr lang="en-US" sz="2400" b="1"/>
              <a:t>r</a:t>
            </a:r>
            <a:r>
              <a:rPr lang="en-US" sz="2400" b="1" baseline="30000"/>
              <a:t>2</a:t>
            </a:r>
            <a:r>
              <a:rPr lang="en-US"/>
              <a:t>        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524000" y="26670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1)   B constant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524000" y="29718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2) Set detector to record only at fixed r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685800" y="4572000"/>
            <a:ext cx="731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ym typeface="Symbol" pitchFamily="18" charset="2"/>
              </a:rPr>
              <a:t></a:t>
            </a:r>
            <a:r>
              <a:rPr lang="en-US" sz="2400" b="1" dirty="0"/>
              <a:t>Vary accelerator voltage </a:t>
            </a:r>
            <a:r>
              <a:rPr lang="en-US" sz="2400" b="1" dirty="0">
                <a:solidFill>
                  <a:srgbClr val="FF0000"/>
                </a:solidFill>
              </a:rPr>
              <a:t>V</a:t>
            </a:r>
            <a:r>
              <a:rPr lang="en-US" sz="2400" b="1" dirty="0"/>
              <a:t> </a:t>
            </a:r>
            <a:r>
              <a:rPr lang="en-US" sz="2400" b="1" dirty="0" smtClean="0"/>
              <a:t>to scan </a:t>
            </a:r>
            <a:r>
              <a:rPr lang="en-US" sz="2400" b="1" dirty="0"/>
              <a:t>range of </a:t>
            </a:r>
            <a:r>
              <a:rPr lang="en-US" sz="2400" b="1" dirty="0">
                <a:solidFill>
                  <a:srgbClr val="FF0000"/>
                </a:solidFill>
              </a:rPr>
              <a:t>m</a:t>
            </a:r>
            <a:r>
              <a:rPr lang="en-US" sz="2400" b="1" dirty="0"/>
              <a:t>/</a:t>
            </a:r>
            <a:r>
              <a:rPr lang="en-US" sz="2400" b="1" dirty="0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200400" y="3352800"/>
            <a:ext cx="3048000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/>
              <a:t> </a:t>
            </a:r>
            <a:r>
              <a:rPr lang="en-US" sz="2400" b="1" u="sng" dirty="0">
                <a:solidFill>
                  <a:srgbClr val="FF0000"/>
                </a:solidFill>
              </a:rPr>
              <a:t>m</a:t>
            </a:r>
            <a:r>
              <a:rPr lang="en-US" sz="2400" b="1" dirty="0"/>
              <a:t> = </a:t>
            </a:r>
            <a:r>
              <a:rPr lang="en-US" sz="2400" b="1" dirty="0" smtClean="0"/>
              <a:t>constant </a:t>
            </a:r>
            <a:r>
              <a:rPr lang="en-US" sz="2400" b="1" dirty="0"/>
              <a:t>*</a:t>
            </a:r>
            <a:r>
              <a:rPr lang="en-US" sz="2400" b="1" dirty="0">
                <a:solidFill>
                  <a:srgbClr val="FF0000"/>
                </a:solidFill>
              </a:rPr>
              <a:t>V</a:t>
            </a:r>
          </a:p>
          <a:p>
            <a:r>
              <a:rPr lang="en-US" sz="2400" b="1" dirty="0"/>
              <a:t> </a:t>
            </a:r>
            <a:r>
              <a:rPr lang="en-US" sz="2400" b="1" dirty="0">
                <a:solidFill>
                  <a:schemeClr val="accent2"/>
                </a:solidFill>
              </a:rPr>
              <a:t>q</a:t>
            </a:r>
            <a:endParaRPr lang="en-US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7200" y="12954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From Physics: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81000" y="22860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From Experimental conditions</a:t>
            </a:r>
            <a:r>
              <a:rPr lang="en-US" b="1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/>
      <p:bldP spid="58372" grpId="0"/>
      <p:bldP spid="58373" grpId="0"/>
      <p:bldP spid="58374" grpId="0"/>
      <p:bldP spid="58375" grpId="0" animBg="1"/>
      <p:bldP spid="58376" grpId="0"/>
      <p:bldP spid="583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sz="2000" dirty="0">
                <a:solidFill>
                  <a:srgbClr val="FF3300"/>
                </a:solidFill>
              </a:rPr>
              <a:t>Magnetic Sector design</a:t>
            </a:r>
            <a:r>
              <a:rPr lang="en-US" sz="2000" dirty="0"/>
              <a:t> (continued)</a:t>
            </a:r>
          </a:p>
        </p:txBody>
      </p:sp>
      <p:pic>
        <p:nvPicPr>
          <p:cNvPr id="7173" name="Picture 5" descr="side4_as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778" y="685800"/>
            <a:ext cx="3980535" cy="4724400"/>
          </a:xfrm>
          <a:prstGeom prst="rect">
            <a:avLst/>
          </a:prstGeom>
          <a:noFill/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52400" y="5486400"/>
            <a:ext cx="510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The first sector mass spectrometer (Aston 1919)</a:t>
            </a:r>
          </a:p>
        </p:txBody>
      </p:sp>
      <p:pic>
        <p:nvPicPr>
          <p:cNvPr id="7176" name="Picture 8" descr="fwas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3538" y="866010"/>
            <a:ext cx="2481262" cy="3477390"/>
          </a:xfrm>
          <a:prstGeom prst="rect">
            <a:avLst/>
          </a:prstGeom>
          <a:noFill/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257800" y="4724400"/>
            <a:ext cx="3886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Francis William Aston</a:t>
            </a:r>
          </a:p>
          <a:p>
            <a:r>
              <a:rPr lang="en-US" sz="2400" b="1" dirty="0"/>
              <a:t>Cambridge University UK</a:t>
            </a:r>
          </a:p>
          <a:p>
            <a:r>
              <a:rPr lang="en-US" sz="2400" b="1" dirty="0"/>
              <a:t>Nobel Prize in Chemistry 1922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>
                <a:solidFill>
                  <a:srgbClr val="FF3300"/>
                </a:solidFill>
              </a:rPr>
              <a:t>First recorded ms </a:t>
            </a:r>
            <a:r>
              <a:rPr lang="en-US" sz="2400" b="1" dirty="0" smtClean="0">
                <a:solidFill>
                  <a:srgbClr val="FF3300"/>
                </a:solidFill>
              </a:rPr>
              <a:t>spectra: Ne and Cl</a:t>
            </a:r>
            <a:r>
              <a:rPr lang="en-US" sz="2400" b="1" baseline="-25000" dirty="0" smtClean="0">
                <a:solidFill>
                  <a:srgbClr val="FF3300"/>
                </a:solidFill>
              </a:rPr>
              <a:t>2</a:t>
            </a:r>
            <a:r>
              <a:rPr lang="en-US" sz="2400" b="1" dirty="0">
                <a:solidFill>
                  <a:srgbClr val="FF3300"/>
                </a:solidFill>
              </a:rPr>
              <a:t/>
            </a:r>
            <a:br>
              <a:rPr lang="en-US" sz="2400" b="1" dirty="0">
                <a:solidFill>
                  <a:srgbClr val="FF3300"/>
                </a:solidFill>
              </a:rPr>
            </a:br>
            <a:r>
              <a:rPr lang="en-US" sz="2400" b="1" dirty="0">
                <a:solidFill>
                  <a:srgbClr val="FF3300"/>
                </a:solidFill>
              </a:rPr>
              <a:t>(Aston magnetic sector system)</a:t>
            </a:r>
          </a:p>
        </p:txBody>
      </p:sp>
      <p:pic>
        <p:nvPicPr>
          <p:cNvPr id="13317" name="Picture 5" descr="original ms as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7772400" cy="2514600"/>
          </a:xfrm>
          <a:prstGeom prst="rect">
            <a:avLst/>
          </a:prstGeom>
          <a:noFill/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191000" y="12192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>
                <a:solidFill>
                  <a:schemeClr val="hlink"/>
                </a:solidFill>
              </a:rPr>
              <a:t>Exposed film strips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029200" y="38100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/>
              <a:t>m/q increasing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5943600" y="1600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6172200" y="1600200"/>
            <a:ext cx="76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751806" y="1447800"/>
            <a:ext cx="457994" cy="79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209800" y="1524000"/>
            <a:ext cx="457994" cy="79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6553200" y="1600200"/>
            <a:ext cx="457994" cy="794"/>
          </a:xfrm>
          <a:prstGeom prst="straightConnector1">
            <a:avLst/>
          </a:prstGeom>
          <a:ln w="34925">
            <a:solidFill>
              <a:srgbClr val="33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3848894" y="3771106"/>
            <a:ext cx="381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3467894" y="3771106"/>
            <a:ext cx="381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71600" y="99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20</a:t>
            </a:r>
            <a:r>
              <a:rPr lang="en-US" dirty="0" smtClean="0"/>
              <a:t>Ne     </a:t>
            </a:r>
            <a:r>
              <a:rPr lang="en-US" baseline="30000" dirty="0" smtClean="0"/>
              <a:t>22</a:t>
            </a:r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76600" y="3962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35</a:t>
            </a:r>
            <a:r>
              <a:rPr lang="en-US" dirty="0" smtClean="0"/>
              <a:t>Cl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962400" y="3962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37</a:t>
            </a:r>
            <a:r>
              <a:rPr lang="en-US" dirty="0" smtClean="0"/>
              <a:t>Cl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" y="1295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 isotopes*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2438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10 protons + 10 or 12 neutrons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3581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</a:t>
            </a:r>
            <a:r>
              <a:rPr lang="en-US" dirty="0" smtClean="0"/>
              <a:t> isotopes</a:t>
            </a:r>
            <a:r>
              <a:rPr lang="en-US" baseline="30000" dirty="0" smtClean="0"/>
              <a:t>**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590800" y="4191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 protons + 18 or 20 neutrons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" y="44958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are there so many peaks for Ne and </a:t>
            </a:r>
            <a:r>
              <a:rPr lang="en-US" sz="2800" dirty="0" err="1" smtClean="0"/>
              <a:t>Cl</a:t>
            </a:r>
            <a:r>
              <a:rPr lang="en-US" sz="2800" dirty="0" smtClean="0"/>
              <a:t> </a:t>
            </a:r>
            <a:r>
              <a:rPr lang="en-US" sz="2800" smtClean="0"/>
              <a:t>which have </a:t>
            </a:r>
            <a:r>
              <a:rPr lang="en-US" sz="2800" dirty="0" smtClean="0"/>
              <a:t>only 2 isotopes ????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81000" y="5486400"/>
            <a:ext cx="8534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Aston’s vacuum system was crude….air, water, CO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and other contaminants are being detected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1" grpId="0"/>
      <p:bldP spid="13322" grpId="0" animBg="1"/>
      <p:bldP spid="13323" grpId="0" animBg="1"/>
      <p:bldP spid="22" grpId="0"/>
      <p:bldP spid="27" grpId="0"/>
      <p:bldP spid="28" grpId="0"/>
      <p:bldP spid="29" grpId="0"/>
      <p:bldP spid="30" grpId="0"/>
      <p:bldP spid="31" grpId="0"/>
      <p:bldP spid="32" grpId="0"/>
      <p:bldP spid="23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`</a:t>
            </a:r>
            <a:r>
              <a:rPr lang="en-US" sz="3200" b="1" dirty="0" smtClean="0"/>
              <a:t>old school’ MS </a:t>
            </a:r>
            <a:r>
              <a:rPr lang="en-US" sz="3200" b="1" dirty="0"/>
              <a:t>of </a:t>
            </a:r>
            <a:r>
              <a:rPr lang="en-US" sz="3200" b="1" dirty="0" smtClean="0"/>
              <a:t>He</a:t>
            </a:r>
            <a:endParaRPr lang="en-US" sz="3200" b="1" dirty="0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762000"/>
            <a:ext cx="7362825" cy="3305175"/>
          </a:xfrm>
          <a:prstGeom prst="rect">
            <a:avLst/>
          </a:prstGeom>
          <a:noFill/>
        </p:spPr>
      </p:pic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04800" y="3048000"/>
            <a:ext cx="86868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33CC"/>
                </a:solidFill>
              </a:rPr>
              <a:t>1a)What </a:t>
            </a:r>
            <a:r>
              <a:rPr lang="en-US" sz="2400" b="1" i="1" dirty="0" smtClean="0">
                <a:solidFill>
                  <a:srgbClr val="0033CC"/>
                </a:solidFill>
              </a:rPr>
              <a:t>are </a:t>
            </a:r>
            <a:r>
              <a:rPr lang="en-US" sz="2400" b="1" i="1" dirty="0">
                <a:solidFill>
                  <a:srgbClr val="0033CC"/>
                </a:solidFill>
              </a:rPr>
              <a:t>the </a:t>
            </a:r>
            <a:r>
              <a:rPr lang="en-US" sz="2400" b="1" i="1" dirty="0" smtClean="0">
                <a:solidFill>
                  <a:srgbClr val="0033CC"/>
                </a:solidFill>
              </a:rPr>
              <a:t>mass </a:t>
            </a:r>
            <a:r>
              <a:rPr lang="en-US" sz="2400" b="1" i="1" dirty="0">
                <a:solidFill>
                  <a:srgbClr val="0033CC"/>
                </a:solidFill>
              </a:rPr>
              <a:t>of peaks at </a:t>
            </a:r>
            <a:r>
              <a:rPr lang="en-US" sz="2400" b="1" i="1" dirty="0" err="1">
                <a:solidFill>
                  <a:srgbClr val="0033CC"/>
                </a:solidFill>
              </a:rPr>
              <a:t>a,b,c</a:t>
            </a:r>
            <a:r>
              <a:rPr lang="en-US" sz="2400" b="1" i="1" dirty="0">
                <a:solidFill>
                  <a:srgbClr val="0033CC"/>
                </a:solidFill>
              </a:rPr>
              <a:t> &amp;d (300, 1500, 3150 &amp; </a:t>
            </a:r>
            <a:r>
              <a:rPr lang="en-US" sz="2400" b="1" i="1" dirty="0" smtClean="0">
                <a:solidFill>
                  <a:srgbClr val="0033CC"/>
                </a:solidFill>
              </a:rPr>
              <a:t>3300 </a:t>
            </a:r>
            <a:r>
              <a:rPr lang="en-US" sz="2400" b="1" i="1" dirty="0">
                <a:solidFill>
                  <a:srgbClr val="0033CC"/>
                </a:solidFill>
              </a:rPr>
              <a:t>volts ?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1371600" y="609600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</a:rPr>
              <a:t>Voltage scan of magnetic sector MS </a:t>
            </a:r>
            <a:r>
              <a:rPr lang="en-US" sz="2400" b="1" dirty="0" smtClean="0">
                <a:solidFill>
                  <a:schemeClr val="accent2"/>
                </a:solidFill>
              </a:rPr>
              <a:t>of He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52400" y="4876800"/>
            <a:ext cx="746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0033CC"/>
                </a:solidFill>
              </a:rPr>
              <a:t>  </a:t>
            </a:r>
            <a:r>
              <a:rPr lang="en-US" sz="2400" b="1" i="1" dirty="0">
                <a:solidFill>
                  <a:srgbClr val="0033CC"/>
                </a:solidFill>
              </a:rPr>
              <a:t>1b) What are the likely sources of these peaks</a:t>
            </a:r>
            <a:r>
              <a:rPr lang="en-US" sz="2400" b="1" i="1" dirty="0" smtClean="0">
                <a:solidFill>
                  <a:srgbClr val="0033CC"/>
                </a:solidFill>
              </a:rPr>
              <a:t>? </a:t>
            </a:r>
            <a:endParaRPr lang="en-US" sz="2400" b="1" i="1" dirty="0">
              <a:solidFill>
                <a:srgbClr val="0033CC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2743200" y="1981200"/>
            <a:ext cx="228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5105400" y="1600200"/>
            <a:ext cx="228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3962400"/>
            <a:ext cx="3429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20</a:t>
            </a:r>
            <a:r>
              <a:rPr lang="en-US" sz="2400" b="1" dirty="0" smtClean="0"/>
              <a:t>*3150/</a:t>
            </a:r>
            <a:r>
              <a:rPr lang="en-US" sz="2400" b="1" dirty="0" smtClean="0">
                <a:solidFill>
                  <a:srgbClr val="FF0000"/>
                </a:solidFill>
              </a:rPr>
              <a:t>3000</a:t>
            </a:r>
            <a:r>
              <a:rPr lang="en-US" sz="2400" b="1" dirty="0" smtClean="0"/>
              <a:t> =21 </a:t>
            </a:r>
            <a:r>
              <a:rPr lang="en-US" sz="2400" b="1" dirty="0" err="1" smtClean="0"/>
              <a:t>amu</a:t>
            </a:r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20</a:t>
            </a:r>
            <a:r>
              <a:rPr lang="en-US" sz="2400" b="1" dirty="0" smtClean="0"/>
              <a:t>*3300/</a:t>
            </a:r>
            <a:r>
              <a:rPr lang="en-US" sz="2400" b="1" dirty="0" smtClean="0">
                <a:solidFill>
                  <a:srgbClr val="FF0000"/>
                </a:solidFill>
              </a:rPr>
              <a:t>3000</a:t>
            </a:r>
            <a:r>
              <a:rPr lang="en-US" sz="2400" b="1" dirty="0" smtClean="0"/>
              <a:t>= 22 </a:t>
            </a:r>
            <a:r>
              <a:rPr lang="en-US" sz="2400" b="1" dirty="0" err="1" smtClean="0"/>
              <a:t>amu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3962400"/>
            <a:ext cx="21336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4*</a:t>
            </a:r>
            <a:r>
              <a:rPr lang="en-US" sz="2400" b="1" u="sng" dirty="0" smtClean="0">
                <a:solidFill>
                  <a:srgbClr val="0070C0"/>
                </a:solidFill>
              </a:rPr>
              <a:t>300</a:t>
            </a:r>
            <a:r>
              <a:rPr lang="en-US" sz="2400" b="1" dirty="0" smtClean="0"/>
              <a:t>=2 </a:t>
            </a:r>
            <a:r>
              <a:rPr lang="en-US" sz="2400" b="1" dirty="0" err="1" smtClean="0"/>
              <a:t>amu</a:t>
            </a:r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600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962400"/>
            <a:ext cx="3352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20*1</a:t>
            </a:r>
            <a:r>
              <a:rPr lang="en-US" sz="2400" b="1" u="sng" dirty="0" smtClean="0">
                <a:solidFill>
                  <a:srgbClr val="0070C0"/>
                </a:solidFill>
              </a:rPr>
              <a:t>500</a:t>
            </a:r>
            <a:r>
              <a:rPr lang="en-US" sz="2400" b="1" dirty="0" smtClean="0"/>
              <a:t>=10 </a:t>
            </a:r>
            <a:r>
              <a:rPr lang="en-US" sz="2400" b="1" dirty="0" err="1" smtClean="0"/>
              <a:t>amu</a:t>
            </a:r>
            <a:endParaRPr lang="en-US" sz="2400" b="1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3000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5410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-25000" dirty="0" smtClean="0"/>
              <a:t>4</a:t>
            </a:r>
            <a:r>
              <a:rPr lang="en-US" sz="3600" dirty="0" smtClean="0"/>
              <a:t>He</a:t>
            </a:r>
            <a:r>
              <a:rPr lang="en-US" sz="3600" baseline="30000" dirty="0" smtClean="0"/>
              <a:t>2+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2514600" y="5410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-25000" dirty="0" smtClean="0"/>
              <a:t>20</a:t>
            </a:r>
            <a:r>
              <a:rPr lang="en-US" sz="3600" dirty="0" smtClean="0"/>
              <a:t>Ne</a:t>
            </a:r>
            <a:r>
              <a:rPr lang="en-US" sz="3600" baseline="30000" dirty="0" smtClean="0"/>
              <a:t>2+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5791200" y="5410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-25000" dirty="0" smtClean="0"/>
              <a:t>21</a:t>
            </a:r>
            <a:r>
              <a:rPr lang="en-US" sz="3600" dirty="0" smtClean="0"/>
              <a:t>Ne</a:t>
            </a:r>
            <a:r>
              <a:rPr lang="en-US" sz="3600" baseline="30000" dirty="0" smtClean="0"/>
              <a:t>+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7315200" y="5410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-25000" dirty="0" smtClean="0"/>
              <a:t>22</a:t>
            </a:r>
            <a:r>
              <a:rPr lang="en-US" sz="3600" dirty="0" smtClean="0"/>
              <a:t>Ne</a:t>
            </a:r>
            <a:r>
              <a:rPr lang="en-US" sz="3600" baseline="30000" dirty="0" smtClean="0"/>
              <a:t>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400" grpId="0"/>
      <p:bldP spid="59401" grpId="0"/>
      <p:bldP spid="15" grpId="0" animBg="1"/>
      <p:bldP spid="16" grpId="0" animBg="1"/>
      <p:bldP spid="17" grpId="0" animBg="1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618</Words>
  <Application>Microsoft Office PowerPoint</Application>
  <PresentationFormat>On-screen Show (4:3)</PresentationFormat>
  <Paragraphs>132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Gill Sans Ultra Bold</vt:lpstr>
      <vt:lpstr>Symbol</vt:lpstr>
      <vt:lpstr>Wingdings</vt:lpstr>
      <vt:lpstr>Default Design</vt:lpstr>
      <vt:lpstr>PowerPoint Presentation</vt:lpstr>
      <vt:lpstr>Introduction to Mass Spectroscopy (MS)</vt:lpstr>
      <vt:lpstr>Magnetic sector MS design</vt:lpstr>
      <vt:lpstr>A tiny bit of physics-measuring m/q (mass/charge ratio) in magnetic sector instruments </vt:lpstr>
      <vt:lpstr>Putting it all together…</vt:lpstr>
      <vt:lpstr>Using what we’ve derived to scan a magnetic sector MS</vt:lpstr>
      <vt:lpstr>Magnetic Sector design (continued)</vt:lpstr>
      <vt:lpstr>First recorded ms spectra: Ne and Cl2 (Aston magnetic sector system)</vt:lpstr>
      <vt:lpstr>`old school’ MS of He</vt:lpstr>
      <vt:lpstr>`old school’ MS of Ne</vt:lpstr>
      <vt:lpstr>Modern Magnetic Sector Instrument</vt:lpstr>
      <vt:lpstr>PowerPoint Presentation</vt:lpstr>
      <vt:lpstr>Typical Modern MS spectra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Mass Spectroscopy (MS)</dc:title>
  <dc:creator>Help Desk</dc:creator>
  <cp:lastModifiedBy>Fong, Jerry</cp:lastModifiedBy>
  <cp:revision>39</cp:revision>
  <dcterms:created xsi:type="dcterms:W3CDTF">2007-03-07T16:53:52Z</dcterms:created>
  <dcterms:modified xsi:type="dcterms:W3CDTF">2018-04-06T12:49:30Z</dcterms:modified>
</cp:coreProperties>
</file>