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C502-C523-4F31-8403-D63A56EEC139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C1F80-8112-472E-8D47-9209D94B1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93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C1F80-8112-472E-8D47-9209D94B1B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06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4F146-86FF-468E-8161-98E3692E245E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ved=0CAcQjRw&amp;url=http://kingstreetcats.blogspot.com/2013/05/catatonic-what-sends-kitty-into-trance.html&amp;ei=U3zuVLyHMY-UsQTW0IDgDw&amp;bvm=bv.86956481,d.cWc&amp;psig=AFQjCNEdl2n7Z0fzNY5l8IL9jQZ2zHRSTQ&amp;ust=1425001883324145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uact=8&amp;ved=0CAcQjRw&amp;url=http://stuffpoint.com/cats/image/295310/angry-cat-picture/&amp;ei=3XzuVPehFvDjsASlyYKQBA&amp;bvm=bv.86956481,d.cWc&amp;psig=AFQjCNFa_ih9oGPucBhyVgkvYF3i2D6cQw&amp;ust=142500202060281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048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IR Technology Drill and Practice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0"/>
            <a:ext cx="883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correct path for a dispersive IR spectrometer ?</a:t>
            </a:r>
          </a:p>
          <a:p>
            <a:pPr marL="514350" indent="-514350">
              <a:buAutoNum type="alphaLcParenR"/>
            </a:pPr>
            <a:r>
              <a:rPr lang="en-US" sz="2800" dirty="0" smtClean="0"/>
              <a:t>Source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sample/background chopper detector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ym typeface="Wingdings" pitchFamily="2" charset="2"/>
              </a:rPr>
              <a:t>Source sample/background chopper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detector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ym typeface="Wingdings" pitchFamily="2" charset="2"/>
              </a:rPr>
              <a:t>Source chopper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sample/background detector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ym typeface="Wingdings" pitchFamily="2" charset="2"/>
              </a:rPr>
              <a:t>Source </a:t>
            </a:r>
            <a:r>
              <a:rPr lang="en-US" sz="2800" dirty="0" smtClean="0">
                <a:sym typeface="Wingdings" pitchFamily="2" charset="2"/>
              </a:rPr>
              <a:t>detector sample/background</a:t>
            </a:r>
            <a:r>
              <a:rPr lang="en-US" sz="2800" dirty="0" smtClean="0">
                <a:sym typeface="Wingdings" pitchFamily="2" charset="2"/>
              </a:rPr>
              <a:t> chopper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9144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basic motion(s) are excited and observed in IR ?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371600"/>
            <a:ext cx="8534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Vibrations of  molecules (stretches and bends) in electronic ground state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6858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transducer in a dispersive IR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685800"/>
            <a:ext cx="1752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bolometer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21920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electrical `</a:t>
            </a:r>
            <a:r>
              <a:rPr lang="en-US" sz="2800" b="1" dirty="0" err="1" smtClean="0"/>
              <a:t>nulling</a:t>
            </a:r>
            <a:r>
              <a:rPr lang="en-US" sz="2800" b="1" dirty="0" smtClean="0"/>
              <a:t>’ circuit is connected to the above transducer?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1295400"/>
            <a:ext cx="3200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Wheatstone Bridge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2098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mechanical apparatus responds to the </a:t>
            </a:r>
            <a:r>
              <a:rPr lang="en-US" sz="2800" b="1" dirty="0" err="1" smtClean="0"/>
              <a:t>nulling</a:t>
            </a:r>
            <a:r>
              <a:rPr lang="en-US" sz="2800" b="1" dirty="0" smtClean="0"/>
              <a:t> circuit’s voltage change that `draws’ the spectrum in a dispersive instrument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3124200"/>
            <a:ext cx="3581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Synchronous motor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6576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Modern source in most IRs?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3657600"/>
            <a:ext cx="190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`</a:t>
            </a:r>
            <a:r>
              <a:rPr lang="en-US" sz="2800" b="1" dirty="0" err="1" smtClean="0">
                <a:solidFill>
                  <a:srgbClr val="FF0000"/>
                </a:solidFill>
              </a:rPr>
              <a:t>Globar</a:t>
            </a:r>
            <a:r>
              <a:rPr lang="en-US" sz="2800" b="1" dirty="0" smtClean="0">
                <a:solidFill>
                  <a:srgbClr val="FF0000"/>
                </a:solidFill>
              </a:rPr>
              <a:t>’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1910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Typical cm</a:t>
            </a:r>
            <a:r>
              <a:rPr lang="en-US" sz="2800" b="1" baseline="30000" dirty="0" smtClean="0"/>
              <a:t>-1</a:t>
            </a:r>
            <a:r>
              <a:rPr lang="en-US" sz="2800" b="1" dirty="0" smtClean="0"/>
              <a:t> range of mid-IR instruments 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114800"/>
            <a:ext cx="2590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4000-400 cm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4611231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Dispersive IR are </a:t>
            </a:r>
          </a:p>
          <a:p>
            <a:r>
              <a:rPr lang="en-US" sz="2800" b="1" dirty="0" smtClean="0"/>
              <a:t> a) single beam and slow</a:t>
            </a:r>
          </a:p>
          <a:p>
            <a:r>
              <a:rPr lang="en-US" sz="2800" b="1" dirty="0" smtClean="0"/>
              <a:t>b) Double beam and fast</a:t>
            </a:r>
          </a:p>
          <a:p>
            <a:r>
              <a:rPr lang="en-US" sz="2800" b="1" dirty="0" smtClean="0"/>
              <a:t>c) Double beam and slow</a:t>
            </a:r>
          </a:p>
          <a:p>
            <a:r>
              <a:rPr lang="en-US" sz="2800" b="1" dirty="0" smtClean="0"/>
              <a:t>d) Double beam and fast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6858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Name 3 dispersive IR components  not found in modern FTIR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1143000"/>
            <a:ext cx="632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Monochromator</a:t>
            </a:r>
            <a:r>
              <a:rPr lang="en-US" sz="2800" b="1" dirty="0" smtClean="0">
                <a:solidFill>
                  <a:srgbClr val="FF0000"/>
                </a:solidFill>
              </a:rPr>
              <a:t>,  chopper, bolometer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The FTIR is: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Single beam and fast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Double beam and fast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Single beam and slow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Double beam and slow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962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FT stands for: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39624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Fourier Transform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419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smtClean="0"/>
              <a:t>Formal </a:t>
            </a:r>
            <a:r>
              <a:rPr lang="en-US" sz="2800" b="1" smtClean="0"/>
              <a:t>names </a:t>
            </a:r>
            <a:r>
              <a:rPr lang="en-US" sz="2800" b="1" dirty="0" smtClean="0"/>
              <a:t>for the two fundamental advantages provided by FTIR: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4800600"/>
            <a:ext cx="5562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Jacquinot</a:t>
            </a:r>
            <a:r>
              <a:rPr lang="en-US" sz="2800" b="1" dirty="0" smtClean="0">
                <a:solidFill>
                  <a:srgbClr val="FF0000"/>
                </a:solidFill>
              </a:rPr>
              <a:t> advantage and </a:t>
            </a:r>
            <a:r>
              <a:rPr lang="en-US" sz="2800" b="1" dirty="0" err="1" smtClean="0">
                <a:solidFill>
                  <a:srgbClr val="FF0000"/>
                </a:solidFill>
              </a:rPr>
              <a:t>Fellgett’s</a:t>
            </a:r>
            <a:r>
              <a:rPr lang="en-US" sz="2800" b="1" dirty="0" smtClean="0">
                <a:solidFill>
                  <a:srgbClr val="FF0000"/>
                </a:solidFill>
              </a:rPr>
              <a:t> advantage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7912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Which of the above advantages is connected to light thru put?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6248400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Jacquinot</a:t>
            </a:r>
            <a:r>
              <a:rPr lang="en-US" sz="2800" b="1" dirty="0" smtClean="0">
                <a:solidFill>
                  <a:srgbClr val="FF0000"/>
                </a:solidFill>
              </a:rPr>
              <a:t> advantage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build="allAtOnce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858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formula associated with </a:t>
            </a:r>
            <a:r>
              <a:rPr lang="en-US" sz="2800" b="1" dirty="0" err="1" smtClean="0"/>
              <a:t>Fellgett’s</a:t>
            </a:r>
            <a:r>
              <a:rPr lang="en-US" sz="2800" b="1" dirty="0" smtClean="0"/>
              <a:t> advantage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95400"/>
            <a:ext cx="6019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signal/noise) = S/N =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(# scans) =n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828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transducer in FTIR instruments 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1676400"/>
            <a:ext cx="2133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Pyroelectric</a:t>
            </a:r>
            <a:r>
              <a:rPr lang="en-US" sz="2800" b="1" dirty="0" smtClean="0">
                <a:solidFill>
                  <a:srgbClr val="FF0000"/>
                </a:solidFill>
              </a:rPr>
              <a:t> devices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2004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What critical `new’ component allows us to eliminate </a:t>
            </a:r>
            <a:r>
              <a:rPr lang="en-US" sz="2800" b="1" dirty="0" err="1" smtClean="0"/>
              <a:t>monochromator</a:t>
            </a:r>
            <a:r>
              <a:rPr lang="en-US" sz="2800" b="1" dirty="0" smtClean="0"/>
              <a:t> and chopper in an FTIR ?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6670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Acronym for specific transducer in Alfred’s FTIR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96200" y="2667000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DTGS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4191000"/>
            <a:ext cx="6096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Michelson-Morley Interferometer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49530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`spectrum’ is actually recorded by an FTIR?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54864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 Frequency spectrum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54864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b) Intensity spectrum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54864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) Power spectrum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477000" y="54864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</a:t>
            </a:r>
            <a:r>
              <a:rPr lang="en-US" sz="2800" dirty="0" smtClean="0"/>
              <a:t>) Laser spectrum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/>
      <p:bldP spid="9" grpId="0" animBg="1"/>
      <p:bldP spid="10" grpId="0" animBg="1"/>
      <p:bldP spid="11" grpId="0"/>
      <p:bldP spid="12" grpId="0"/>
      <p:bldP spid="13" grpId="0"/>
      <p:bldP spid="14" grpId="0" build="allAtOnce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8763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Correct FTIR beam pathway:</a:t>
            </a:r>
          </a:p>
          <a:p>
            <a:r>
              <a:rPr lang="en-US" sz="2800" dirty="0" smtClean="0"/>
              <a:t>a) Source</a:t>
            </a:r>
            <a:r>
              <a:rPr lang="en-US" sz="2800" dirty="0" smtClean="0">
                <a:sym typeface="Wingdings" pitchFamily="2" charset="2"/>
              </a:rPr>
              <a:t> sample/reference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interferometer detector</a:t>
            </a:r>
            <a:endParaRPr lang="en-US" sz="2800" dirty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b) Source interferometer sample detector</a:t>
            </a:r>
          </a:p>
          <a:p>
            <a:r>
              <a:rPr lang="en-US" sz="2800" dirty="0" smtClean="0">
                <a:sym typeface="Wingdings" pitchFamily="2" charset="2"/>
              </a:rPr>
              <a:t>c) Source sample interferometer detector</a:t>
            </a:r>
          </a:p>
          <a:p>
            <a:r>
              <a:rPr lang="en-US" sz="2800" dirty="0" smtClean="0">
                <a:sym typeface="Wingdings" pitchFamily="2" charset="2"/>
              </a:rPr>
              <a:t>d) Source chopper interferometer sample detector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86200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Fourier Transform converts: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Time domain</a:t>
            </a:r>
            <a:r>
              <a:rPr lang="en-US" sz="2800" dirty="0" smtClean="0">
                <a:sym typeface="Wingdings" pitchFamily="2" charset="2"/>
              </a:rPr>
              <a:t> frequency domain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ym typeface="Wingdings" pitchFamily="2" charset="2"/>
              </a:rPr>
              <a:t>Intensity domain time domain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ym typeface="Wingdings" pitchFamily="2" charset="2"/>
              </a:rPr>
              <a:t>Frequency domain intensity domain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Voltage</a:t>
            </a:r>
            <a:r>
              <a:rPr lang="en-US" sz="2800" dirty="0" smtClean="0">
                <a:sym typeface="Wingdings" pitchFamily="2" charset="2"/>
              </a:rPr>
              <a:t> current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096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/>
              <a:t>D</a:t>
            </a:r>
            <a:r>
              <a:rPr lang="en-US" sz="2800" b="1" dirty="0" smtClean="0"/>
              <a:t>irect observation of P(t), the power spectrum, is impossible because: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524000"/>
            <a:ext cx="8305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 smtClean="0"/>
              <a:t>Detectors are not sensitive enough to IR energies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Choppers can’t turn fast enough to modulate IR light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Detectors cannot follow time changes in P(t) at the 10</a:t>
            </a:r>
            <a:r>
              <a:rPr lang="en-US" sz="2800" baseline="30000" dirty="0" smtClean="0"/>
              <a:t>-13</a:t>
            </a:r>
            <a:r>
              <a:rPr lang="en-US" sz="2800" dirty="0" smtClean="0"/>
              <a:t>-10</a:t>
            </a:r>
            <a:r>
              <a:rPr lang="en-US" sz="2800" baseline="30000" dirty="0" smtClean="0"/>
              <a:t>-15</a:t>
            </a:r>
            <a:r>
              <a:rPr lang="en-US" sz="2800" dirty="0" smtClean="0"/>
              <a:t> s rates required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Calibration of retardation (displacement) </a:t>
            </a:r>
            <a:r>
              <a:rPr lang="en-US" sz="2800" dirty="0" smtClean="0">
                <a:sym typeface="Symbol"/>
              </a:rPr>
              <a:t> is not sufficiently precise</a:t>
            </a:r>
            <a:endParaRPr lang="en-US" sz="2800" dirty="0" smtClean="0"/>
          </a:p>
          <a:p>
            <a:pPr marL="342900" indent="-342900">
              <a:buAutoNum type="alphaLcParenR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To slow down the P(t) , the interferometer…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572000"/>
            <a:ext cx="769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Combines the output of moving and fixed mirror components to produce an oscillating  plot of P(t) </a:t>
            </a:r>
            <a:r>
              <a:rPr lang="en-US" sz="2800" dirty="0" err="1" smtClean="0"/>
              <a:t>vs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 which reduces variation of P(t) to rate of moving mirror motion </a:t>
            </a:r>
            <a:r>
              <a:rPr lang="en-US" sz="2800" dirty="0" smtClean="0"/>
              <a:t> 		</a:t>
            </a:r>
            <a:r>
              <a:rPr lang="en-US" sz="2800" b="1" dirty="0" smtClean="0"/>
              <a:t>T  or F 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609600"/>
            <a:ext cx="3657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The Fourier Transform…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 </a:t>
            </a:r>
            <a:r>
              <a:rPr lang="en-US" sz="2700" dirty="0" smtClean="0"/>
              <a:t>Selects the frequency, </a:t>
            </a:r>
            <a:r>
              <a:rPr lang="en-US" sz="2700" dirty="0" err="1" smtClean="0"/>
              <a:t>f</a:t>
            </a:r>
            <a:r>
              <a:rPr lang="en-US" sz="2700" baseline="-25000" dirty="0" err="1" smtClean="0"/>
              <a:t>k</a:t>
            </a:r>
            <a:r>
              <a:rPr lang="en-US" sz="2700" dirty="0" smtClean="0"/>
              <a:t>, for an arbitrarily assumed  </a:t>
            </a:r>
            <a:r>
              <a:rPr lang="en-US" sz="2700" dirty="0" err="1" smtClean="0"/>
              <a:t>I</a:t>
            </a:r>
            <a:r>
              <a:rPr lang="en-US" sz="2700" baseline="-25000" dirty="0" err="1" smtClean="0"/>
              <a:t>k</a:t>
            </a:r>
            <a:endParaRPr lang="en-US" sz="2700" baseline="-25000" dirty="0" smtClean="0"/>
          </a:p>
          <a:p>
            <a:r>
              <a:rPr lang="en-US" sz="2700" dirty="0" smtClean="0"/>
              <a:t>b) Computes the P(t) for a given </a:t>
            </a:r>
            <a:r>
              <a:rPr lang="en-US" sz="2700" dirty="0" err="1" smtClean="0"/>
              <a:t>f</a:t>
            </a:r>
            <a:r>
              <a:rPr lang="en-US" sz="2700" baseline="-25000" dirty="0" err="1" smtClean="0"/>
              <a:t>k</a:t>
            </a:r>
            <a:endParaRPr lang="en-US" sz="2700" dirty="0" smtClean="0"/>
          </a:p>
          <a:p>
            <a:r>
              <a:rPr lang="en-US" sz="2700" dirty="0" smtClean="0"/>
              <a:t>c) Computes the specific intensity of energy </a:t>
            </a:r>
            <a:r>
              <a:rPr lang="en-US" sz="2700" dirty="0" err="1" smtClean="0"/>
              <a:t>I</a:t>
            </a:r>
            <a:r>
              <a:rPr lang="en-US" sz="2700" baseline="-25000" dirty="0" err="1" smtClean="0"/>
              <a:t>k</a:t>
            </a:r>
            <a:r>
              <a:rPr lang="en-US" sz="2700" dirty="0" smtClean="0"/>
              <a:t>  reaching the detector at </a:t>
            </a:r>
            <a:r>
              <a:rPr lang="en-US" sz="2700" dirty="0" err="1" smtClean="0"/>
              <a:t>f</a:t>
            </a:r>
            <a:r>
              <a:rPr lang="en-US" sz="2700" baseline="-25000" dirty="0" err="1" smtClean="0"/>
              <a:t>k</a:t>
            </a:r>
            <a:endParaRPr lang="en-US" sz="2700" baseline="-25000" dirty="0" smtClean="0"/>
          </a:p>
          <a:p>
            <a:r>
              <a:rPr lang="en-US" sz="2700" dirty="0" smtClean="0"/>
              <a:t>d) Averages the total range of </a:t>
            </a:r>
            <a:r>
              <a:rPr lang="en-US" sz="2700" dirty="0" err="1" smtClean="0"/>
              <a:t>f</a:t>
            </a:r>
            <a:r>
              <a:rPr lang="en-US" sz="2700" baseline="-25000" dirty="0" err="1" smtClean="0"/>
              <a:t>k</a:t>
            </a:r>
            <a:r>
              <a:rPr lang="en-US" sz="2700" dirty="0" smtClean="0"/>
              <a:t> contributions to produce  %</a:t>
            </a:r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304800"/>
            <a:ext cx="51054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/>
              <a:t>        	</a:t>
            </a:r>
            <a:r>
              <a:rPr lang="en-US" sz="2800" b="1" dirty="0" smtClean="0"/>
              <a:t>     </a:t>
            </a:r>
            <a:r>
              <a:rPr lang="en-US" sz="2800" b="1" baseline="-25000" dirty="0" smtClean="0">
                <a:solidFill>
                  <a:srgbClr val="FF0000"/>
                </a:solidFill>
                <a:sym typeface="Symbol"/>
              </a:rPr>
              <a:t>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800" b="1" dirty="0" err="1" smtClean="0">
                <a:solidFill>
                  <a:srgbClr val="FF0000"/>
                </a:solidFill>
              </a:rPr>
              <a:t>F</a:t>
            </a:r>
            <a:r>
              <a:rPr lang="en-US" sz="2800" b="1" baseline="-25000" dirty="0" err="1" smtClean="0">
                <a:solidFill>
                  <a:srgbClr val="FF0000"/>
                </a:solidFill>
              </a:rPr>
              <a:t>k</a:t>
            </a:r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 smtClean="0"/>
              <a:t>P(t)</a:t>
            </a:r>
            <a:r>
              <a:rPr lang="en-US" sz="2800" b="1" dirty="0" smtClean="0">
                <a:solidFill>
                  <a:srgbClr val="FF0000"/>
                </a:solidFill>
              </a:rPr>
              <a:t>) </a:t>
            </a:r>
            <a:r>
              <a:rPr lang="en-US" sz="2800" b="1" dirty="0">
                <a:solidFill>
                  <a:srgbClr val="FF0000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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P(t) 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cos 2f</a:t>
            </a:r>
            <a:r>
              <a:rPr lang="en-US" sz="2800" b="1" baseline="-25000" dirty="0">
                <a:solidFill>
                  <a:srgbClr val="FF0000"/>
                </a:solidFill>
                <a:sym typeface="Symbol"/>
              </a:rPr>
              <a:t>k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t </a:t>
            </a:r>
            <a:r>
              <a:rPr lang="en-US" sz="2800" b="1" dirty="0" err="1">
                <a:solidFill>
                  <a:srgbClr val="FF0000"/>
                </a:solidFill>
                <a:sym typeface="Symbol"/>
              </a:rPr>
              <a:t>dt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 = I(</a:t>
            </a:r>
            <a:r>
              <a:rPr lang="en-US" sz="2800" b="1" dirty="0" err="1">
                <a:solidFill>
                  <a:srgbClr val="FF0000"/>
                </a:solidFill>
                <a:sym typeface="Symbol"/>
              </a:rPr>
              <a:t>f</a:t>
            </a:r>
            <a:r>
              <a:rPr lang="en-US" sz="2800" b="1" baseline="-25000" dirty="0" err="1">
                <a:solidFill>
                  <a:srgbClr val="FF0000"/>
                </a:solidFill>
                <a:sym typeface="Symbol"/>
              </a:rPr>
              <a:t>k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)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sym typeface="Symbol"/>
              </a:rPr>
              <a:t>                  </a:t>
            </a:r>
            <a:r>
              <a:rPr lang="en-US" sz="2800" b="1" baseline="30000" dirty="0">
                <a:solidFill>
                  <a:srgbClr val="FF0000"/>
                </a:solidFill>
                <a:sym typeface="Symbol"/>
              </a:rPr>
              <a:t>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8862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 single FTIR scan is produced when: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The laser calibration is completed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The moving mirror completes a full sweep of the interferometer pathway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The DTGS detector time constant for detection is attained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The chopper makes a complete 360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circuit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  <p:bldP spid="5" grpId="0"/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Z-8pOW3lf64/UZKd8u9hFQI/AAAAAAAABnM/bnjNG-FOi_Y/s1600/staring+kitt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81124"/>
            <a:ext cx="9144000" cy="54768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Honestly, Doc, do you really think we need to know all this 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stuffpoint.com/cats/image/295310-cats-angry-ca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4038600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Of course, you maggoty ass maggots </a:t>
            </a:r>
            <a:r>
              <a:rPr lang="en-US" sz="5400" dirty="0" smtClean="0">
                <a:solidFill>
                  <a:schemeClr val="bg1"/>
                </a:solidFill>
              </a:rPr>
              <a:t>!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660</Words>
  <Application>Microsoft Office PowerPoint</Application>
  <PresentationFormat>On-screen Show (4:3)</PresentationFormat>
  <Paragraphs>88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13</cp:revision>
  <dcterms:created xsi:type="dcterms:W3CDTF">2015-02-26T00:30:24Z</dcterms:created>
  <dcterms:modified xsi:type="dcterms:W3CDTF">2017-03-01T13:54:58Z</dcterms:modified>
</cp:coreProperties>
</file>