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9" r:id="rId2"/>
    <p:sldId id="263" r:id="rId3"/>
    <p:sldId id="264" r:id="rId4"/>
    <p:sldId id="265" r:id="rId5"/>
    <p:sldId id="266" r:id="rId6"/>
    <p:sldId id="256" r:id="rId7"/>
    <p:sldId id="272" r:id="rId8"/>
    <p:sldId id="262" r:id="rId9"/>
    <p:sldId id="259" r:id="rId10"/>
    <p:sldId id="257" r:id="rId11"/>
    <p:sldId id="274" r:id="rId12"/>
    <p:sldId id="271" r:id="rId13"/>
    <p:sldId id="260" r:id="rId14"/>
    <p:sldId id="273" r:id="rId15"/>
    <p:sldId id="261" r:id="rId16"/>
    <p:sldId id="267" r:id="rId17"/>
    <p:sldId id="258" r:id="rId18"/>
    <p:sldId id="276" r:id="rId19"/>
    <p:sldId id="277" r:id="rId20"/>
    <p:sldId id="275" r:id="rId21"/>
    <p:sldId id="268" r:id="rId2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03D2BA0-49E7-4025-AA3A-EC547EC544A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5EA8F77-35DF-49F1-99B6-CAF50C073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8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A8F77-35DF-49F1-99B6-CAF50C07330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81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A8F77-35DF-49F1-99B6-CAF50C07330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28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A8F77-35DF-49F1-99B6-CAF50C07330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16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6360-9908-4276-A254-EBE08762DA66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7763-F64D-4520-A75D-381773405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imgarcade.com/1/hplc-column-schematic/&amp;ei=7rAQVdT4FszoUu_7guAH&amp;bvm=bv.89184060,d.cWc&amp;psig=AFQjCNFP9wP7lSujLzMc39I9QyOm9tSkTA&amp;ust=142724353727954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om/url?sa=i&amp;rct=j&amp;q=&amp;esrc=s&amp;frm=1&amp;source=images&amp;cd=&amp;cad=rja&amp;uact=8&amp;ved=0CAcQjRw&amp;url=http://www.youtube.com/watch?v=tntOCGkgt98&amp;ei=NmoTVYf2K4ScyQSK94Ao&amp;bvm=bv.89217033,d.aWw&amp;psig=AFQjCNEZ2KXko-etCdic3ovf0VAJYQZPWw&amp;ust=142742205177704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imgarcade.com/1/hplc-column-schematic/&amp;ei=7rAQVdT4FszoUu_7guAH&amp;bvm=bv.89184060,d.cWc&amp;psig=AFQjCNFP9wP7lSujLzMc39I9QyOm9tSkTA&amp;ust=142724353727954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oogle.com/url?sa=i&amp;rct=j&amp;q=&amp;esrc=s&amp;frm=1&amp;source=images&amp;cd=&amp;cad=rja&amp;uact=8&amp;ved=0CAcQjRw&amp;url=http://www.biochemj.org/bj/391/0269/bj3910269f03.htm&amp;ei=trgQVd7uH8utU9ahg6gK&amp;bvm=bv.89184060,d.cWc&amp;psig=AFQjCNGUWjeI7-28WlgoVWyqcSze-ciMhQ&amp;ust=1427245567641859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m/url?sa=i&amp;rct=j&amp;q=&amp;esrc=s&amp;frm=1&amp;source=images&amp;cd=&amp;cad=rja&amp;uact=8&amp;ved=0CAcQjRw&amp;url=http://chemicalinstrumentation.weebly.com/gc.html&amp;ei=DbkQVdGVA4quUfa5gegO&amp;bvm=bv.89184060,d.cWc&amp;psig=AFQjCNHvbifYGDdNmsRayfrf8nrG5G-uUw&amp;ust=142724566548746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00200"/>
            <a:ext cx="6934200" cy="51729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2286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Introduction to High Performance Liquid Chromatography  (HPLC)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779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labresources.com.my/images/img316669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4191000" cy="550730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90600" y="152400"/>
            <a:ext cx="7543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HPLC Injector Port ($750-1750)</a:t>
            </a:r>
            <a:endParaRPr lang="en-US" sz="32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743200" y="4191000"/>
            <a:ext cx="1143000" cy="4572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0" y="4648200"/>
            <a:ext cx="6248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Teflon gasket allows arm to turn without pressure loss. It can be torn with poor injection technique and create port leaks. </a:t>
            </a:r>
          </a:p>
          <a:p>
            <a:r>
              <a:rPr lang="en-US" sz="2800" dirty="0" smtClean="0"/>
              <a:t>(Why blunt micro syringe is mandatory) 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771650"/>
            <a:ext cx="5762625" cy="24193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81400" y="838200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Calibrated sample loop: where sample goes when loaded 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352800" y="1143000"/>
            <a:ext cx="228600" cy="1524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lunt end microliter syri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21538"/>
            <a:ext cx="80962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lunt end microliter syri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304800"/>
            <a:ext cx="5334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152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HPLC YES –blunt end  </a:t>
            </a:r>
            <a:r>
              <a:rPr lang="en-US" sz="3600" dirty="0" smtClean="0">
                <a:sym typeface="Wingdings" panose="05000000000000000000" pitchFamily="2" charset="2"/>
              </a:rPr>
              <a:t>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43934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HPLC </a:t>
            </a:r>
            <a:r>
              <a:rPr lang="en-US" sz="3600" dirty="0" smtClean="0">
                <a:solidFill>
                  <a:srgbClr val="FF0000"/>
                </a:solidFill>
              </a:rPr>
              <a:t>NO </a:t>
            </a:r>
            <a:r>
              <a:rPr lang="en-US" sz="3600" dirty="0" smtClean="0">
                <a:solidFill>
                  <a:srgbClr val="FF0000"/>
                </a:solidFill>
              </a:rPr>
              <a:t>–beveled end  </a:t>
            </a:r>
            <a:r>
              <a:rPr lang="en-US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98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5495925" cy="4506659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5867400" y="1905000"/>
            <a:ext cx="838200" cy="381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181600" y="1905000"/>
            <a:ext cx="1524000" cy="16002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1143000"/>
            <a:ext cx="198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Teflon gaskets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4907155"/>
            <a:ext cx="35514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Metal mating gaskets (holes lead to ‘Load ‘ or ‘Inject’ positions)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477000" y="4191000"/>
            <a:ext cx="152400" cy="868555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978572" y="4746441"/>
            <a:ext cx="615855" cy="30480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71600" y="5334000"/>
            <a:ext cx="342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Bolt holes for bolts to press gasket system together</a:t>
            </a:r>
            <a:endParaRPr lang="en-US" sz="28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828800" y="4343400"/>
            <a:ext cx="304800" cy="113220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828800" y="4659060"/>
            <a:ext cx="861337" cy="8415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7200" y="228600"/>
            <a:ext cx="7010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Details of injector port assembly</a:t>
            </a:r>
            <a:endParaRPr lang="en-US" sz="3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6201" y="1764822"/>
            <a:ext cx="32765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Threads to fixed volume loop and column</a:t>
            </a:r>
            <a:endParaRPr lang="en-US" sz="2800" b="1" dirty="0">
              <a:solidFill>
                <a:srgbClr val="00B05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438400" y="2705100"/>
            <a:ext cx="342901" cy="691229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400303" y="2730799"/>
            <a:ext cx="38097" cy="858925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7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cnwtech.eu/HPLC-CN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1971" y="62903"/>
            <a:ext cx="5636257" cy="402589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" y="162096"/>
            <a:ext cx="6400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Analytical HPLC columns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3276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4.6 mm x 250 mm , C-18,    5 u ,   300 Ǻ 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962400"/>
            <a:ext cx="2590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ID x Length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4728198"/>
            <a:ext cx="66294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chain length bonded to silica packing  (stationary phase)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448300" y="3971778"/>
            <a:ext cx="2209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Packing size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0" y="2819400"/>
            <a:ext cx="1905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Porosity</a:t>
            </a:r>
            <a:endParaRPr lang="en-US" sz="32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762500" y="3733800"/>
            <a:ext cx="114300" cy="874931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19200" y="5670847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</a:t>
            </a:r>
            <a:r>
              <a:rPr lang="en-US" sz="4400" dirty="0" smtClean="0"/>
              <a:t>$500-$2500</a:t>
            </a:r>
            <a:endParaRPr lang="en-US" sz="4400" dirty="0"/>
          </a:p>
        </p:txBody>
      </p:sp>
      <p:sp>
        <p:nvSpPr>
          <p:cNvPr id="5" name="Rectangle 4"/>
          <p:cNvSpPr/>
          <p:nvPr/>
        </p:nvSpPr>
        <p:spPr>
          <a:xfrm>
            <a:off x="3581400" y="1219200"/>
            <a:ext cx="1447800" cy="13716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191000" y="2590800"/>
            <a:ext cx="0" cy="533400"/>
          </a:xfrm>
          <a:prstGeom prst="straightConnector1">
            <a:avLst/>
          </a:prstGeom>
          <a:ln w="1143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66800" y="2438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magnify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3" grpId="0"/>
      <p:bldP spid="5" grpId="0" animBg="1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057275"/>
            <a:ext cx="4762500" cy="474345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914400" y="2819400"/>
            <a:ext cx="1771650" cy="847725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1569719"/>
            <a:ext cx="3103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Porosity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500 A </a:t>
            </a:r>
            <a:r>
              <a:rPr lang="en-US" sz="3200" smtClean="0">
                <a:solidFill>
                  <a:srgbClr val="FF0000"/>
                </a:solidFill>
              </a:rPr>
              <a:t>= 0.05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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685800"/>
            <a:ext cx="533400" cy="10668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90750" y="0"/>
            <a:ext cx="4133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Packing diameter (5 </a:t>
            </a:r>
            <a:r>
              <a:rPr lang="en-US" sz="3200" dirty="0" smtClean="0">
                <a:sym typeface="Symbol" panose="05050102010706020507" pitchFamily="18" charset="2"/>
              </a:rPr>
              <a:t>)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58980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Cross-section of typical analytical HPLC column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241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ge.com/root/images2/lc/supplies/guard_cartrid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762000"/>
            <a:ext cx="2072607" cy="16097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23622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Guard Column</a:t>
            </a:r>
          </a:p>
          <a:p>
            <a:r>
              <a:rPr lang="en-US" sz="3600" dirty="0" smtClean="0"/>
              <a:t>(2.5 cm ~ 1 inch); usually C-18, </a:t>
            </a:r>
            <a:r>
              <a:rPr lang="en-US" sz="3600" dirty="0"/>
              <a:t>5</a:t>
            </a:r>
            <a:r>
              <a:rPr lang="en-US" sz="3600" dirty="0" smtClean="0"/>
              <a:t>u, 300 A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33400" y="45720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Guard column= protective, packed column that filters unwanted components out to protect actual column from degrading</a:t>
            </a:r>
            <a:r>
              <a:rPr lang="en-US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19600" y="1143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~ $150-250/5 pack = $30-50 each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0"/>
            <a:ext cx="731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Cheapskate alternative  to analytical column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9921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HPLC Detectors ... </a:t>
            </a:r>
            <a:r>
              <a:rPr lang="en-US" sz="3200" b="1" dirty="0" smtClean="0">
                <a:solidFill>
                  <a:srgbClr val="002060"/>
                </a:solidFill>
              </a:rPr>
              <a:t>A laundry list </a:t>
            </a:r>
            <a:r>
              <a:rPr lang="en-US" sz="2400" b="1" dirty="0" smtClean="0">
                <a:solidFill>
                  <a:srgbClr val="002060"/>
                </a:solidFill>
              </a:rPr>
              <a:t>(see also table 28-1 p. </a:t>
            </a:r>
            <a:r>
              <a:rPr lang="en-US" sz="2400" b="1" smtClean="0">
                <a:solidFill>
                  <a:srgbClr val="002060"/>
                </a:solidFill>
              </a:rPr>
              <a:t>753</a:t>
            </a:r>
            <a:r>
              <a:rPr lang="en-US" sz="2400" b="1" dirty="0" smtClean="0">
                <a:solidFill>
                  <a:srgbClr val="002060"/>
                </a:solidFill>
              </a:rPr>
              <a:t>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3" name="Picture 2" descr="http://www.biochemfluidics.com/Images/new-hplc-schematic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8431" y="2746085"/>
            <a:ext cx="4529538" cy="3581707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7162800" y="3816934"/>
            <a:ext cx="990600" cy="16002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UV-VIS fixed wavelength (ASC)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4478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Fluorescence fixed wavelength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9050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Refractive index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2860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Electrochemical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746085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Mass spectroscopy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21741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IR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3894" y="2578387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Detector sits here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37705"/>
            <a:ext cx="2510494" cy="2108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77724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Isocratic</a:t>
            </a:r>
            <a:r>
              <a:rPr lang="en-US" b="1" dirty="0" smtClean="0"/>
              <a:t>= </a:t>
            </a:r>
            <a:r>
              <a:rPr lang="en-US" sz="2400" b="1" dirty="0" smtClean="0"/>
              <a:t>constant composition of mobile phase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Isobaric</a:t>
            </a:r>
            <a:r>
              <a:rPr lang="en-US" b="1" dirty="0" smtClean="0"/>
              <a:t>= </a:t>
            </a:r>
            <a:r>
              <a:rPr lang="en-US" sz="2400" b="1" dirty="0" smtClean="0"/>
              <a:t>constant pressure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Reverse phase column=&gt; </a:t>
            </a:r>
            <a:r>
              <a:rPr lang="en-US" sz="2000" b="1" dirty="0" smtClean="0"/>
              <a:t>polar mobile phase eluting non-polar </a:t>
            </a:r>
            <a:r>
              <a:rPr lang="en-US" sz="2000" b="1" dirty="0" err="1" smtClean="0"/>
              <a:t>analyte</a:t>
            </a:r>
            <a:r>
              <a:rPr lang="en-US" sz="2000" b="1" dirty="0" smtClean="0"/>
              <a:t> species (example  </a:t>
            </a:r>
            <a:r>
              <a:rPr lang="en-US" sz="2000" b="1" dirty="0" err="1" smtClean="0"/>
              <a:t>methanol:water</a:t>
            </a:r>
            <a:r>
              <a:rPr lang="en-US" sz="2000" b="1" dirty="0" smtClean="0"/>
              <a:t>  separating  toluene/benzene mix in methanol); a reverse phase column has a non-polar stationary phase.</a:t>
            </a: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Normal phase column=&gt; </a:t>
            </a:r>
            <a:r>
              <a:rPr lang="en-US" b="1" dirty="0" smtClean="0"/>
              <a:t>non-polar mobile phase eluting polar </a:t>
            </a:r>
            <a:r>
              <a:rPr lang="en-US" b="1" dirty="0" err="1" smtClean="0"/>
              <a:t>analyte</a:t>
            </a:r>
            <a:r>
              <a:rPr lang="en-US" b="1" dirty="0" smtClean="0"/>
              <a:t> species (example: octane/cyclohexane separating </a:t>
            </a:r>
            <a:r>
              <a:rPr lang="en-US" b="1" dirty="0" err="1" smtClean="0"/>
              <a:t>hexanol</a:t>
            </a:r>
            <a:r>
              <a:rPr lang="en-US" b="1" dirty="0" smtClean="0"/>
              <a:t>/methyl ethyl ketone mix in hexane) ; a normal phase column has a polar stationary phase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Size Exclusion LC- </a:t>
            </a:r>
            <a:r>
              <a:rPr lang="en-US" sz="2000" b="1" dirty="0" smtClean="0"/>
              <a:t>a method to separate based on molecular size (shape)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Ion LC-</a:t>
            </a:r>
            <a:r>
              <a:rPr lang="en-US" sz="2000" b="1" dirty="0" smtClean="0"/>
              <a:t>uses ion exchange columns which `retain’ + or – ions for a time (by swapping stationary phase ions on column); usually aqueous systems </a:t>
            </a:r>
          </a:p>
          <a:p>
            <a:endParaRPr lang="en-US" b="1" dirty="0" smtClean="0"/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0"/>
            <a:ext cx="7391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Some HPLC = High Performance (Pressure) Liquid Chromatography terms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ion chromatograp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7310656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76200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 of anionic ion chromatogram (=&gt; positive charged resin column)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9917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ion chromatograp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76200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 of cationic ion chromatogram (=&gt; negatively charged resin column)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589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ong\Pictures\gc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7828934" cy="3733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" y="3810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Flow scheme for GC reprised</a:t>
            </a:r>
            <a:endParaRPr lang="en-US" sz="32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52600" y="3048000"/>
            <a:ext cx="838200" cy="0"/>
          </a:xfrm>
          <a:prstGeom prst="straightConnector1">
            <a:avLst/>
          </a:prstGeom>
          <a:ln w="984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43200" y="3048000"/>
            <a:ext cx="1066800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962400" y="1524000"/>
            <a:ext cx="0" cy="1371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 flipH="1">
            <a:off x="3962399" y="3048000"/>
            <a:ext cx="45719" cy="762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21 0.00231 0.00937 -0.00023 0.01476 -0.00162 C 0.02465 -0.00116 0.03455 -0.00116 0.04444 0 C 0.05069 0.00069 0.05677 0.00578 0.06285 0.00647 C 0.06979 0.0074 0.07691 0.00763 0.08385 0.00809 C 0.09496 0.01179 0.09062 0.00971 0.09739 0.01318 C 0.10382 0.02104 0.11267 0.02937 0.12101 0.03284 C 0.12274 0.03954 0.1276 0.04371 0.13212 0.04764 C 0.13906 0.06151 0.12969 0.04394 0.13819 0.05573 C 0.14028 0.05851 0.14149 0.06244 0.14323 0.06568 C 0.14462 0.07146 0.14792 0.07863 0.15052 0.08372 C 0.15434 0.09921 0.15069 0.1043 0.14809 0.12003 C 0.14653 0.12951 0.14722 0.14269 0.14323 0.15125 C 0.14253 0.15263 0.14132 0.15333 0.14062 0.15448 C 0.13055 0.17252 0.12239 0.19172 0.10989 0.20721 C 0.1066 0.21114 0.10295 0.21392 0.1 0.21855 C 0.09705 0.22317 0.09392 0.22826 0.0901 0.23173 C 0.08785 0.23358 0.08507 0.23404 0.08264 0.2352 C 0.08021 0.23635 0.07517 0.23843 0.07517 0.23843 C 0.06771 0.23335 0.05972 0.23358 0.05173 0.23011 C 0.04757 0.22641 0.0467 0.22248 0.04184 0.2204 C 0.0368 0.21323 0.03003 0.20999 0.02465 0.20374 C 0.01406 0.19126 0.02239 0.19935 0.01476 0.19241 C 0.01389 0.19079 0.01337 0.18871 0.01233 0.18732 C 0.01128 0.18594 0.00937 0.18571 0.00851 0.18409 C 0.00087 0.16813 0.01094 0.1783 0.00243 0.1709 C 0.00121 0.16605 -0.0007 0.16073 -0.00261 0.1561 C -0.00399 0.15263 -0.00747 0.14639 -0.00747 0.14639 C -0.01181 0.12858 -0.01233 0.10106 -0.00122 0.08719 C 0.00104 0.07793 0.0059 0.07215 0.01111 0.06568 C 0.01354 0.05573 0.0191 0.05018 0.02465 0.04278 C 0.02656 0.04024 0.03003 0.04001 0.03212 0.03769 C 0.03351 0.03631 0.0342 0.03399 0.03576 0.03284 C 0.03802 0.03122 0.04323 0.0296 0.04323 0.0296 C 0.04739 0.02359 0.04462 0.02659 0.05295 0.02289 C 0.05417 0.02243 0.05677 0.02127 0.05677 0.02127 C 0.06163 0.02174 0.06667 0.02151 0.07153 0.02289 C 0.07292 0.02336 0.07396 0.02521 0.07517 0.02613 C 0.0809 0.03006 0.08906 0.03446 0.09375 0.04093 C 0.0967 0.04509 0.09826 0.04741 0.10243 0.04926 C 0.10677 0.05504 0.10972 0.05966 0.11476 0.06406 C 0.11719 0.06892 0.11944 0.07192 0.12101 0.07724 C 0.1217 0.10037 0.12882 0.14107 0.11476 0.16119 C 0.1118 0.17299 0.11649 0.15772 0.10608 0.17252 C 0.10434 0.17507 0.1033 0.17877 0.10121 0.18085 C 0.09878 0.18339 0.09531 0.18386 0.09253 0.18571 C 0.0868 0.1938 0.07812 0.19542 0.07031 0.19889 C 0.06875 0.19958 0.06701 0.19981 0.06545 0.20051 C 0.06302 0.20143 0.05798 0.20374 0.05798 0.20374 C 0.05208 0.19866 0.04739 0.19218 0.04062 0.18894 C 0.03542 0.1783 0.04149 0.18848 0.03455 0.18247 C 0.0309 0.17923 0.02847 0.17414 0.02465 0.1709 C 0.02118 0.16397 0.01632 0.15587 0.01111 0.15125 C 0.01024 0.14639 0.00937 0.1413 0.00851 0.13645 C 0.00798 0.13367 0.00937 0.1309 0.00989 0.12812 C 0.01163 0.11979 0.01389 0.11101 0.01719 0.10361 C 0.01962 0.09829 0.02326 0.09412 0.02587 0.0888 C 0.03055 0.07886 0.03594 0.07169 0.04444 0.06892 C 0.06233 0.05319 0.10173 0.05966 0.1184 0.0592 C 0.12621 0.05666 0.13055 0.05527 0.13941 0.05411 C 0.15 0.04972 0.15972 0.05157 0.17031 0.0525 C 0.18923 0.05435 0.20816 0.05573 0.22708 0.05573 " pathEditMode="relative" ptsTypes="fffffffffffffffffffffffffffffffffffffffffffffffffffffffffffffA">
                                      <p:cBhvr>
                                        <p:cTn id="2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ize exclusion chromatograp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589723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0418" y="3048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Example </a:t>
            </a:r>
            <a:r>
              <a:rPr lang="en-US" sz="4000" smtClean="0"/>
              <a:t>of a Size </a:t>
            </a:r>
            <a:r>
              <a:rPr lang="en-US" sz="4000" dirty="0" smtClean="0"/>
              <a:t>Exclusion Chromatogram  (note: 1kDa =1000 </a:t>
            </a:r>
            <a:r>
              <a:rPr lang="en-US" sz="4000" dirty="0" err="1" smtClean="0"/>
              <a:t>amu</a:t>
            </a:r>
            <a:r>
              <a:rPr lang="en-US" sz="4000" dirty="0" smtClean="0"/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39038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ytimg.com/vi/tntOCGkgt98/maxresdefaul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219200"/>
            <a:ext cx="9144000" cy="61150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 need more reciprocating pump pressure to get out of here !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biochemfluidics.com/Images/new-hplc-schematic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762000"/>
            <a:ext cx="6553200" cy="518190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524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Flow scheme for High Performance Liquid Chromatograph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81200" y="1600200"/>
            <a:ext cx="0" cy="1066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133600" y="1752600"/>
            <a:ext cx="0" cy="106680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1937" y="4099352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Quaternary flow mixing solenoid valve  (B)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2895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HPLC pump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600" y="41910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HPLC </a:t>
            </a:r>
            <a:r>
              <a:rPr lang="en-US" sz="2400" b="1" dirty="0" smtClean="0">
                <a:solidFill>
                  <a:srgbClr val="0070C0"/>
                </a:solidFill>
              </a:rPr>
              <a:t>injector port </a:t>
            </a:r>
            <a:r>
              <a:rPr lang="en-US" sz="2400" b="1" dirty="0" smtClean="0"/>
              <a:t>(sample in here too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572000" y="3886200"/>
            <a:ext cx="0" cy="533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2286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Packed column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4200" y="2743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Detector (D)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838200"/>
            <a:ext cx="19812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1) Solvents selected by quaternary</a:t>
            </a:r>
          </a:p>
          <a:p>
            <a:r>
              <a:rPr lang="en-US" sz="2000" b="1" dirty="0" smtClean="0"/>
              <a:t>Mixing valve (A)</a:t>
            </a:r>
            <a:endParaRPr lang="en-US" sz="20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895600" y="4038600"/>
            <a:ext cx="381000" cy="1524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00200" y="4876800"/>
            <a:ext cx="3657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5181600"/>
            <a:ext cx="5715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2) High pressure </a:t>
            </a:r>
            <a:r>
              <a:rPr lang="en-US" sz="2400" b="1" dirty="0" smtClean="0">
                <a:solidFill>
                  <a:srgbClr val="FF0000"/>
                </a:solidFill>
              </a:rPr>
              <a:t>HPLC pump </a:t>
            </a:r>
            <a:r>
              <a:rPr lang="en-US" sz="2400" b="1" dirty="0" smtClean="0"/>
              <a:t>sucks selected solvents into and through </a:t>
            </a:r>
            <a:r>
              <a:rPr lang="en-US" sz="2400" b="1" dirty="0" smtClean="0">
                <a:solidFill>
                  <a:srgbClr val="0070C0"/>
                </a:solidFill>
              </a:rPr>
              <a:t>injector port (C) 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581400" y="3276600"/>
            <a:ext cx="304800" cy="22860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3400" y="6096000"/>
            <a:ext cx="838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3) Sample mix is injected into </a:t>
            </a:r>
            <a:r>
              <a:rPr lang="en-US" sz="2400" b="1" dirty="0" smtClean="0">
                <a:solidFill>
                  <a:srgbClr val="0070C0"/>
                </a:solidFill>
              </a:rPr>
              <a:t>port</a:t>
            </a:r>
            <a:r>
              <a:rPr lang="en-US" sz="2400" b="1" dirty="0" smtClean="0"/>
              <a:t> and combined with solvents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876800" y="609600"/>
            <a:ext cx="4267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4) Sample mix is separated on short ~</a:t>
            </a:r>
            <a:r>
              <a:rPr lang="en-US" sz="2400" b="1" dirty="0" smtClean="0">
                <a:solidFill>
                  <a:srgbClr val="00B050"/>
                </a:solidFill>
              </a:rPr>
              <a:t>10”  packed column</a:t>
            </a:r>
            <a:endParaRPr lang="en-US" sz="2400" b="1" dirty="0">
              <a:solidFill>
                <a:srgbClr val="00B05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334000" y="2743200"/>
            <a:ext cx="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1600" y="1524000"/>
            <a:ext cx="3962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</a:t>
            </a:r>
            <a:r>
              <a:rPr lang="en-US" sz="2400" b="1" dirty="0" smtClean="0"/>
              <a:t>) Separated components detected at detector</a:t>
            </a:r>
            <a:endParaRPr lang="en-US" sz="2400" b="1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858000" y="3124200"/>
            <a:ext cx="304800" cy="38100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53200" y="4876800"/>
            <a:ext cx="2590800" cy="830997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</a:t>
            </a:r>
            <a:r>
              <a:rPr lang="en-US" b="1" dirty="0" smtClean="0"/>
              <a:t>) </a:t>
            </a:r>
            <a:r>
              <a:rPr lang="en-US" sz="2400" b="1" dirty="0" smtClean="0"/>
              <a:t>Exiting mixture is discarded here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2776 L 0 -0.0832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  <p:bldP spid="14" grpId="0"/>
      <p:bldP spid="15" grpId="0" animBg="1"/>
      <p:bldP spid="20" grpId="0" animBg="1"/>
      <p:bldP spid="23" grpId="0" animBg="1"/>
      <p:bldP spid="24" grpId="0" animBg="1"/>
      <p:bldP spid="27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biochemj.org/bj/391/0269/bj3910269f03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4734" y="3581399"/>
            <a:ext cx="5715000" cy="3276601"/>
          </a:xfrm>
          <a:prstGeom prst="rect">
            <a:avLst/>
          </a:prstGeom>
          <a:noFill/>
        </p:spPr>
      </p:pic>
      <p:pic>
        <p:nvPicPr>
          <p:cNvPr id="24580" name="Picture 4" descr="http://chemicalinstrumentation.weebly.com/uploads/6/8/0/9/6809778/8054211.jpg?130018907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3834" y="0"/>
            <a:ext cx="5938612" cy="3581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" y="2286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GC chromatogram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581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HPLC</a:t>
            </a:r>
          </a:p>
          <a:p>
            <a:r>
              <a:rPr lang="en-US" sz="2400" dirty="0" smtClean="0"/>
              <a:t>chromatogram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" y="17681"/>
            <a:ext cx="449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Thermal ramp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Gas mobile phase (He)</a:t>
            </a:r>
          </a:p>
          <a:p>
            <a:pPr marL="514350" indent="-514350"/>
            <a:endParaRPr lang="en-US" sz="3000" dirty="0" smtClean="0"/>
          </a:p>
          <a:p>
            <a:pPr marL="514350" indent="-514350"/>
            <a:r>
              <a:rPr lang="en-US" sz="3000" dirty="0" smtClean="0"/>
              <a:t>3. Flow produced by gas pressure</a:t>
            </a:r>
          </a:p>
          <a:p>
            <a:pPr marL="514350" indent="-514350"/>
            <a:r>
              <a:rPr lang="en-US" sz="3000" dirty="0" smtClean="0"/>
              <a:t>4.  Flow is often split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Separated species often lost during detection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Chemical apps common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10-20 m capillary columns (long</a:t>
            </a:r>
            <a:r>
              <a:rPr lang="en-US" sz="3000" dirty="0" smtClean="0"/>
              <a:t>)</a:t>
            </a:r>
          </a:p>
          <a:p>
            <a:endParaRPr lang="en-US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4833938" y="17681"/>
            <a:ext cx="4724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Solvent mixing/25 </a:t>
            </a:r>
            <a:r>
              <a:rPr lang="en-US" sz="3000" baseline="30000" dirty="0" err="1" smtClean="0"/>
              <a:t>o</a:t>
            </a:r>
            <a:r>
              <a:rPr lang="en-US" sz="3000" dirty="0" err="1" smtClean="0"/>
              <a:t>C</a:t>
            </a:r>
            <a:r>
              <a:rPr lang="en-US" sz="3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Liquid mobile phase (solvents)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Flow produced by pump</a:t>
            </a:r>
          </a:p>
          <a:p>
            <a:pPr marL="514350" indent="-514350"/>
            <a:endParaRPr lang="en-US" sz="3000" dirty="0" smtClean="0"/>
          </a:p>
          <a:p>
            <a:pPr marL="514350" indent="-514350"/>
            <a:r>
              <a:rPr lang="en-US" sz="3000" dirty="0" smtClean="0"/>
              <a:t>4.  Flow is not split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Separated species can often be recovered 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Biological apps common</a:t>
            </a:r>
          </a:p>
          <a:p>
            <a:pPr marL="514350" indent="-514350">
              <a:buAutoNum type="arabicPeriod" startAt="5"/>
            </a:pPr>
            <a:r>
              <a:rPr lang="en-US" sz="3000" dirty="0" smtClean="0"/>
              <a:t>0.25 m packed columns (short)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GC 		</a:t>
            </a:r>
            <a:r>
              <a:rPr lang="en-US" sz="3600" b="1" dirty="0" smtClean="0"/>
              <a:t>vs. 			</a:t>
            </a:r>
            <a:r>
              <a:rPr lang="en-US" sz="3600" b="1" dirty="0" smtClean="0">
                <a:solidFill>
                  <a:srgbClr val="0070C0"/>
                </a:solidFill>
              </a:rPr>
              <a:t>HPLC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7391400" cy="41629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228600"/>
            <a:ext cx="2895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Single piston HPLC pump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3340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$3000-6000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4724400"/>
            <a:ext cx="464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Must achieve maximum of 60-120 </a:t>
            </a:r>
            <a:r>
              <a:rPr lang="en-US" sz="2800" dirty="0" err="1"/>
              <a:t>M</a:t>
            </a:r>
            <a:r>
              <a:rPr lang="en-US" sz="2800" dirty="0" err="1" smtClean="0"/>
              <a:t>Pa</a:t>
            </a:r>
            <a:r>
              <a:rPr lang="en-US" sz="2800" dirty="0" smtClean="0"/>
              <a:t> pressures without leaking or seal failure  (600-1200 </a:t>
            </a:r>
            <a:r>
              <a:rPr lang="en-US" sz="2800" dirty="0" err="1" smtClean="0"/>
              <a:t>atm</a:t>
            </a:r>
            <a:r>
              <a:rPr lang="en-US" sz="2800" dirty="0" smtClean="0"/>
              <a:t>=9000-18,000 psi)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38100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Animation of HPLC reciprocating pump with commentary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3105835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https://www.youtube.com/watch?v=dUcSqRIDCK8</a:t>
            </a:r>
          </a:p>
        </p:txBody>
      </p:sp>
    </p:spTree>
    <p:extLst>
      <p:ext uri="{BB962C8B-B14F-4D97-AF65-F5344CB8AC3E}">
        <p14:creationId xmlns:p14="http://schemas.microsoft.com/office/powerpoint/2010/main" val="282600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838200" y="1371600"/>
            <a:ext cx="6110243" cy="6167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125188"/>
            <a:ext cx="8991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Push (upper seal opens and mobile phase pushed into column; bottom seal closes)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057400"/>
            <a:ext cx="70866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Pull,  upper seal closes so that fluid starts to slow down in column; bottom seal opens and re-fills piston with more fluid</a:t>
            </a:r>
            <a:endParaRPr lang="en-US" sz="2800" dirty="0"/>
          </a:p>
        </p:txBody>
      </p:sp>
      <p:pic>
        <p:nvPicPr>
          <p:cNvPr id="5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442395"/>
            <a:ext cx="5562600" cy="3132958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5400000" flipH="1" flipV="1">
            <a:off x="38894" y="1637506"/>
            <a:ext cx="8382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2209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IN COLUMN  VS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krackeler.com/graphics/0226/jpg/25013-ph-so-k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95400"/>
            <a:ext cx="4627052" cy="262585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95869" y="-5054"/>
            <a:ext cx="8153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Pulse damper for 1 piston HPLC system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7338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Smooths</a:t>
            </a:r>
            <a:r>
              <a:rPr lang="en-US" sz="3200" dirty="0" smtClean="0"/>
              <a:t> out sinusoidal pulsing of 1 piston motion</a:t>
            </a:r>
            <a:endParaRPr lang="en-US" sz="3200" dirty="0"/>
          </a:p>
        </p:txBody>
      </p:sp>
      <p:sp>
        <p:nvSpPr>
          <p:cNvPr id="9" name="Freeform 8"/>
          <p:cNvSpPr/>
          <p:nvPr/>
        </p:nvSpPr>
        <p:spPr>
          <a:xfrm>
            <a:off x="1066800" y="4419600"/>
            <a:ext cx="6110243" cy="6167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914400" y="5791200"/>
            <a:ext cx="6942746" cy="70503"/>
          </a:xfrm>
          <a:custGeom>
            <a:avLst/>
            <a:gdLst>
              <a:gd name="connsiteX0" fmla="*/ 0 w 6390830"/>
              <a:gd name="connsiteY0" fmla="*/ 56972 h 219342"/>
              <a:gd name="connsiteX1" fmla="*/ 470019 w 6390830"/>
              <a:gd name="connsiteY1" fmla="*/ 14243 h 219342"/>
              <a:gd name="connsiteX2" fmla="*/ 1264777 w 6390830"/>
              <a:gd name="connsiteY2" fmla="*/ 142430 h 219342"/>
              <a:gd name="connsiteX3" fmla="*/ 1948441 w 6390830"/>
              <a:gd name="connsiteY3" fmla="*/ 99701 h 219342"/>
              <a:gd name="connsiteX4" fmla="*/ 2931207 w 6390830"/>
              <a:gd name="connsiteY4" fmla="*/ 168067 h 219342"/>
              <a:gd name="connsiteX5" fmla="*/ 3580688 w 6390830"/>
              <a:gd name="connsiteY5" fmla="*/ 168067 h 219342"/>
              <a:gd name="connsiteX6" fmla="*/ 4529271 w 6390830"/>
              <a:gd name="connsiteY6" fmla="*/ 202250 h 219342"/>
              <a:gd name="connsiteX7" fmla="*/ 5212934 w 6390830"/>
              <a:gd name="connsiteY7" fmla="*/ 185159 h 219342"/>
              <a:gd name="connsiteX8" fmla="*/ 6221338 w 6390830"/>
              <a:gd name="connsiteY8" fmla="*/ 202250 h 219342"/>
              <a:gd name="connsiteX9" fmla="*/ 6229884 w 6390830"/>
              <a:gd name="connsiteY9" fmla="*/ 219342 h 219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90830" h="219342">
                <a:moveTo>
                  <a:pt x="0" y="56972"/>
                </a:moveTo>
                <a:cubicBezTo>
                  <a:pt x="129611" y="28486"/>
                  <a:pt x="259223" y="0"/>
                  <a:pt x="470019" y="14243"/>
                </a:cubicBezTo>
                <a:cubicBezTo>
                  <a:pt x="680815" y="28486"/>
                  <a:pt x="1018373" y="128187"/>
                  <a:pt x="1264777" y="142430"/>
                </a:cubicBezTo>
                <a:cubicBezTo>
                  <a:pt x="1511181" y="156673"/>
                  <a:pt x="1670703" y="95428"/>
                  <a:pt x="1948441" y="99701"/>
                </a:cubicBezTo>
                <a:cubicBezTo>
                  <a:pt x="2226179" y="103974"/>
                  <a:pt x="2659166" y="156673"/>
                  <a:pt x="2931207" y="168067"/>
                </a:cubicBezTo>
                <a:cubicBezTo>
                  <a:pt x="3203248" y="179461"/>
                  <a:pt x="3314344" y="162370"/>
                  <a:pt x="3580688" y="168067"/>
                </a:cubicBezTo>
                <a:cubicBezTo>
                  <a:pt x="3847032" y="173764"/>
                  <a:pt x="4257230" y="199401"/>
                  <a:pt x="4529271" y="202250"/>
                </a:cubicBezTo>
                <a:cubicBezTo>
                  <a:pt x="4801312" y="205099"/>
                  <a:pt x="4930923" y="185159"/>
                  <a:pt x="5212934" y="185159"/>
                </a:cubicBezTo>
                <a:cubicBezTo>
                  <a:pt x="5494945" y="185159"/>
                  <a:pt x="6051846" y="196553"/>
                  <a:pt x="6221338" y="202250"/>
                </a:cubicBezTo>
                <a:cubicBezTo>
                  <a:pt x="6390830" y="207947"/>
                  <a:pt x="6310357" y="213644"/>
                  <a:pt x="6229884" y="21934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91400" y="4343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DAMPER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3800" y="5410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DAMPER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38894" y="4609306"/>
            <a:ext cx="8382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51816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IN COLUMN  VS TIME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5870" y="754303"/>
            <a:ext cx="7617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Utilizing the ‘</a:t>
            </a:r>
            <a:r>
              <a:rPr lang="en-US" sz="3600" dirty="0" smtClean="0">
                <a:solidFill>
                  <a:srgbClr val="FF0000"/>
                </a:solidFill>
              </a:rPr>
              <a:t>pee in the pool’ effect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707</Words>
  <Application>Microsoft Office PowerPoint</Application>
  <PresentationFormat>On-screen Show (4:3)</PresentationFormat>
  <Paragraphs>108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42</cp:revision>
  <cp:lastPrinted>2017-03-23T19:17:46Z</cp:lastPrinted>
  <dcterms:created xsi:type="dcterms:W3CDTF">2011-03-26T02:06:14Z</dcterms:created>
  <dcterms:modified xsi:type="dcterms:W3CDTF">2018-03-28T14:14:44Z</dcterms:modified>
</cp:coreProperties>
</file>