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64" r:id="rId9"/>
    <p:sldId id="262" r:id="rId10"/>
    <p:sldId id="263" r:id="rId11"/>
    <p:sldId id="266" r:id="rId12"/>
    <p:sldId id="267" r:id="rId13"/>
    <p:sldId id="268" r:id="rId14"/>
    <p:sldId id="269" r:id="rId15"/>
    <p:sldId id="279" r:id="rId16"/>
    <p:sldId id="270" r:id="rId17"/>
    <p:sldId id="271" r:id="rId1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FF33CC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80EB80-DE53-45EE-9FDC-774DF26967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36517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764428-1EDE-43BD-8C49-2C6B489EECDD}" type="slidenum">
              <a:rPr lang="en-US"/>
              <a:pPr/>
              <a:t>1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87575-F4A3-479E-9EE1-33D371671E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5FEBF-EDD6-4505-A3B3-2CB832E8ED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14477-ED60-435D-B0C1-E4B7CE3054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57958-6817-4DEA-98CB-6C3029E7F3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EC387-AB50-485A-AE69-AA75E334AE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10BC0-5D54-4687-85CA-B03E8295B7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529510-1EDF-4457-8830-E9674CD2BD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CAAA6-6569-4025-A834-601DE3C6D6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7872A-17B4-4B7D-9DD3-1800001DE1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CA829-0081-45C9-8B99-55EDE2852D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5BE69-2CDB-4661-ACFD-6C174482B6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4B2970C-2ECF-4175-B41F-FD4F1C8D726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447800" y="2667000"/>
            <a:ext cx="4419600" cy="9144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3276600" y="1066800"/>
            <a:ext cx="0" cy="83820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3276600" y="2667000"/>
            <a:ext cx="0" cy="609600"/>
          </a:xfrm>
          <a:prstGeom prst="line">
            <a:avLst/>
          </a:prstGeom>
          <a:noFill/>
          <a:ln w="539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3276600" y="3581400"/>
            <a:ext cx="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4191000" y="1752600"/>
            <a:ext cx="403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light speed in vacuum = c 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6096000" y="2895600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6172200" y="3048000"/>
            <a:ext cx="2590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</a:rPr>
              <a:t>light </a:t>
            </a:r>
            <a:r>
              <a:rPr lang="en-US" sz="2400" b="1" dirty="0">
                <a:solidFill>
                  <a:srgbClr val="FF0000"/>
                </a:solidFill>
              </a:rPr>
              <a:t>speed in medium = v </a:t>
            </a:r>
            <a:r>
              <a:rPr lang="en-US" sz="2400" b="1" dirty="0"/>
              <a:t>&lt; c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276600" y="4495800"/>
            <a:ext cx="5715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light speed in vacuum = </a:t>
            </a:r>
            <a:r>
              <a:rPr lang="en-US" sz="2800" b="1" dirty="0" smtClean="0"/>
              <a:t>c (max) </a:t>
            </a:r>
            <a:endParaRPr lang="en-US" sz="2800" b="1" dirty="0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495800" y="5334000"/>
            <a:ext cx="3581400" cy="3968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n= refractive index= c/</a:t>
            </a:r>
            <a:r>
              <a:rPr lang="en-US" sz="2000" b="1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28600" y="304800"/>
            <a:ext cx="80010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Perpendicularly impinging light &amp; refractive index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4267200" y="13716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Vacuum or air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6324600" y="2590800"/>
            <a:ext cx="2362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substance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85800" y="990600"/>
            <a:ext cx="2362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Light beam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228600" y="2057400"/>
            <a:ext cx="381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Plano-</a:t>
            </a:r>
            <a:r>
              <a:rPr lang="en-US" sz="2800" b="1" dirty="0" err="1"/>
              <a:t>plano</a:t>
            </a:r>
            <a:r>
              <a:rPr lang="en-US" sz="2800" b="1" dirty="0"/>
              <a:t> system</a:t>
            </a:r>
          </a:p>
        </p:txBody>
      </p:sp>
    </p:spTree>
    <p:extLst>
      <p:ext uri="{BB962C8B-B14F-4D97-AF65-F5344CB8AC3E}">
        <p14:creationId xmlns:p14="http://schemas.microsoft.com/office/powerpoint/2010/main" xmlns="" val="65073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6111 L -3.33333E-6 0.11666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3.33333E-6 0.0555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6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3" grpId="0" animBg="1"/>
      <p:bldP spid="2053" grpId="1" animBg="1"/>
      <p:bldP spid="2054" grpId="0" animBg="1"/>
      <p:bldP spid="2054" grpId="1" animBg="1"/>
      <p:bldP spid="2055" grpId="0" animBg="1"/>
      <p:bldP spid="2055" grpId="1" animBg="1"/>
      <p:bldP spid="2056" grpId="0"/>
      <p:bldP spid="2058" grpId="0"/>
      <p:bldP spid="2059" grpId="0"/>
      <p:bldP spid="2060" grpId="0" animBg="1"/>
      <p:bldP spid="2062" grpId="0"/>
      <p:bldP spid="2064" grpId="0"/>
      <p:bldP spid="2065" grpId="0"/>
      <p:bldP spid="206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Simple and compound magnification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990600" y="16002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M (simple) = M</a:t>
            </a:r>
            <a:r>
              <a:rPr lang="en-US" sz="2400" baseline="-25000"/>
              <a:t>o</a:t>
            </a:r>
            <a:r>
              <a:rPr lang="en-US" sz="2400"/>
              <a:t> = 25/f + 1  </a:t>
            </a:r>
            <a:r>
              <a:rPr lang="en-US" sz="2400">
                <a:solidFill>
                  <a:schemeClr val="accent2"/>
                </a:solidFill>
              </a:rPr>
              <a:t>the lensmakers formula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990600" y="2209800"/>
            <a:ext cx="7620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Insertion of a second `eyepiece’  (simple magnification = M</a:t>
            </a:r>
            <a:r>
              <a:rPr lang="en-US" b="1" baseline="-25000"/>
              <a:t>e</a:t>
            </a:r>
            <a:r>
              <a:rPr lang="en-US" b="1"/>
              <a:t>)  to enlarge real image after initial objective magnification leads to compounding of magnification</a:t>
            </a:r>
            <a:r>
              <a:rPr lang="en-US"/>
              <a:t> </a:t>
            </a:r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838200" y="4343400"/>
            <a:ext cx="1524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457200" y="480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V="1">
            <a:off x="1524000" y="4724400"/>
            <a:ext cx="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2286000" y="4648200"/>
            <a:ext cx="76200" cy="685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495800" y="4267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1277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200400"/>
            <a:ext cx="941388" cy="3276600"/>
          </a:xfrm>
          <a:prstGeom prst="rect">
            <a:avLst/>
          </a:prstGeom>
          <a:noFill/>
        </p:spPr>
      </p:pic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457200" y="48006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457200" y="4800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914400" y="48006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V="1">
            <a:off x="1524000" y="4267200"/>
            <a:ext cx="2895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V="1">
            <a:off x="1524000" y="5181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flipV="1">
            <a:off x="2362200" y="42672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0" y="56388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object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457200" y="3657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objective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1143000" y="5257800"/>
            <a:ext cx="99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 real image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4724400" y="3962400"/>
            <a:ext cx="274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Second real image (on back of eyeball)  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1676400" y="3810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eyepiece</a:t>
            </a:r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 flipH="1" flipV="1">
            <a:off x="228600" y="3581400"/>
            <a:ext cx="4191000" cy="6858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 flipH="1">
            <a:off x="304800" y="5562600"/>
            <a:ext cx="4114800" cy="9144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 flipV="1">
            <a:off x="304800" y="3657600"/>
            <a:ext cx="0" cy="2819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1219200" y="5791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M</a:t>
            </a:r>
            <a:r>
              <a:rPr lang="en-US" b="1" baseline="-25000"/>
              <a:t>o</a:t>
            </a:r>
            <a:endParaRPr lang="en-US" b="1"/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2057400" y="5410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M</a:t>
            </a:r>
            <a:r>
              <a:rPr lang="en-US" b="1" baseline="-25000"/>
              <a:t>e</a:t>
            </a:r>
            <a:endParaRPr lang="en-US" b="1"/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0" y="3276600"/>
            <a:ext cx="19050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Virtual image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5334000" y="4953000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M</a:t>
            </a:r>
            <a:r>
              <a:rPr lang="en-US" sz="2800" b="1" baseline="-25000"/>
              <a:t>total</a:t>
            </a:r>
            <a:r>
              <a:rPr lang="en-US" sz="2800" baseline="30000"/>
              <a:t>  </a:t>
            </a:r>
            <a:r>
              <a:rPr lang="en-US" sz="2800"/>
              <a:t>= </a:t>
            </a:r>
            <a:r>
              <a:rPr lang="en-US" sz="2800" b="1"/>
              <a:t>M</a:t>
            </a:r>
            <a:r>
              <a:rPr lang="en-US" sz="2800" b="1" baseline="-25000"/>
              <a:t>o</a:t>
            </a:r>
            <a:r>
              <a:rPr lang="en-US" sz="2800" b="1"/>
              <a:t> x M</a:t>
            </a:r>
            <a:r>
              <a:rPr lang="en-US" sz="2800" b="1" baseline="-25000"/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1271" grpId="0"/>
      <p:bldP spid="11272" grpId="0" animBg="1"/>
      <p:bldP spid="11273" grpId="0" animBg="1"/>
      <p:bldP spid="11274" grpId="0" animBg="1"/>
      <p:bldP spid="11275" grpId="0" animBg="1"/>
      <p:bldP spid="11276" grpId="0" animBg="1"/>
      <p:bldP spid="11278" grpId="0" animBg="1"/>
      <p:bldP spid="11279" grpId="0" animBg="1"/>
      <p:bldP spid="11280" grpId="0" animBg="1"/>
      <p:bldP spid="11281" grpId="0" animBg="1"/>
      <p:bldP spid="11282" grpId="0" animBg="1"/>
      <p:bldP spid="11283" grpId="0" animBg="1"/>
      <p:bldP spid="11284" grpId="0"/>
      <p:bldP spid="11285" grpId="0"/>
      <p:bldP spid="11286" grpId="0"/>
      <p:bldP spid="11287" grpId="0"/>
      <p:bldP spid="11288" grpId="0"/>
      <p:bldP spid="11289" grpId="0" animBg="1"/>
      <p:bldP spid="11290" grpId="0" animBg="1"/>
      <p:bldP spid="11291" grpId="0" animBg="1"/>
      <p:bldP spid="11292" grpId="0"/>
      <p:bldP spid="11293" grpId="0"/>
      <p:bldP spid="11294" grpId="0" animBg="1"/>
      <p:bldP spid="1129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Spherical abberation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048000"/>
            <a:ext cx="5334000" cy="1524000"/>
          </a:xfrm>
          <a:prstGeom prst="rect">
            <a:avLst/>
          </a:prstGeom>
          <a:noFill/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4800600"/>
            <a:ext cx="5391150" cy="1414463"/>
          </a:xfrm>
          <a:prstGeom prst="rect">
            <a:avLst/>
          </a:prstGeom>
          <a:noFill/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85800" y="3124200"/>
            <a:ext cx="236220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Uncorrected for Spherical aberration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09600" y="4724400"/>
            <a:ext cx="22860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Corrected for Spherical aberration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114800" y="1524000"/>
            <a:ext cx="4191000" cy="6413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 focal point different for parallel rays striking different portions of lens</a:t>
            </a:r>
          </a:p>
        </p:txBody>
      </p:sp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066800"/>
            <a:ext cx="3048000" cy="2046288"/>
          </a:xfrm>
          <a:prstGeom prst="rect">
            <a:avLst/>
          </a:prstGeom>
          <a:solidFill>
            <a:srgbClr val="CCFFFF"/>
          </a:solidFill>
        </p:spPr>
      </p:pic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5410200"/>
            <a:ext cx="438150" cy="914400"/>
          </a:xfrm>
          <a:prstGeom prst="rect">
            <a:avLst/>
          </a:prstGeom>
          <a:noFill/>
        </p:spPr>
      </p:pic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7800" y="3733800"/>
            <a:ext cx="295275" cy="89535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09600" y="743634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Double convex only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64008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Double convex </a:t>
            </a:r>
            <a:r>
              <a:rPr lang="en-US" dirty="0" err="1" smtClean="0"/>
              <a:t>plano</a:t>
            </a:r>
            <a:r>
              <a:rPr lang="en-US" dirty="0" smtClean="0"/>
              <a:t> correction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  <p:bldP spid="20486" grpId="0" animBg="1"/>
      <p:bldP spid="2048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Chromatic abberation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57200" y="1371600"/>
            <a:ext cx="3048000" cy="3667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No chromatic correction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57200" y="5257800"/>
            <a:ext cx="449580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2 wavelengths corrected to third</a:t>
            </a:r>
          </a:p>
          <a:p>
            <a:r>
              <a:rPr lang="en-US" b="1">
                <a:solidFill>
                  <a:srgbClr val="FF3300"/>
                </a:solidFill>
              </a:rPr>
              <a:t>(red</a:t>
            </a:r>
            <a:r>
              <a:rPr lang="en-US" b="1"/>
              <a:t> &amp; </a:t>
            </a:r>
            <a:r>
              <a:rPr lang="en-US" b="1">
                <a:solidFill>
                  <a:schemeClr val="accent2"/>
                </a:solidFill>
              </a:rPr>
              <a:t>blue</a:t>
            </a:r>
            <a:r>
              <a:rPr lang="en-US" b="1">
                <a:solidFill>
                  <a:srgbClr val="FF9900"/>
                </a:solidFill>
              </a:rPr>
              <a:t> </a:t>
            </a:r>
            <a:r>
              <a:rPr lang="en-US" b="1"/>
              <a:t>corrected to</a:t>
            </a:r>
            <a:r>
              <a:rPr lang="en-US" b="1">
                <a:solidFill>
                  <a:srgbClr val="FF9900"/>
                </a:solidFill>
              </a:rPr>
              <a:t> Na-D</a:t>
            </a:r>
            <a:r>
              <a:rPr lang="en-US" b="1"/>
              <a:t>)</a:t>
            </a:r>
            <a:r>
              <a:rPr lang="en-US" b="1">
                <a:solidFill>
                  <a:srgbClr val="FF9900"/>
                </a:solidFill>
              </a:rPr>
              <a:t> </a:t>
            </a:r>
            <a:r>
              <a:rPr lang="en-US" b="1"/>
              <a:t>= </a:t>
            </a:r>
            <a:r>
              <a:rPr lang="en-US" b="1">
                <a:solidFill>
                  <a:srgbClr val="FF9900"/>
                </a:solidFill>
              </a:rPr>
              <a:t>`</a:t>
            </a:r>
            <a:r>
              <a:rPr lang="en-US" b="1"/>
              <a:t>achro’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828800"/>
            <a:ext cx="3429000" cy="1598613"/>
          </a:xfrm>
          <a:prstGeom prst="rect">
            <a:avLst/>
          </a:prstGeom>
          <a:noFill/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4495800"/>
            <a:ext cx="3429000" cy="1528763"/>
          </a:xfrm>
          <a:prstGeom prst="rect">
            <a:avLst/>
          </a:prstGeom>
          <a:noFill/>
        </p:spPr>
      </p:pic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2057400"/>
            <a:ext cx="2943225" cy="1352550"/>
          </a:xfrm>
          <a:prstGeom prst="rect">
            <a:avLst/>
          </a:prstGeom>
          <a:noFill/>
        </p:spPr>
      </p:pic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3810000"/>
            <a:ext cx="2914650" cy="1247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/>
      <p:bldP spid="2150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Language associated with objectives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914400" y="18288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Glass quality</a:t>
            </a:r>
            <a:r>
              <a:rPr lang="en-US"/>
              <a:t>	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352800" y="1828800"/>
            <a:ext cx="2667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E         D       S</a:t>
            </a:r>
          </a:p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3300"/>
                </a:solidFill>
              </a:rPr>
              <a:t>Increasing quality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762000" y="27432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Spherically corrected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962400" y="2743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‘plan’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609600" y="33528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One wavelength correction</a:t>
            </a:r>
            <a:r>
              <a:rPr lang="en-US" b="1" baseline="30000">
                <a:solidFill>
                  <a:srgbClr val="FF3300"/>
                </a:solidFill>
              </a:rPr>
              <a:t>1</a:t>
            </a:r>
            <a:endParaRPr lang="en-US" b="1">
              <a:solidFill>
                <a:srgbClr val="FF3300"/>
              </a:solidFill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09600" y="39624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Two</a:t>
            </a:r>
            <a:r>
              <a:rPr lang="en-US"/>
              <a:t> </a:t>
            </a:r>
            <a:r>
              <a:rPr lang="en-US" b="1">
                <a:solidFill>
                  <a:schemeClr val="accent2"/>
                </a:solidFill>
              </a:rPr>
              <a:t>wavelength</a:t>
            </a:r>
            <a:r>
              <a:rPr lang="en-US"/>
              <a:t> </a:t>
            </a:r>
            <a:r>
              <a:rPr lang="en-US" b="1">
                <a:solidFill>
                  <a:srgbClr val="FF3300"/>
                </a:solidFill>
              </a:rPr>
              <a:t>correction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962400" y="3962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`</a:t>
            </a:r>
            <a:r>
              <a:rPr lang="en-US" b="1">
                <a:solidFill>
                  <a:schemeClr val="accent2"/>
                </a:solidFill>
              </a:rPr>
              <a:t>ap</a:t>
            </a:r>
            <a:r>
              <a:rPr lang="en-US" b="1">
                <a:solidFill>
                  <a:srgbClr val="FF0000"/>
                </a:solidFill>
              </a:rPr>
              <a:t>o</a:t>
            </a:r>
            <a:r>
              <a:rPr lang="en-US" b="1">
                <a:solidFill>
                  <a:schemeClr val="accent2"/>
                </a:solidFill>
              </a:rPr>
              <a:t>’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4038600" y="33528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`achro’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990600" y="5867400"/>
            <a:ext cx="5105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i="1" baseline="30000"/>
              <a:t>1</a:t>
            </a:r>
            <a:r>
              <a:rPr lang="en-US" sz="1200" b="1" i="1"/>
              <a:t> Corrected to same focal pt as Na-D line (589.3 nm)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838200" y="4572000"/>
            <a:ext cx="655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Objectives…increasing in quality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990600" y="5105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E-plan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2971800" y="51054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D-plan </a:t>
            </a:r>
            <a:r>
              <a:rPr lang="en-US" b="1" dirty="0" err="1" smtClean="0"/>
              <a:t>achromat</a:t>
            </a:r>
            <a:endParaRPr lang="en-US" b="1" dirty="0"/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5943600" y="5105400"/>
            <a:ext cx="2667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S-plan-</a:t>
            </a:r>
            <a:r>
              <a:rPr lang="en-US" b="1" dirty="0" err="1" smtClean="0"/>
              <a:t>apochromat</a:t>
            </a:r>
            <a:endParaRPr lang="en-US" b="1" dirty="0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133600" y="4953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3429000" y="22098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1219200" y="4876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ym typeface="Wingdings" pitchFamily="2" charset="2"/>
              </a:rPr>
              <a:t></a:t>
            </a:r>
            <a:endParaRPr lang="en-US" sz="2400"/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6781800" y="4648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ym typeface="Wingdings" pitchFamily="2" charset="2"/>
              </a:rPr>
              <a:t>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2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32" grpId="0"/>
      <p:bldP spid="22533" grpId="0"/>
      <p:bldP spid="22535" grpId="0"/>
      <p:bldP spid="22536" grpId="0"/>
      <p:bldP spid="22537" grpId="0"/>
      <p:bldP spid="22538" grpId="0"/>
      <p:bldP spid="22539" grpId="0"/>
      <p:bldP spid="22540" grpId="0"/>
      <p:bldP spid="22541" grpId="0"/>
      <p:bldP spid="22542" grpId="0"/>
      <p:bldP spid="22544" grpId="0" animBg="1"/>
      <p:bldP spid="22545" grpId="0" animBg="1"/>
      <p:bldP spid="22546" grpId="0"/>
      <p:bldP spid="225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language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7924800" cy="1323439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b="1" dirty="0"/>
              <a:t>R= resolution= </a:t>
            </a:r>
            <a:r>
              <a:rPr lang="en-US" sz="4000" b="1" u="sng" dirty="0"/>
              <a:t>0.61 </a:t>
            </a:r>
            <a:r>
              <a:rPr lang="en-US" sz="4000" b="1" u="sng" dirty="0">
                <a:sym typeface="Symbol" pitchFamily="18" charset="2"/>
              </a:rPr>
              <a:t>(nm)</a:t>
            </a:r>
            <a:r>
              <a:rPr lang="en-US" sz="4000" b="1" dirty="0"/>
              <a:t>	           	</a:t>
            </a:r>
            <a:r>
              <a:rPr lang="en-US" sz="4000" b="1" dirty="0" smtClean="0"/>
              <a:t>		         </a:t>
            </a:r>
            <a:r>
              <a:rPr lang="en-US" sz="4000" b="1" dirty="0" smtClean="0">
                <a:solidFill>
                  <a:srgbClr val="FF0000"/>
                </a:solidFill>
              </a:rPr>
              <a:t>NA</a:t>
            </a:r>
            <a:r>
              <a:rPr lang="en-US" sz="4000" dirty="0"/>
              <a:t>	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57200" y="3429000"/>
            <a:ext cx="8686800" cy="163121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NA= numeric aperture =n sin </a:t>
            </a:r>
            <a:r>
              <a:rPr lang="en-US" sz="4000" b="1" dirty="0">
                <a:solidFill>
                  <a:srgbClr val="FF0000"/>
                </a:solidFill>
                <a:sym typeface="Symbol" pitchFamily="18" charset="2"/>
              </a:rPr>
              <a:t></a:t>
            </a:r>
          </a:p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sym typeface="Symbol" pitchFamily="18" charset="2"/>
              </a:rPr>
              <a:t>(measure of light </a:t>
            </a:r>
            <a:r>
              <a:rPr lang="en-US" sz="4000" b="1" dirty="0">
                <a:solidFill>
                  <a:srgbClr val="FF0000"/>
                </a:solidFill>
                <a:sym typeface="Symbol" pitchFamily="18" charset="2"/>
              </a:rPr>
              <a:t>gathering </a:t>
            </a:r>
            <a:r>
              <a:rPr lang="en-US" sz="4000" b="1" dirty="0" smtClean="0">
                <a:solidFill>
                  <a:srgbClr val="FF0000"/>
                </a:solidFill>
                <a:sym typeface="Symbol" pitchFamily="18" charset="2"/>
              </a:rPr>
              <a:t>power)</a:t>
            </a:r>
            <a:endParaRPr lang="en-US" sz="4000" b="1" dirty="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219200" y="3505200"/>
            <a:ext cx="579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254824" cy="50292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5" name="TextBox 4"/>
          <p:cNvSpPr txBox="1"/>
          <p:nvPr/>
        </p:nvSpPr>
        <p:spPr>
          <a:xfrm>
            <a:off x="381000" y="5181600"/>
            <a:ext cx="2819400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Low NA but  area of lens larger=&gt; </a:t>
            </a:r>
            <a:r>
              <a:rPr lang="en-US" sz="2400" b="1" dirty="0" smtClean="0">
                <a:solidFill>
                  <a:srgbClr val="FF0000"/>
                </a:solidFill>
              </a:rPr>
              <a:t>brighter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5181600"/>
            <a:ext cx="2819400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High NA but  area of lens smaller=&gt;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75000"/>
                  </a:schemeClr>
                </a:solidFill>
              </a:rPr>
              <a:t>darker</a:t>
            </a:r>
            <a:endParaRPr lang="en-US" sz="24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Phase contrast</a:t>
            </a:r>
          </a:p>
        </p:txBody>
      </p:sp>
      <p:pic>
        <p:nvPicPr>
          <p:cNvPr id="24579" name="Picture 3" descr="phasepath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209800"/>
            <a:ext cx="3429000" cy="3406775"/>
          </a:xfrm>
          <a:prstGeom prst="rect">
            <a:avLst/>
          </a:prstGeom>
          <a:noFill/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143000"/>
            <a:ext cx="5210175" cy="2259013"/>
          </a:xfrm>
          <a:prstGeom prst="rect">
            <a:avLst/>
          </a:prstGeom>
          <a:noFill/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638550"/>
            <a:ext cx="4457700" cy="3219450"/>
          </a:xfrm>
          <a:prstGeom prst="rect">
            <a:avLst/>
          </a:prstGeom>
          <a:noFill/>
        </p:spPr>
      </p:pic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572000" y="5667375"/>
            <a:ext cx="4267200" cy="11906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Wheel marked 0,10, 20 on stage of ASC’s BH-2 scope is the phase annulus ring. There is a ring for each objective magnification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flipH="1">
            <a:off x="3352800" y="63246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V="1">
            <a:off x="5257800" y="4953000"/>
            <a:ext cx="533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 animBg="1"/>
      <p:bldP spid="24583" grpId="0" animBg="1"/>
      <p:bldP spid="2458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Phase resolved biological objects</a:t>
            </a:r>
          </a:p>
        </p:txBody>
      </p:sp>
      <p:pic>
        <p:nvPicPr>
          <p:cNvPr id="25603" name="Picture 3" descr="deviated vs undevi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3733800" cy="2805113"/>
          </a:xfrm>
          <a:prstGeom prst="rect">
            <a:avLst/>
          </a:prstGeom>
          <a:noFill/>
        </p:spPr>
      </p:pic>
      <p:pic>
        <p:nvPicPr>
          <p:cNvPr id="25604" name="Picture 4" descr="phase optimized objec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981200"/>
            <a:ext cx="2540000" cy="1905000"/>
          </a:xfrm>
          <a:prstGeom prst="rect">
            <a:avLst/>
          </a:prstGeom>
          <a:noFill/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57713" y="3419475"/>
            <a:ext cx="28575" cy="19050"/>
          </a:xfrm>
          <a:prstGeom prst="rect">
            <a:avLst/>
          </a:prstGeom>
          <a:noFill/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57713" y="3419475"/>
            <a:ext cx="28575" cy="19050"/>
          </a:xfrm>
          <a:prstGeom prst="rect">
            <a:avLst/>
          </a:prstGeom>
          <a:noFill/>
        </p:spPr>
      </p:pic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4114800"/>
            <a:ext cx="3429000" cy="1781175"/>
          </a:xfrm>
          <a:prstGeom prst="rect">
            <a:avLst/>
          </a:prstGeom>
          <a:noFill/>
        </p:spPr>
      </p:pic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" y="4191000"/>
            <a:ext cx="3581400" cy="1676400"/>
          </a:xfrm>
          <a:prstGeom prst="rect">
            <a:avLst/>
          </a:prstGeom>
          <a:noFill/>
        </p:spPr>
      </p:pic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1066800" y="5943600"/>
            <a:ext cx="24384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No phase correction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5029200" y="6019800"/>
            <a:ext cx="3581400" cy="3667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With phase plate and annulus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V="1">
            <a:off x="4267200" y="2895600"/>
            <a:ext cx="990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9" grpId="0" animBg="1"/>
      <p:bldP spid="25610" grpId="0" animBg="1"/>
      <p:bldP spid="256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/>
          <a:lstStyle/>
          <a:p>
            <a:r>
              <a:rPr lang="en-US" dirty="0"/>
              <a:t>Typical values of n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52400" y="1447800"/>
            <a:ext cx="91440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b="1" dirty="0"/>
              <a:t>									</a:t>
            </a:r>
            <a:endParaRPr lang="en-US" b="1" u="sng" dirty="0"/>
          </a:p>
          <a:p>
            <a:r>
              <a:rPr lang="en-US" sz="2400" b="1" u="sng" dirty="0" smtClean="0"/>
              <a:t>Material</a:t>
            </a:r>
            <a:r>
              <a:rPr lang="en-US" sz="2400" b="1" u="sng" dirty="0"/>
              <a:t>	</a:t>
            </a:r>
            <a:r>
              <a:rPr lang="en-US" sz="2400" b="1" u="sng" dirty="0" smtClean="0">
                <a:solidFill>
                  <a:srgbClr val="FF0000"/>
                </a:solidFill>
              </a:rPr>
              <a:t>n=refractive </a:t>
            </a:r>
            <a:r>
              <a:rPr lang="en-US" sz="2400" b="1" u="sng" dirty="0">
                <a:solidFill>
                  <a:srgbClr val="FF0000"/>
                </a:solidFill>
              </a:rPr>
              <a:t>index at 25 </a:t>
            </a:r>
            <a:r>
              <a:rPr lang="en-US" sz="2400" b="1" u="sng" baseline="30000" dirty="0" err="1">
                <a:solidFill>
                  <a:srgbClr val="FF0000"/>
                </a:solidFill>
              </a:rPr>
              <a:t>o</a:t>
            </a:r>
            <a:r>
              <a:rPr lang="en-US" sz="2400" b="1" u="sng" dirty="0" err="1">
                <a:solidFill>
                  <a:srgbClr val="FF0000"/>
                </a:solidFill>
              </a:rPr>
              <a:t>C</a:t>
            </a:r>
            <a:r>
              <a:rPr lang="en-US" sz="2400" b="1" u="sng" dirty="0"/>
              <a:t>        density (g/cm</a:t>
            </a:r>
            <a:r>
              <a:rPr lang="en-US" sz="2400" b="1" u="sng" baseline="30000" dirty="0"/>
              <a:t>3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b="1" dirty="0"/>
              <a:t>vacuum		</a:t>
            </a:r>
            <a:r>
              <a:rPr lang="en-US" sz="2400" b="1" dirty="0">
                <a:solidFill>
                  <a:srgbClr val="FF0000"/>
                </a:solidFill>
              </a:rPr>
              <a:t>1.0000</a:t>
            </a:r>
            <a:r>
              <a:rPr lang="en-US" sz="2400" b="1" dirty="0"/>
              <a:t>			0.0000	</a:t>
            </a:r>
          </a:p>
          <a:p>
            <a:r>
              <a:rPr lang="en-US" sz="2400" b="1" dirty="0" smtClean="0"/>
              <a:t>Air	</a:t>
            </a:r>
            <a:r>
              <a:rPr lang="en-US" sz="2400" b="1" dirty="0"/>
              <a:t>		</a:t>
            </a:r>
            <a:r>
              <a:rPr lang="en-US" sz="2400" b="1" dirty="0" smtClean="0">
                <a:solidFill>
                  <a:srgbClr val="FF0000"/>
                </a:solidFill>
              </a:rPr>
              <a:t>1.0003</a:t>
            </a:r>
            <a:r>
              <a:rPr lang="en-US" sz="2400" b="1" dirty="0"/>
              <a:t>			</a:t>
            </a:r>
            <a:r>
              <a:rPr lang="en-US" sz="2400" b="1" dirty="0" smtClean="0"/>
              <a:t>0.0013</a:t>
            </a:r>
            <a:r>
              <a:rPr lang="en-US" sz="2400" b="1" dirty="0"/>
              <a:t>	</a:t>
            </a:r>
            <a:r>
              <a:rPr lang="en-US" sz="2400" b="1" dirty="0" smtClean="0"/>
              <a:t>    </a:t>
            </a:r>
            <a:endParaRPr lang="en-US" sz="2400" b="1" dirty="0"/>
          </a:p>
          <a:p>
            <a:r>
              <a:rPr lang="en-US" sz="2400" b="1" dirty="0"/>
              <a:t>distilled water	</a:t>
            </a:r>
            <a:r>
              <a:rPr lang="en-US" sz="2400" b="1" dirty="0">
                <a:solidFill>
                  <a:srgbClr val="FF0000"/>
                </a:solidFill>
              </a:rPr>
              <a:t>1.3330	</a:t>
            </a:r>
            <a:r>
              <a:rPr lang="en-US" sz="2400" b="1" dirty="0"/>
              <a:t>		0.9997</a:t>
            </a:r>
          </a:p>
          <a:p>
            <a:r>
              <a:rPr lang="en-US" sz="2400" b="1" dirty="0"/>
              <a:t>window glass	</a:t>
            </a:r>
            <a:r>
              <a:rPr lang="en-US" sz="2400" b="1" dirty="0">
                <a:solidFill>
                  <a:srgbClr val="FF0000"/>
                </a:solidFill>
              </a:rPr>
              <a:t>1.510</a:t>
            </a:r>
            <a:r>
              <a:rPr lang="en-US" sz="2400" b="1" dirty="0"/>
              <a:t>				2.5		</a:t>
            </a:r>
          </a:p>
          <a:p>
            <a:r>
              <a:rPr lang="en-US" sz="2400" b="1" dirty="0"/>
              <a:t>lead glass	</a:t>
            </a:r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1.615</a:t>
            </a:r>
            <a:r>
              <a:rPr lang="en-US" sz="2400" b="1" dirty="0"/>
              <a:t>			</a:t>
            </a:r>
            <a:r>
              <a:rPr lang="en-US" sz="2400" b="1" dirty="0" smtClean="0"/>
              <a:t>	2.9</a:t>
            </a:r>
            <a:r>
              <a:rPr lang="en-US" sz="2400" b="1" dirty="0"/>
              <a:t>	</a:t>
            </a:r>
            <a:endParaRPr lang="en-US" sz="2400" dirty="0"/>
          </a:p>
          <a:p>
            <a:r>
              <a:rPr lang="en-US" sz="2400" b="1" dirty="0" err="1"/>
              <a:t>HgS</a:t>
            </a:r>
            <a:r>
              <a:rPr lang="en-US" sz="2400" b="1" dirty="0"/>
              <a:t> (cinnabar)</a:t>
            </a:r>
            <a:r>
              <a:rPr lang="en-US" sz="2400" dirty="0"/>
              <a:t>	</a:t>
            </a:r>
            <a:r>
              <a:rPr lang="en-US" sz="2400" b="1" dirty="0">
                <a:solidFill>
                  <a:srgbClr val="FF0000"/>
                </a:solidFill>
              </a:rPr>
              <a:t>2.814</a:t>
            </a:r>
            <a:r>
              <a:rPr lang="en-US" sz="2400" dirty="0"/>
              <a:t> (</a:t>
            </a:r>
            <a:r>
              <a:rPr lang="en-US" sz="2400" dirty="0">
                <a:sym typeface="Symbol" pitchFamily="18" charset="2"/>
              </a:rPr>
              <a:t> axis</a:t>
            </a:r>
            <a:r>
              <a:rPr lang="en-US" sz="2400" dirty="0" smtClean="0">
                <a:sym typeface="Symbol" pitchFamily="18" charset="2"/>
              </a:rPr>
              <a:t>)</a:t>
            </a:r>
            <a:r>
              <a:rPr lang="en-US" sz="2400" dirty="0">
                <a:sym typeface="Symbol" pitchFamily="18" charset="2"/>
              </a:rPr>
              <a:t>		</a:t>
            </a:r>
            <a:r>
              <a:rPr lang="en-US" sz="2400" b="1" dirty="0">
                <a:sym typeface="Symbol" pitchFamily="18" charset="2"/>
              </a:rPr>
              <a:t>8.17</a:t>
            </a:r>
          </a:p>
          <a:p>
            <a:r>
              <a:rPr lang="en-US" sz="2400" b="1" dirty="0" err="1">
                <a:sym typeface="Symbol" pitchFamily="18" charset="2"/>
              </a:rPr>
              <a:t>PbS</a:t>
            </a:r>
            <a:r>
              <a:rPr lang="en-US" sz="2400" b="1" dirty="0">
                <a:sym typeface="Symbol" pitchFamily="18" charset="2"/>
              </a:rPr>
              <a:t> (galena)	</a:t>
            </a:r>
            <a:r>
              <a:rPr lang="en-US" sz="2400" b="1" dirty="0">
                <a:solidFill>
                  <a:srgbClr val="FF0000"/>
                </a:solidFill>
                <a:sym typeface="Symbol" pitchFamily="18" charset="2"/>
              </a:rPr>
              <a:t>3.91</a:t>
            </a:r>
            <a:r>
              <a:rPr lang="en-US" sz="2400" b="1" dirty="0">
                <a:sym typeface="Symbol" pitchFamily="18" charset="2"/>
              </a:rPr>
              <a:t> (</a:t>
            </a:r>
            <a:r>
              <a:rPr lang="en-US" sz="2400" dirty="0">
                <a:sym typeface="Symbol" pitchFamily="18" charset="2"/>
              </a:rPr>
              <a:t> axis )			</a:t>
            </a:r>
            <a:r>
              <a:rPr lang="en-US" sz="2400" b="1" dirty="0">
                <a:sym typeface="Symbol" pitchFamily="18" charset="2"/>
              </a:rPr>
              <a:t>7.60</a:t>
            </a:r>
            <a:r>
              <a:rPr lang="en-US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81735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447800" y="2590800"/>
            <a:ext cx="64770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4495800" y="914400"/>
            <a:ext cx="0" cy="495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 flipH="1">
            <a:off x="4495800" y="1219200"/>
            <a:ext cx="1371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H="1">
            <a:off x="4114800" y="2590800"/>
            <a:ext cx="38100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H="1">
            <a:off x="4114800" y="175260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 flipH="1">
            <a:off x="2971800" y="4267200"/>
            <a:ext cx="11430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4876800" y="1066800"/>
            <a:ext cx="60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A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267200" y="3581400"/>
            <a:ext cx="304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084" name="Freeform 12"/>
          <p:cNvSpPr>
            <a:spLocks/>
          </p:cNvSpPr>
          <p:nvPr/>
        </p:nvSpPr>
        <p:spPr bwMode="auto">
          <a:xfrm>
            <a:off x="4495800" y="1460500"/>
            <a:ext cx="609600" cy="444500"/>
          </a:xfrm>
          <a:custGeom>
            <a:avLst/>
            <a:gdLst>
              <a:gd name="T0" fmla="*/ 0 w 384"/>
              <a:gd name="T1" fmla="*/ 40 h 280"/>
              <a:gd name="T2" fmla="*/ 192 w 384"/>
              <a:gd name="T3" fmla="*/ 40 h 280"/>
              <a:gd name="T4" fmla="*/ 384 w 384"/>
              <a:gd name="T5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280">
                <a:moveTo>
                  <a:pt x="0" y="40"/>
                </a:moveTo>
                <a:cubicBezTo>
                  <a:pt x="64" y="20"/>
                  <a:pt x="128" y="0"/>
                  <a:pt x="192" y="40"/>
                </a:cubicBezTo>
                <a:cubicBezTo>
                  <a:pt x="256" y="80"/>
                  <a:pt x="352" y="240"/>
                  <a:pt x="384" y="2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5" name="Freeform 13"/>
          <p:cNvSpPr>
            <a:spLocks/>
          </p:cNvSpPr>
          <p:nvPr/>
        </p:nvSpPr>
        <p:spPr bwMode="auto">
          <a:xfrm>
            <a:off x="4191000" y="3962400"/>
            <a:ext cx="304800" cy="165100"/>
          </a:xfrm>
          <a:custGeom>
            <a:avLst/>
            <a:gdLst>
              <a:gd name="T0" fmla="*/ 0 w 192"/>
              <a:gd name="T1" fmla="*/ 0 h 104"/>
              <a:gd name="T2" fmla="*/ 48 w 192"/>
              <a:gd name="T3" fmla="*/ 96 h 104"/>
              <a:gd name="T4" fmla="*/ 192 w 192"/>
              <a:gd name="T5" fmla="*/ 48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04">
                <a:moveTo>
                  <a:pt x="0" y="0"/>
                </a:moveTo>
                <a:cubicBezTo>
                  <a:pt x="8" y="44"/>
                  <a:pt x="16" y="88"/>
                  <a:pt x="48" y="96"/>
                </a:cubicBezTo>
                <a:cubicBezTo>
                  <a:pt x="80" y="104"/>
                  <a:pt x="168" y="56"/>
                  <a:pt x="192" y="48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505200" y="5257800"/>
            <a:ext cx="45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A</a:t>
            </a:r>
          </a:p>
        </p:txBody>
      </p:sp>
      <p:sp>
        <p:nvSpPr>
          <p:cNvPr id="3087" name="Freeform 15"/>
          <p:cNvSpPr>
            <a:spLocks/>
          </p:cNvSpPr>
          <p:nvPr/>
        </p:nvSpPr>
        <p:spPr bwMode="auto">
          <a:xfrm>
            <a:off x="3581400" y="5029200"/>
            <a:ext cx="533400" cy="228600"/>
          </a:xfrm>
          <a:custGeom>
            <a:avLst/>
            <a:gdLst>
              <a:gd name="T0" fmla="*/ 0 w 336"/>
              <a:gd name="T1" fmla="*/ 0 h 144"/>
              <a:gd name="T2" fmla="*/ 48 w 336"/>
              <a:gd name="T3" fmla="*/ 96 h 144"/>
              <a:gd name="T4" fmla="*/ 96 w 336"/>
              <a:gd name="T5" fmla="*/ 144 h 144"/>
              <a:gd name="T6" fmla="*/ 336 w 336"/>
              <a:gd name="T7" fmla="*/ 96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144">
                <a:moveTo>
                  <a:pt x="0" y="0"/>
                </a:moveTo>
                <a:cubicBezTo>
                  <a:pt x="16" y="36"/>
                  <a:pt x="32" y="72"/>
                  <a:pt x="48" y="96"/>
                </a:cubicBezTo>
                <a:cubicBezTo>
                  <a:pt x="64" y="120"/>
                  <a:pt x="48" y="144"/>
                  <a:pt x="96" y="144"/>
                </a:cubicBezTo>
                <a:cubicBezTo>
                  <a:pt x="144" y="144"/>
                  <a:pt x="296" y="104"/>
                  <a:pt x="336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533400" y="381000"/>
            <a:ext cx="6096000" cy="4572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Acutely impinging light and </a:t>
            </a:r>
            <a:r>
              <a:rPr lang="en-US" sz="2400" b="1">
                <a:solidFill>
                  <a:srgbClr val="FF33CC"/>
                </a:solidFill>
              </a:rPr>
              <a:t>Snell’s Law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4800600" y="4648200"/>
            <a:ext cx="4343400" cy="40011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Quantitative behavior: </a:t>
            </a:r>
            <a:r>
              <a:rPr lang="en-US" sz="2000" b="1" dirty="0">
                <a:solidFill>
                  <a:srgbClr val="FF33CC"/>
                </a:solidFill>
              </a:rPr>
              <a:t>Snell’s law</a:t>
            </a:r>
            <a:r>
              <a:rPr lang="en-US" sz="2000" b="1" dirty="0"/>
              <a:t> 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6324600" y="1828800"/>
            <a:ext cx="129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/>
              <a:t>n</a:t>
            </a:r>
            <a:r>
              <a:rPr lang="en-US" sz="2800" b="1" baseline="-25000" dirty="0" err="1"/>
              <a:t>a</a:t>
            </a:r>
            <a:endParaRPr lang="en-US" sz="2800" b="1" dirty="0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6324600" y="3276600"/>
            <a:ext cx="60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</a:rPr>
              <a:t>n</a:t>
            </a:r>
            <a:r>
              <a:rPr lang="en-US" sz="2800" b="1" baseline="-25000" dirty="0" err="1">
                <a:solidFill>
                  <a:srgbClr val="FF0000"/>
                </a:solidFill>
              </a:rPr>
              <a:t>b</a:t>
            </a:r>
            <a:r>
              <a:rPr lang="en-US" sz="2800" b="1" baseline="-25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1447800" y="1905000"/>
            <a:ext cx="2514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Air or vacuum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1600200" y="3276600"/>
            <a:ext cx="2057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Glass, water….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152400" y="5029200"/>
            <a:ext cx="32766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Light bends towards perpendicular in moving from lower to higher refraction medium</a:t>
            </a:r>
          </a:p>
          <a:p>
            <a:pPr>
              <a:spcBef>
                <a:spcPct val="50000"/>
              </a:spcBef>
            </a:pPr>
            <a:r>
              <a:rPr lang="en-US" sz="2000" b="1" dirty="0"/>
              <a:t>(and vice versa) 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0" y="4572000"/>
            <a:ext cx="3352800" cy="46166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Qualitative behavior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4953000" y="5410200"/>
            <a:ext cx="35814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sin </a:t>
            </a:r>
            <a:r>
              <a:rPr lang="en-US" sz="2800" b="1" dirty="0"/>
              <a:t>A</a:t>
            </a:r>
            <a:r>
              <a:rPr lang="en-US" sz="2800" dirty="0"/>
              <a:t>/sin </a:t>
            </a:r>
            <a:r>
              <a:rPr lang="en-US" sz="2800" b="1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= </a:t>
            </a:r>
            <a:r>
              <a:rPr lang="en-US" sz="2800" b="1" dirty="0" err="1">
                <a:solidFill>
                  <a:srgbClr val="FF0000"/>
                </a:solidFill>
              </a:rPr>
              <a:t>n</a:t>
            </a:r>
            <a:r>
              <a:rPr lang="en-US" sz="2800" b="1" baseline="-25000" dirty="0" err="1">
                <a:solidFill>
                  <a:srgbClr val="FF0000"/>
                </a:solidFill>
              </a:rPr>
              <a:t>b</a:t>
            </a:r>
            <a:r>
              <a:rPr lang="en-US" sz="2800" dirty="0"/>
              <a:t>/ </a:t>
            </a:r>
            <a:r>
              <a:rPr lang="en-US" sz="2800" b="1" dirty="0" err="1"/>
              <a:t>n</a:t>
            </a:r>
            <a:r>
              <a:rPr lang="en-US" sz="2800" b="1" baseline="-25000" dirty="0" err="1"/>
              <a:t>a</a:t>
            </a:r>
            <a:endParaRPr lang="en-US" sz="2800" b="1" baseline="-25000" dirty="0"/>
          </a:p>
          <a:p>
            <a:pPr>
              <a:spcBef>
                <a:spcPct val="50000"/>
              </a:spcBef>
            </a:pPr>
            <a:endParaRPr lang="en-US" sz="2800" dirty="0"/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533400" y="1066800"/>
            <a:ext cx="3276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Plano-</a:t>
            </a:r>
            <a:r>
              <a:rPr lang="en-US" sz="2400" b="1" dirty="0" err="1"/>
              <a:t>plano</a:t>
            </a:r>
            <a:r>
              <a:rPr lang="en-US" sz="2400" b="1" dirty="0"/>
              <a:t> system</a:t>
            </a:r>
          </a:p>
        </p:txBody>
      </p:sp>
    </p:spTree>
    <p:extLst>
      <p:ext uri="{BB962C8B-B14F-4D97-AF65-F5344CB8AC3E}">
        <p14:creationId xmlns:p14="http://schemas.microsoft.com/office/powerpoint/2010/main" xmlns="" val="4748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  <p:bldP spid="3078" grpId="0" animBg="1"/>
      <p:bldP spid="3079" grpId="0" animBg="1"/>
      <p:bldP spid="3079" grpId="1" animBg="1"/>
      <p:bldP spid="3079" grpId="2" animBg="1"/>
      <p:bldP spid="3080" grpId="0" animBg="1"/>
      <p:bldP spid="3081" grpId="0" animBg="1"/>
      <p:bldP spid="3082" grpId="0"/>
      <p:bldP spid="3083" grpId="0"/>
      <p:bldP spid="3083" grpId="1"/>
      <p:bldP spid="3084" grpId="0" animBg="1"/>
      <p:bldP spid="3085" grpId="0" animBg="1"/>
      <p:bldP spid="3085" grpId="1" animBg="1"/>
      <p:bldP spid="3086" grpId="0"/>
      <p:bldP spid="3087" grpId="0" animBg="1"/>
      <p:bldP spid="3089" grpId="0" animBg="1"/>
      <p:bldP spid="3094" grpId="0"/>
      <p:bldP spid="3095" grpId="0" animBg="1"/>
      <p:bldP spid="3096" grpId="0"/>
      <p:bldP spid="30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09600" y="762000"/>
            <a:ext cx="7086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Parallel light through  plano convex and double convex lens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3276600" y="160020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Freeform 6"/>
          <p:cNvSpPr>
            <a:spLocks/>
          </p:cNvSpPr>
          <p:nvPr/>
        </p:nvSpPr>
        <p:spPr bwMode="auto">
          <a:xfrm>
            <a:off x="2514600" y="1600200"/>
            <a:ext cx="762000" cy="4114800"/>
          </a:xfrm>
          <a:custGeom>
            <a:avLst/>
            <a:gdLst>
              <a:gd name="T0" fmla="*/ 528 w 528"/>
              <a:gd name="T1" fmla="*/ 0 h 1152"/>
              <a:gd name="T2" fmla="*/ 0 w 528"/>
              <a:gd name="T3" fmla="*/ 480 h 1152"/>
              <a:gd name="T4" fmla="*/ 528 w 528"/>
              <a:gd name="T5" fmla="*/ 1152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8" h="1152">
                <a:moveTo>
                  <a:pt x="528" y="0"/>
                </a:moveTo>
                <a:cubicBezTo>
                  <a:pt x="264" y="144"/>
                  <a:pt x="0" y="288"/>
                  <a:pt x="0" y="480"/>
                </a:cubicBezTo>
                <a:cubicBezTo>
                  <a:pt x="0" y="672"/>
                  <a:pt x="440" y="1040"/>
                  <a:pt x="528" y="11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381000" y="32766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6553200" y="28956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Focal line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457200" y="2286000"/>
            <a:ext cx="23622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2209800" y="1905000"/>
            <a:ext cx="121920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2819400" y="2286000"/>
            <a:ext cx="4572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2438400" y="2438400"/>
            <a:ext cx="1447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3276600" y="2438400"/>
            <a:ext cx="1143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533400" y="4724400"/>
            <a:ext cx="23622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V="1">
            <a:off x="2895600" y="4572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V="1">
            <a:off x="3276600" y="32766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2057400" y="5867400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Plano-Convex lens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4114800" y="4114800"/>
            <a:ext cx="2743200" cy="3968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f = focal distance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3352800" y="34290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xmlns="" val="351769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animBg="1"/>
      <p:bldP spid="4106" grpId="0" animBg="1"/>
      <p:bldP spid="4107" grpId="0" animBg="1"/>
      <p:bldP spid="4108" grpId="0" animBg="1"/>
      <p:bldP spid="4109" grpId="0" animBg="1"/>
      <p:bldP spid="4110" grpId="0" animBg="1"/>
      <p:bldP spid="4111" grpId="0" animBg="1"/>
      <p:bldP spid="4112" grpId="0" animBg="1"/>
      <p:bldP spid="4115" grpId="0" animBg="1"/>
      <p:bldP spid="41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2743200" y="4038600"/>
            <a:ext cx="12192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3200" y="914400"/>
            <a:ext cx="1400175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3352800" y="4038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1371600" y="1676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2971800" y="1676400"/>
            <a:ext cx="381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3352800" y="1752600"/>
            <a:ext cx="1371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1219200" y="3124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V="1">
            <a:off x="3048000" y="30480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3352800" y="2362200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219200" y="4343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2895600" y="43434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3962400" y="4724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1219200" y="5562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V="1">
            <a:off x="2895600" y="5257800"/>
            <a:ext cx="1066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 flipH="1">
            <a:off x="3962400" y="4953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1066800" y="4953000"/>
            <a:ext cx="4038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1295400" y="2362200"/>
            <a:ext cx="4267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4572000" y="5715000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Double convex lens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4572000" y="12954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Plano-convex lens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762000" y="304800"/>
            <a:ext cx="678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Plano-convex versus double convex lenses</a:t>
            </a: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5257800" y="3429000"/>
            <a:ext cx="3200400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f(double) &lt; f(plano-convex)</a:t>
            </a:r>
          </a:p>
        </p:txBody>
      </p:sp>
    </p:spTree>
    <p:extLst>
      <p:ext uri="{BB962C8B-B14F-4D97-AF65-F5344CB8AC3E}">
        <p14:creationId xmlns:p14="http://schemas.microsoft.com/office/powerpoint/2010/main" xmlns="" val="71768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  <p:bldP spid="5129" grpId="0" animBg="1"/>
      <p:bldP spid="5136" grpId="0" animBg="1"/>
      <p:bldP spid="5137" grpId="0" animBg="1"/>
      <p:bldP spid="5138" grpId="0" animBg="1"/>
      <p:bldP spid="5139" grpId="0" animBg="1"/>
      <p:bldP spid="5140" grpId="0" animBg="1"/>
      <p:bldP spid="5141" grpId="0" animBg="1"/>
      <p:bldP spid="5142" grpId="0" animBg="1"/>
      <p:bldP spid="5144" grpId="0"/>
      <p:bldP spid="51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 descr="Large_convex_le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4800"/>
            <a:ext cx="5267325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oncave-lens-diverging-light-rays_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3798888"/>
            <a:ext cx="5334000" cy="3059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400800" y="1143000"/>
            <a:ext cx="2057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Double convex lens in operation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477000" y="5029200"/>
            <a:ext cx="213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Double concave lens in operation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70579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b="1"/>
              <a:t>Real object imaging through double convex lens</a:t>
            </a:r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308100"/>
            <a:ext cx="4676775" cy="2892425"/>
          </a:xfrm>
          <a:prstGeom prst="rect">
            <a:avLst/>
          </a:prstGeom>
          <a:noFill/>
        </p:spPr>
      </p:pic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2743200" y="2743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81000" y="388620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O=object must lie outside of focal length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419600" y="4114800"/>
            <a:ext cx="2590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Real image because an actual bundle of light appears here </a:t>
            </a: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1524000" y="1524000"/>
            <a:ext cx="2133600" cy="2133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3657600" y="3657600"/>
            <a:ext cx="1600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2362200" y="2362200"/>
            <a:ext cx="304800" cy="304800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3733800" y="1371600"/>
            <a:ext cx="15240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lgDash"/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191000" y="15240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5257800" y="114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838200" y="53340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M = real image size/object size= </a:t>
            </a:r>
            <a:r>
              <a:rPr lang="en-US" sz="2400">
                <a:solidFill>
                  <a:srgbClr val="FF0000"/>
                </a:solidFill>
              </a:rPr>
              <a:t>q</a:t>
            </a:r>
            <a:r>
              <a:rPr lang="en-US" sz="2400"/>
              <a:t>/f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762000" y="57912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Real images are always inverted vs actual object</a:t>
            </a:r>
          </a:p>
        </p:txBody>
      </p:sp>
    </p:spTree>
    <p:extLst>
      <p:ext uri="{BB962C8B-B14F-4D97-AF65-F5344CB8AC3E}">
        <p14:creationId xmlns:p14="http://schemas.microsoft.com/office/powerpoint/2010/main" xmlns="" val="420086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7177" grpId="0"/>
      <p:bldP spid="7181" grpId="0" animBg="1"/>
      <p:bldP spid="7182" grpId="0"/>
      <p:bldP spid="7183" grpId="0" animBg="1"/>
      <p:bldP spid="7184" grpId="0"/>
      <p:bldP spid="718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first image magnifier:</a:t>
            </a:r>
            <a:br>
              <a:rPr lang="en-US" sz="4000"/>
            </a:br>
            <a:r>
              <a:rPr lang="en-US" sz="4000"/>
              <a:t>the simple hand magnifier glass </a:t>
            </a:r>
          </a:p>
        </p:txBody>
      </p:sp>
      <p:pic>
        <p:nvPicPr>
          <p:cNvPr id="14342" name="Picture 6" descr="2100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905000"/>
            <a:ext cx="2781300" cy="4562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 magnifying glasses-the virtual image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7010400" y="4876800"/>
            <a:ext cx="1600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Insect’s </a:t>
            </a:r>
            <a:r>
              <a:rPr lang="en-US" b="1"/>
              <a:t>real</a:t>
            </a:r>
            <a:r>
              <a:rPr lang="en-US"/>
              <a:t> image paints the back of your eye’s retina</a:t>
            </a:r>
          </a:p>
        </p:txBody>
      </p:sp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1524000"/>
            <a:ext cx="941388" cy="3276600"/>
          </a:xfrm>
          <a:prstGeom prst="rect">
            <a:avLst/>
          </a:prstGeom>
          <a:noFill/>
        </p:spPr>
      </p:pic>
      <p:sp>
        <p:nvSpPr>
          <p:cNvPr id="9229" name="Freeform 13"/>
          <p:cNvSpPr>
            <a:spLocks/>
          </p:cNvSpPr>
          <p:nvPr/>
        </p:nvSpPr>
        <p:spPr bwMode="auto">
          <a:xfrm>
            <a:off x="7620000" y="2286000"/>
            <a:ext cx="1270000" cy="2057400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480" y="480"/>
              </a:cxn>
              <a:cxn ang="0">
                <a:pos x="480" y="1248"/>
              </a:cxn>
              <a:cxn ang="0">
                <a:pos x="0" y="1536"/>
              </a:cxn>
            </a:cxnLst>
            <a:rect l="0" t="0" r="r" b="b"/>
            <a:pathLst>
              <a:path w="560" h="1536">
                <a:moveTo>
                  <a:pt x="144" y="0"/>
                </a:moveTo>
                <a:cubicBezTo>
                  <a:pt x="284" y="136"/>
                  <a:pt x="424" y="272"/>
                  <a:pt x="480" y="480"/>
                </a:cubicBezTo>
                <a:cubicBezTo>
                  <a:pt x="536" y="688"/>
                  <a:pt x="560" y="1072"/>
                  <a:pt x="480" y="1248"/>
                </a:cubicBezTo>
                <a:cubicBezTo>
                  <a:pt x="400" y="1424"/>
                  <a:pt x="80" y="1488"/>
                  <a:pt x="0" y="15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9232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133600"/>
            <a:ext cx="3505200" cy="2343150"/>
          </a:xfrm>
          <a:prstGeom prst="rect">
            <a:avLst/>
          </a:prstGeom>
          <a:noFill/>
        </p:spPr>
      </p:pic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3810000" y="2590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4114800" y="19050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</a:t>
            </a:r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 flipV="1">
            <a:off x="8153400" y="3733800"/>
            <a:ext cx="304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6629400" y="2971800"/>
            <a:ext cx="1676400" cy="152400"/>
          </a:xfrm>
          <a:prstGeom prst="line">
            <a:avLst/>
          </a:prstGeom>
          <a:noFill/>
          <a:ln w="28575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6705600" y="3124200"/>
            <a:ext cx="1676400" cy="152400"/>
          </a:xfrm>
          <a:prstGeom prst="line">
            <a:avLst/>
          </a:prstGeom>
          <a:noFill/>
          <a:ln w="28575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 flipH="1" flipV="1">
            <a:off x="914400" y="2209800"/>
            <a:ext cx="7391400" cy="838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 flipH="1">
            <a:off x="762000" y="3505200"/>
            <a:ext cx="7620000" cy="990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2590800" y="4953000"/>
            <a:ext cx="3962400" cy="17399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Lens f is &lt;&lt; 10 inches so our eyes have trouble focusing…brain `defaults’ to 10 inches and projects real image back in front of lens 10 inches from the real image on your retina</a:t>
            </a:r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>
            <a:off x="685800" y="1752600"/>
            <a:ext cx="754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2667000" y="1371600"/>
            <a:ext cx="35814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10 inches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0" y="1066800"/>
            <a:ext cx="19812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Virtual image forms here</a:t>
            </a:r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685800" y="1676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9249" name="Picture 3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971800"/>
            <a:ext cx="581025" cy="733425"/>
          </a:xfrm>
          <a:prstGeom prst="rect">
            <a:avLst/>
          </a:prstGeom>
          <a:noFill/>
        </p:spPr>
      </p:pic>
      <p:pic>
        <p:nvPicPr>
          <p:cNvPr id="9251" name="Picture 3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2209800"/>
            <a:ext cx="1254125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9229" grpId="0" animBg="1"/>
      <p:bldP spid="9235" grpId="0" animBg="1"/>
      <p:bldP spid="9236" grpId="0" animBg="1"/>
      <p:bldP spid="9236" grpId="1" animBg="1"/>
      <p:bldP spid="9237" grpId="0" animBg="1"/>
      <p:bldP spid="9237" grpId="1" animBg="1"/>
      <p:bldP spid="9242" grpId="0" animBg="1"/>
      <p:bldP spid="9243" grpId="0" animBg="1"/>
      <p:bldP spid="9244" grpId="0" animBg="1"/>
      <p:bldP spid="9245" grpId="0" animBg="1"/>
      <p:bldP spid="9246" grpId="0" animBg="1"/>
      <p:bldP spid="9247" grpId="0" animBg="1"/>
      <p:bldP spid="924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498</Words>
  <Application>Microsoft Office PowerPoint</Application>
  <PresentationFormat>On-screen Show (4:3)</PresentationFormat>
  <Paragraphs>109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Slide 1</vt:lpstr>
      <vt:lpstr>Typical values of n</vt:lpstr>
      <vt:lpstr>Slide 3</vt:lpstr>
      <vt:lpstr>Slide 4</vt:lpstr>
      <vt:lpstr>Slide 5</vt:lpstr>
      <vt:lpstr>Slide 6</vt:lpstr>
      <vt:lpstr>Real object imaging through double convex lens</vt:lpstr>
      <vt:lpstr>The first image magnifier: the simple hand magnifier glass </vt:lpstr>
      <vt:lpstr> magnifying glasses-the virtual image</vt:lpstr>
      <vt:lpstr>Simple and compound magnification</vt:lpstr>
      <vt:lpstr>Spherical abberation</vt:lpstr>
      <vt:lpstr>Chromatic abberation</vt:lpstr>
      <vt:lpstr>Language associated with objectives</vt:lpstr>
      <vt:lpstr>More language</vt:lpstr>
      <vt:lpstr>Slide 15</vt:lpstr>
      <vt:lpstr>Phase contrast</vt:lpstr>
      <vt:lpstr>Phase resolved biological objects</vt:lpstr>
    </vt:vector>
  </TitlesOfParts>
  <Company>Alfred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 Desk</dc:creator>
  <cp:lastModifiedBy>fong</cp:lastModifiedBy>
  <cp:revision>17</cp:revision>
  <dcterms:created xsi:type="dcterms:W3CDTF">2008-04-14T17:38:16Z</dcterms:created>
  <dcterms:modified xsi:type="dcterms:W3CDTF">2015-04-21T01:51:01Z</dcterms:modified>
</cp:coreProperties>
</file>