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7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6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2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1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6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6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8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2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31935-33B9-4971-98D5-EF99A7A6719E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6029F-3F9F-4417-99F3-E8AB58FE5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4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33" y="981753"/>
            <a:ext cx="7417968" cy="5548641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6064204" y="4026941"/>
            <a:ext cx="173699" cy="829603"/>
          </a:xfrm>
          <a:custGeom>
            <a:avLst/>
            <a:gdLst>
              <a:gd name="connsiteX0" fmla="*/ 0 w 269937"/>
              <a:gd name="connsiteY0" fmla="*/ 0 h 703384"/>
              <a:gd name="connsiteX1" fmla="*/ 225083 w 269937"/>
              <a:gd name="connsiteY1" fmla="*/ 196947 h 703384"/>
              <a:gd name="connsiteX2" fmla="*/ 267286 w 269937"/>
              <a:gd name="connsiteY2" fmla="*/ 393895 h 703384"/>
              <a:gd name="connsiteX3" fmla="*/ 182880 w 269937"/>
              <a:gd name="connsiteY3" fmla="*/ 703384 h 703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937" h="703384">
                <a:moveTo>
                  <a:pt x="0" y="0"/>
                </a:moveTo>
                <a:cubicBezTo>
                  <a:pt x="90267" y="65649"/>
                  <a:pt x="180535" y="131298"/>
                  <a:pt x="225083" y="196947"/>
                </a:cubicBezTo>
                <a:cubicBezTo>
                  <a:pt x="269631" y="262596"/>
                  <a:pt x="274320" y="309489"/>
                  <a:pt x="267286" y="393895"/>
                </a:cubicBezTo>
                <a:cubicBezTo>
                  <a:pt x="260252" y="478301"/>
                  <a:pt x="221566" y="590842"/>
                  <a:pt x="182880" y="703384"/>
                </a:cubicBezTo>
              </a:path>
            </a:pathLst>
          </a:custGeom>
          <a:noFill/>
          <a:ln w="60325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06608" y="3918523"/>
            <a:ext cx="506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14424" y="83858"/>
            <a:ext cx="8370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The Complex plane 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528603" y="3237534"/>
            <a:ext cx="647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r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52641" y="415498"/>
            <a:ext cx="27432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From trigonometry: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en-US" sz="3200" b="1" dirty="0" smtClean="0"/>
              <a:t> cos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</a:p>
          <a:p>
            <a:r>
              <a:rPr lang="en-US" sz="32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y</a:t>
            </a:r>
            <a:r>
              <a:rPr lang="en-US" sz="3200" dirty="0" smtClean="0">
                <a:sym typeface="Symbol" panose="05050102010706020507" pitchFamily="18" charset="2"/>
              </a:rPr>
              <a:t>=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r </a:t>
            </a:r>
            <a:r>
              <a:rPr lang="en-US" sz="3200" b="1" dirty="0" smtClean="0">
                <a:sym typeface="Symbol" panose="05050102010706020507" pitchFamily="18" charset="2"/>
              </a:rPr>
              <a:t>sin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 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81563" y="3088857"/>
            <a:ext cx="399257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r</a:t>
            </a:r>
            <a:r>
              <a:rPr lang="en-US" sz="3200" b="1" dirty="0" smtClean="0"/>
              <a:t>(cos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 </a:t>
            </a:r>
            <a:r>
              <a:rPr lang="en-US" sz="3200" b="1" dirty="0" smtClean="0">
                <a:sym typeface="Symbol" panose="05050102010706020507" pitchFamily="18" charset="2"/>
              </a:rPr>
              <a:t>+ </a:t>
            </a:r>
            <a:r>
              <a:rPr lang="en-US" sz="3200" b="1" dirty="0" err="1" smtClean="0">
                <a:sym typeface="Symbol" panose="05050102010706020507" pitchFamily="18" charset="2"/>
              </a:rPr>
              <a:t>i</a:t>
            </a:r>
            <a:r>
              <a:rPr lang="en-US" sz="3200" b="1" dirty="0" smtClean="0">
                <a:sym typeface="Symbol" panose="05050102010706020507" pitchFamily="18" charset="2"/>
              </a:rPr>
              <a:t> sin 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200" b="1" dirty="0" smtClean="0">
                <a:sym typeface="Symbol" panose="05050102010706020507" pitchFamily="18" charset="2"/>
              </a:rPr>
              <a:t>)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81563" y="3740530"/>
            <a:ext cx="171130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z= 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</a:t>
            </a:r>
            <a:r>
              <a:rPr lang="en-US" sz="4000" b="1" baseline="30000" dirty="0" err="1" smtClean="0"/>
              <a:t>i</a:t>
            </a:r>
            <a:r>
              <a:rPr lang="en-US" sz="4000" b="1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21312" y="3740530"/>
            <a:ext cx="2403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Euler’s equation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3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3192" y="3322870"/>
            <a:ext cx="171130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z= 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</a:t>
            </a:r>
            <a:r>
              <a:rPr lang="en-US" sz="4000" b="1" baseline="30000" dirty="0" err="1" smtClean="0"/>
              <a:t>i</a:t>
            </a:r>
            <a:r>
              <a:rPr lang="en-US" sz="4000" b="1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4539" y="3390518"/>
            <a:ext cx="3852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Euler’s equation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7618" y="4169424"/>
            <a:ext cx="6907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(</a:t>
            </a:r>
            <a:r>
              <a:rPr lang="en-US" sz="3600" b="1" dirty="0" smtClean="0"/>
              <a:t>cos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600" b="1" dirty="0" smtClean="0"/>
              <a:t> +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 sin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600" b="1" dirty="0" smtClean="0"/>
              <a:t>)</a:t>
            </a:r>
            <a:r>
              <a:rPr lang="en-US" sz="4400" b="1" baseline="30000" dirty="0" smtClean="0"/>
              <a:t>n</a:t>
            </a:r>
            <a:r>
              <a:rPr lang="en-US" sz="3600" b="1" dirty="0" smtClean="0"/>
              <a:t> = cos n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600" b="1" dirty="0" smtClean="0"/>
              <a:t> +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sin n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76905" y="944248"/>
            <a:ext cx="399257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z= </a:t>
            </a:r>
            <a:r>
              <a:rPr lang="en-US" sz="3600" b="1" dirty="0" smtClean="0">
                <a:solidFill>
                  <a:srgbClr val="FF0000"/>
                </a:solidFill>
              </a:rPr>
              <a:t>r</a:t>
            </a:r>
            <a:r>
              <a:rPr lang="en-US" sz="3600" b="1" dirty="0" smtClean="0"/>
              <a:t>(cos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 </a:t>
            </a:r>
            <a:r>
              <a:rPr lang="en-US" sz="3600" b="1" dirty="0" smtClean="0">
                <a:sym typeface="Symbol" panose="05050102010706020507" pitchFamily="18" charset="2"/>
              </a:rPr>
              <a:t>+ </a:t>
            </a:r>
            <a:r>
              <a:rPr lang="en-US" sz="3600" b="1" dirty="0" err="1" smtClean="0">
                <a:sym typeface="Symbol" panose="05050102010706020507" pitchFamily="18" charset="2"/>
              </a:rPr>
              <a:t>i</a:t>
            </a:r>
            <a:r>
              <a:rPr lang="en-US" sz="3600" b="1" dirty="0" smtClean="0">
                <a:sym typeface="Symbol" panose="05050102010706020507" pitchFamily="18" charset="2"/>
              </a:rPr>
              <a:t> sin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sz="3600" b="1" dirty="0" smtClean="0">
                <a:sym typeface="Symbol" panose="05050102010706020507" pitchFamily="18" charset="2"/>
              </a:rPr>
              <a:t>)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3192" y="4933184"/>
            <a:ext cx="71604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De </a:t>
            </a:r>
            <a:r>
              <a:rPr lang="en-US" sz="4000" b="1" dirty="0" err="1" smtClean="0">
                <a:solidFill>
                  <a:srgbClr val="0070C0"/>
                </a:solidFill>
              </a:rPr>
              <a:t>Moivre’s</a:t>
            </a:r>
            <a:r>
              <a:rPr lang="en-US" sz="4000" b="1" dirty="0" smtClean="0">
                <a:solidFill>
                  <a:srgbClr val="0070C0"/>
                </a:solidFill>
              </a:rPr>
              <a:t> equation</a:t>
            </a:r>
          </a:p>
          <a:p>
            <a:r>
              <a:rPr lang="en-US" sz="4000" b="1" dirty="0" smtClean="0"/>
              <a:t>(derived from </a:t>
            </a:r>
            <a:r>
              <a:rPr lang="en-US" sz="4000" b="1" dirty="0" smtClean="0">
                <a:solidFill>
                  <a:srgbClr val="FF0000"/>
                </a:solidFill>
              </a:rPr>
              <a:t>Euler’s equation</a:t>
            </a:r>
            <a:r>
              <a:rPr lang="en-US" sz="4000" b="1" dirty="0" smtClean="0"/>
              <a:t>)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11816" y="944249"/>
            <a:ext cx="4557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From </a:t>
            </a:r>
            <a:r>
              <a:rPr lang="en-US" sz="3600" b="1" dirty="0" err="1" smtClean="0"/>
              <a:t>Trignometry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41009" y="0"/>
            <a:ext cx="1012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Equations for Complex Number Manipulations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69871" y="1624219"/>
            <a:ext cx="27432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x</a:t>
            </a:r>
            <a:r>
              <a:rPr lang="en-US" sz="3600" dirty="0" smtClean="0"/>
              <a:t>= </a:t>
            </a:r>
            <a:r>
              <a:rPr lang="en-US" sz="3600" b="1" dirty="0" smtClean="0">
                <a:solidFill>
                  <a:srgbClr val="FF0000"/>
                </a:solidFill>
              </a:rPr>
              <a:t>r</a:t>
            </a:r>
            <a:r>
              <a:rPr lang="en-US" sz="3600" b="1" dirty="0" smtClean="0"/>
              <a:t> cos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</a:p>
          <a:p>
            <a:r>
              <a:rPr lang="en-US" sz="36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y</a:t>
            </a:r>
            <a:r>
              <a:rPr lang="en-US" sz="3600" dirty="0" smtClean="0">
                <a:sym typeface="Symbol" panose="05050102010706020507" pitchFamily="18" charset="2"/>
              </a:rPr>
              <a:t>=</a:t>
            </a:r>
            <a:r>
              <a:rPr lang="en-US" sz="36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r </a:t>
            </a:r>
            <a:r>
              <a:rPr lang="en-US" sz="3600" b="1" dirty="0" smtClean="0">
                <a:sym typeface="Symbol" panose="05050102010706020507" pitchFamily="18" charset="2"/>
              </a:rPr>
              <a:t>sin</a:t>
            </a:r>
            <a:r>
              <a:rPr lang="en-US" sz="3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 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4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94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5</cp:revision>
  <dcterms:created xsi:type="dcterms:W3CDTF">2014-01-24T21:17:23Z</dcterms:created>
  <dcterms:modified xsi:type="dcterms:W3CDTF">2014-01-28T21:53:08Z</dcterms:modified>
</cp:coreProperties>
</file>