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660"/>
  </p:normalViewPr>
  <p:slideViewPr>
    <p:cSldViewPr>
      <p:cViewPr varScale="1">
        <p:scale>
          <a:sx n="84" d="100"/>
          <a:sy n="84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42869-553C-4338-AD8D-E07951609B4E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838DC-9F95-450C-9020-6E43342498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1838DC-9F95-450C-9020-6E43342498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B9198-3B42-43E7-8330-812AEB115F5A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186E7-4E39-4933-ABCF-8410B12FF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Adiabatic Processes are the ‘novelty’  in First Law Thinking…</a:t>
            </a:r>
            <a:endParaRPr lang="en-US" sz="3600" dirty="0"/>
          </a:p>
        </p:txBody>
      </p:sp>
      <p:sp>
        <p:nvSpPr>
          <p:cNvPr id="3" name="Oval 2"/>
          <p:cNvSpPr/>
          <p:nvPr/>
        </p:nvSpPr>
        <p:spPr>
          <a:xfrm>
            <a:off x="838200" y="3124200"/>
            <a:ext cx="5181600" cy="2209800"/>
          </a:xfrm>
          <a:prstGeom prst="ellipse">
            <a:avLst/>
          </a:prstGeom>
          <a:noFill/>
          <a:ln w="1047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4600" y="3886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638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SURROUNDINGS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00400" y="2590800"/>
            <a:ext cx="0" cy="1066800"/>
          </a:xfrm>
          <a:prstGeom prst="straightConnector1">
            <a:avLst/>
          </a:prstGeom>
          <a:ln w="50800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0600" y="838200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System and Surroundings can exchange </a:t>
            </a:r>
            <a:r>
              <a:rPr lang="en-US" sz="2400" b="1" dirty="0" smtClean="0">
                <a:solidFill>
                  <a:srgbClr val="0070C0"/>
                </a:solidFill>
              </a:rPr>
              <a:t>W</a:t>
            </a:r>
            <a:r>
              <a:rPr lang="en-US" sz="2400" b="1" dirty="0" smtClean="0"/>
              <a:t> but not </a:t>
            </a:r>
            <a:r>
              <a:rPr lang="en-US" sz="2400" b="1" dirty="0" smtClean="0">
                <a:solidFill>
                  <a:srgbClr val="FF0000"/>
                </a:solidFill>
              </a:rPr>
              <a:t>Q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System walls are perfectly insulating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23622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W</a:t>
            </a:r>
            <a:r>
              <a:rPr lang="en-US" sz="3200" dirty="0" smtClean="0"/>
              <a:t> yes </a:t>
            </a:r>
            <a:r>
              <a:rPr lang="en-US" sz="3200" dirty="0" smtClean="0">
                <a:sym typeface="Wingdings" pitchFamily="2" charset="2"/>
              </a:rPr>
              <a:t></a:t>
            </a:r>
            <a:endParaRPr lang="en-US" sz="3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248400" y="4495800"/>
            <a:ext cx="914400" cy="304800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48200" y="4038600"/>
            <a:ext cx="1219200" cy="381000"/>
          </a:xfrm>
          <a:prstGeom prst="straightConnector1">
            <a:avLst/>
          </a:prstGeom>
          <a:ln w="50800">
            <a:solidFill>
              <a:srgbClr val="CC0066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9600" y="1447800"/>
            <a:ext cx="4038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ADIABATIC MEANS…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0" y="35814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Q</a:t>
            </a:r>
            <a:r>
              <a:rPr lang="en-US" sz="3200" dirty="0" smtClean="0"/>
              <a:t> no </a:t>
            </a:r>
            <a:r>
              <a:rPr lang="en-US" sz="3200" dirty="0" smtClean="0">
                <a:sym typeface="Wingdings" pitchFamily="2" charset="2"/>
              </a:rPr>
              <a:t>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9" grpId="0"/>
      <p:bldP spid="15" grpId="0" animBg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1524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Adiabatic Expansion of an Ideal Gas </a:t>
            </a:r>
            <a:r>
              <a:rPr lang="en-US" sz="2400" dirty="0" smtClean="0"/>
              <a:t>(pp. 774-778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1676400"/>
            <a:ext cx="0" cy="2971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24400" y="4648200"/>
            <a:ext cx="3429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410200" y="1905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543800" y="33528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452217" y="1956987"/>
            <a:ext cx="2144994" cy="1410056"/>
          </a:xfrm>
          <a:custGeom>
            <a:avLst/>
            <a:gdLst>
              <a:gd name="connsiteX0" fmla="*/ 0 w 2144994"/>
              <a:gd name="connsiteY0" fmla="*/ 0 h 1410056"/>
              <a:gd name="connsiteX1" fmla="*/ 282011 w 2144994"/>
              <a:gd name="connsiteY1" fmla="*/ 367469 h 1410056"/>
              <a:gd name="connsiteX2" fmla="*/ 692209 w 2144994"/>
              <a:gd name="connsiteY2" fmla="*/ 752030 h 1410056"/>
              <a:gd name="connsiteX3" fmla="*/ 1170774 w 2144994"/>
              <a:gd name="connsiteY3" fmla="*/ 1034041 h 1410056"/>
              <a:gd name="connsiteX4" fmla="*/ 1734796 w 2144994"/>
              <a:gd name="connsiteY4" fmla="*/ 1281869 h 1410056"/>
              <a:gd name="connsiteX5" fmla="*/ 2144994 w 2144994"/>
              <a:gd name="connsiteY5" fmla="*/ 1410056 h 141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4994" h="1410056">
                <a:moveTo>
                  <a:pt x="0" y="0"/>
                </a:moveTo>
                <a:cubicBezTo>
                  <a:pt x="83321" y="121065"/>
                  <a:pt x="166643" y="242131"/>
                  <a:pt x="282011" y="367469"/>
                </a:cubicBezTo>
                <a:cubicBezTo>
                  <a:pt x="397379" y="492807"/>
                  <a:pt x="544082" y="640935"/>
                  <a:pt x="692209" y="752030"/>
                </a:cubicBezTo>
                <a:cubicBezTo>
                  <a:pt x="840336" y="863125"/>
                  <a:pt x="997010" y="945735"/>
                  <a:pt x="1170774" y="1034041"/>
                </a:cubicBezTo>
                <a:cubicBezTo>
                  <a:pt x="1344538" y="1122347"/>
                  <a:pt x="1572426" y="1219200"/>
                  <a:pt x="1734796" y="1281869"/>
                </a:cubicBezTo>
                <a:cubicBezTo>
                  <a:pt x="1897166" y="1344538"/>
                  <a:pt x="2021080" y="1377297"/>
                  <a:pt x="2144994" y="1410056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29200" y="1371600"/>
            <a:ext cx="9906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1</a:t>
            </a:r>
            <a:r>
              <a:rPr lang="en-US" b="1" dirty="0" smtClean="0"/>
              <a:t>,V</a:t>
            </a:r>
            <a:r>
              <a:rPr lang="en-US" b="1" baseline="-25000" dirty="0" smtClean="0"/>
              <a:t>1</a:t>
            </a:r>
            <a:r>
              <a:rPr lang="en-US" b="1" dirty="0" smtClean="0"/>
              <a:t>,T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7315200" y="3657600"/>
            <a:ext cx="11430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</a:t>
            </a:r>
            <a:r>
              <a:rPr lang="en-US" b="1" baseline="-25000" dirty="0" smtClean="0">
                <a:solidFill>
                  <a:srgbClr val="0070C0"/>
                </a:solidFill>
              </a:rPr>
              <a:t>3</a:t>
            </a:r>
            <a:r>
              <a:rPr lang="en-US" b="1" dirty="0" smtClean="0">
                <a:solidFill>
                  <a:srgbClr val="0070C0"/>
                </a:solidFill>
              </a:rPr>
              <a:t>,</a:t>
            </a:r>
            <a:r>
              <a:rPr lang="en-US" b="1" dirty="0" smtClean="0"/>
              <a:t>V</a:t>
            </a:r>
            <a:r>
              <a:rPr lang="en-US" b="1" baseline="-25000" dirty="0" smtClean="0"/>
              <a:t>2</a:t>
            </a:r>
            <a:r>
              <a:rPr lang="en-US" b="1" dirty="0" smtClean="0">
                <a:solidFill>
                  <a:srgbClr val="0070C0"/>
                </a:solidFill>
              </a:rPr>
              <a:t>,T</a:t>
            </a:r>
            <a:r>
              <a:rPr lang="en-US" b="1" baseline="-25000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16" name="Freeform 15"/>
          <p:cNvSpPr/>
          <p:nvPr/>
        </p:nvSpPr>
        <p:spPr>
          <a:xfrm>
            <a:off x="5469308" y="1965533"/>
            <a:ext cx="2196270" cy="2290273"/>
          </a:xfrm>
          <a:custGeom>
            <a:avLst/>
            <a:gdLst>
              <a:gd name="connsiteX0" fmla="*/ 0 w 2196270"/>
              <a:gd name="connsiteY0" fmla="*/ 0 h 2290273"/>
              <a:gd name="connsiteX1" fmla="*/ 222191 w 2196270"/>
              <a:gd name="connsiteY1" fmla="*/ 700755 h 2290273"/>
              <a:gd name="connsiteX2" fmla="*/ 692210 w 2196270"/>
              <a:gd name="connsiteY2" fmla="*/ 1486968 h 2290273"/>
              <a:gd name="connsiteX3" fmla="*/ 1273324 w 2196270"/>
              <a:gd name="connsiteY3" fmla="*/ 1956987 h 2290273"/>
              <a:gd name="connsiteX4" fmla="*/ 1777526 w 2196270"/>
              <a:gd name="connsiteY4" fmla="*/ 2187723 h 2290273"/>
              <a:gd name="connsiteX5" fmla="*/ 2196270 w 2196270"/>
              <a:gd name="connsiteY5" fmla="*/ 2290273 h 2290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6270" h="2290273">
                <a:moveTo>
                  <a:pt x="0" y="0"/>
                </a:moveTo>
                <a:cubicBezTo>
                  <a:pt x="53411" y="226463"/>
                  <a:pt x="106823" y="452927"/>
                  <a:pt x="222191" y="700755"/>
                </a:cubicBezTo>
                <a:cubicBezTo>
                  <a:pt x="337559" y="948583"/>
                  <a:pt x="517021" y="1277596"/>
                  <a:pt x="692210" y="1486968"/>
                </a:cubicBezTo>
                <a:cubicBezTo>
                  <a:pt x="867399" y="1696340"/>
                  <a:pt x="1092438" y="1840195"/>
                  <a:pt x="1273324" y="1956987"/>
                </a:cubicBezTo>
                <a:cubicBezTo>
                  <a:pt x="1454210" y="2073780"/>
                  <a:pt x="1623702" y="2132175"/>
                  <a:pt x="1777526" y="2187723"/>
                </a:cubicBezTo>
                <a:cubicBezTo>
                  <a:pt x="1931350" y="2243271"/>
                  <a:pt x="2196270" y="2290273"/>
                  <a:pt x="2196270" y="2290273"/>
                </a:cubicBezTo>
              </a:path>
            </a:pathLst>
          </a:cu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467600" y="28956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en-US" b="1" dirty="0" smtClean="0"/>
              <a:t>V</a:t>
            </a:r>
            <a:r>
              <a:rPr lang="en-US" b="1" baseline="-25000" dirty="0" smtClean="0"/>
              <a:t>2</a:t>
            </a:r>
            <a:r>
              <a:rPr lang="en-US" dirty="0" smtClean="0"/>
              <a:t>,T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7620000" y="4572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562600" y="4572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96000" y="1828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Isotherm at T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76800" y="327660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Reversible*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Adiabatic expansion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(Q=0)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0" y="4876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7391400" y="4876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</a:t>
            </a:r>
            <a:r>
              <a:rPr lang="en-US" sz="2400" b="1" baseline="-25000" dirty="0"/>
              <a:t>2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990600" y="2057400"/>
            <a:ext cx="0" cy="266700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514600" y="2057400"/>
            <a:ext cx="0" cy="266700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990600" y="4724400"/>
            <a:ext cx="1524000" cy="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990600" y="3429000"/>
            <a:ext cx="15240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743200" y="4191000"/>
            <a:ext cx="9906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1</a:t>
            </a:r>
            <a:r>
              <a:rPr lang="en-US" b="1" dirty="0" smtClean="0"/>
              <a:t>,V</a:t>
            </a:r>
            <a:r>
              <a:rPr lang="en-US" b="1" baseline="-25000" dirty="0" smtClean="0"/>
              <a:t>1</a:t>
            </a:r>
            <a:r>
              <a:rPr lang="en-US" b="1" dirty="0" smtClean="0"/>
              <a:t>,T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3733800" y="55626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Reversible</a:t>
            </a:r>
            <a:r>
              <a:rPr lang="en-US" sz="2400" b="1" dirty="0" smtClean="0"/>
              <a:t> =&gt; infinitely slowly=&gt; continuous, differentiable/</a:t>
            </a:r>
            <a:r>
              <a:rPr lang="en-US" sz="2400" b="1" dirty="0" err="1" smtClean="0"/>
              <a:t>integrable</a:t>
            </a:r>
            <a:r>
              <a:rPr lang="en-US" sz="2400" b="1" dirty="0" smtClean="0"/>
              <a:t> change</a:t>
            </a:r>
            <a:endParaRPr lang="en-US" sz="2400" b="1" dirty="0"/>
          </a:p>
        </p:txBody>
      </p:sp>
      <p:sp>
        <p:nvSpPr>
          <p:cNvPr id="38" name="Rectangle 37"/>
          <p:cNvSpPr/>
          <p:nvPr/>
        </p:nvSpPr>
        <p:spPr>
          <a:xfrm>
            <a:off x="2438400" y="3352800"/>
            <a:ext cx="152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914400" y="3352800"/>
            <a:ext cx="152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676400" y="1981200"/>
            <a:ext cx="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28600" y="762000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External pressure adjusts exactly to internal piston pressure during reversible adiabatic expansion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2743200" y="2209800"/>
            <a:ext cx="9906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</a:t>
            </a:r>
            <a:r>
              <a:rPr lang="en-US" b="1" baseline="-25000" dirty="0" smtClean="0">
                <a:solidFill>
                  <a:srgbClr val="0070C0"/>
                </a:solidFill>
              </a:rPr>
              <a:t>3</a:t>
            </a:r>
            <a:r>
              <a:rPr lang="en-US" b="1" dirty="0" smtClean="0"/>
              <a:t>,V</a:t>
            </a:r>
            <a:r>
              <a:rPr lang="en-US" b="1" baseline="-25000" dirty="0" smtClean="0"/>
              <a:t>2</a:t>
            </a:r>
            <a:r>
              <a:rPr lang="en-US" b="1" dirty="0" smtClean="0"/>
              <a:t>,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n-US" b="1" baseline="-25000" dirty="0">
                <a:solidFill>
                  <a:srgbClr val="0070C0"/>
                </a:solidFill>
              </a:rPr>
              <a:t>C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1752600" y="4876800"/>
            <a:ext cx="0" cy="6858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447800" y="5105400"/>
            <a:ext cx="53340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1371600" y="5105400"/>
            <a:ext cx="68580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14400" y="55626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ADIABATIC =&gt;</a:t>
            </a:r>
          </a:p>
          <a:p>
            <a:r>
              <a:rPr lang="en-US" b="1" dirty="0" smtClean="0"/>
              <a:t>No Q passes through insulated piston walls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9718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Remove piston locks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54" idx="1"/>
          </p:cNvCxnSpPr>
          <p:nvPr/>
        </p:nvCxnSpPr>
        <p:spPr>
          <a:xfrm flipH="1" flipV="1">
            <a:off x="2667000" y="3352800"/>
            <a:ext cx="304800" cy="183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990600" y="40386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Work derived </a:t>
            </a:r>
            <a:r>
              <a:rPr lang="en-US" b="1" u="sng" dirty="0" smtClean="0"/>
              <a:t>all</a:t>
            </a:r>
            <a:r>
              <a:rPr lang="en-US" b="1" dirty="0" smtClean="0"/>
              <a:t> from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</a:t>
            </a:r>
            <a:r>
              <a:rPr lang="en-US" dirty="0" err="1" smtClean="0">
                <a:sym typeface="Symbol"/>
              </a:rPr>
              <a:t>E</a:t>
            </a:r>
            <a:r>
              <a:rPr lang="en-US" baseline="-25000" dirty="0" err="1" smtClean="0">
                <a:sym typeface="Symbol"/>
              </a:rPr>
              <a:t>sys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21999E-6 L 3.33333E-6 -0.16655 " pathEditMode="relative" rAng="0" ptsTypes="AA">
                                      <p:cBhvr>
                                        <p:cTn id="97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22" grpId="0"/>
      <p:bldP spid="35" grpId="0" animBg="1"/>
      <p:bldP spid="35" grpId="1" animBg="1"/>
      <p:bldP spid="36" grpId="0" animBg="1"/>
      <p:bldP spid="36" grpId="1" animBg="1"/>
      <p:bldP spid="37" grpId="0"/>
      <p:bldP spid="38" grpId="0" animBg="1"/>
      <p:bldP spid="38" grpId="1" animBg="1"/>
      <p:bldP spid="39" grpId="0" animBg="1"/>
      <p:bldP spid="39" grpId="1" animBg="1"/>
      <p:bldP spid="42" grpId="0"/>
      <p:bldP spid="43" grpId="0" animBg="1"/>
      <p:bldP spid="53" grpId="0"/>
      <p:bldP spid="54" grpId="0"/>
      <p:bldP spid="54" grpId="1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11430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Q=0 =&gt; </a:t>
            </a:r>
            <a:r>
              <a:rPr lang="en-US" sz="3600" dirty="0" smtClean="0">
                <a:sym typeface="Symbol"/>
              </a:rPr>
              <a:t>E= Q+</a:t>
            </a:r>
            <a:r>
              <a:rPr lang="en-US" sz="3600" dirty="0" smtClean="0">
                <a:solidFill>
                  <a:srgbClr val="0070C0"/>
                </a:solidFill>
                <a:sym typeface="Symbol"/>
              </a:rPr>
              <a:t>W</a:t>
            </a:r>
            <a:r>
              <a:rPr lang="en-US" sz="3600" dirty="0" smtClean="0">
                <a:sym typeface="Symbol"/>
              </a:rPr>
              <a:t> = 0+</a:t>
            </a:r>
            <a:r>
              <a:rPr lang="en-US" sz="3600" dirty="0" smtClean="0">
                <a:solidFill>
                  <a:srgbClr val="0070C0"/>
                </a:solidFill>
                <a:sym typeface="Symbol"/>
              </a:rPr>
              <a:t>W</a:t>
            </a:r>
            <a:r>
              <a:rPr lang="en-US" sz="3600" dirty="0" smtClean="0">
                <a:sym typeface="Symbol"/>
              </a:rPr>
              <a:t>  </a:t>
            </a:r>
          </a:p>
          <a:p>
            <a:r>
              <a:rPr lang="en-US" dirty="0" smtClean="0">
                <a:sym typeface="Symbol"/>
              </a:rPr>
              <a:t>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2057400"/>
            <a:ext cx="601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ym typeface="Symbol"/>
              </a:rPr>
              <a:t>In adiabatic processes</a:t>
            </a:r>
          </a:p>
          <a:p>
            <a:r>
              <a:rPr lang="en-US" sz="4000" dirty="0" smtClean="0">
                <a:sym typeface="Symbol"/>
              </a:rPr>
              <a:t>		E=</a:t>
            </a:r>
            <a:r>
              <a:rPr lang="en-US" sz="4000" dirty="0" smtClean="0">
                <a:solidFill>
                  <a:srgbClr val="0070C0"/>
                </a:solidFill>
                <a:sym typeface="Symbol"/>
              </a:rPr>
              <a:t>W</a:t>
            </a:r>
            <a:r>
              <a:rPr lang="en-US" sz="4000" dirty="0" smtClean="0">
                <a:sym typeface="Symbol"/>
              </a:rPr>
              <a:t> 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Mathematical Description of Adiabatic Processes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886200"/>
            <a:ext cx="8305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 terms of the piston expanding adiabatically, this means that the internal energy of the gas in the piston is being `sacrificed’ to do work on the surroundings. The gas inside thus must cool to </a:t>
            </a:r>
            <a:r>
              <a:rPr lang="en-US" sz="3200" dirty="0" err="1" smtClean="0"/>
              <a:t>T</a:t>
            </a:r>
            <a:r>
              <a:rPr lang="en-US" sz="3200" baseline="-25000" dirty="0" err="1" smtClean="0"/>
              <a:t>c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524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Computing  Reversible Adiabatic T</a:t>
            </a:r>
            <a:r>
              <a:rPr lang="en-US" sz="2800" baseline="-25000" dirty="0" smtClean="0"/>
              <a:t>C</a:t>
            </a:r>
            <a:r>
              <a:rPr lang="en-US" sz="2800" dirty="0" smtClean="0"/>
              <a:t> for ideal gas expansion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762000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Recall that : </a:t>
            </a:r>
          </a:p>
          <a:p>
            <a:r>
              <a:rPr lang="en-US" dirty="0" smtClean="0"/>
              <a:t> </a:t>
            </a:r>
            <a:r>
              <a:rPr lang="en-US" sz="2800" dirty="0" smtClean="0"/>
              <a:t>E(ideal gas) depends only on T and molecular composition of gas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86200" y="1600200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/>
              <a:buChar char="Þ"/>
            </a:pPr>
            <a:r>
              <a:rPr lang="en-US" sz="2800" dirty="0" smtClean="0"/>
              <a:t> </a:t>
            </a:r>
            <a:r>
              <a:rPr lang="en-US" sz="2800" dirty="0" err="1" smtClean="0"/>
              <a:t>dE</a:t>
            </a:r>
            <a:r>
              <a:rPr lang="en-US" sz="2800" dirty="0" smtClean="0"/>
              <a:t> =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v</a:t>
            </a:r>
            <a:r>
              <a:rPr lang="en-US" sz="2800" dirty="0" smtClean="0"/>
              <a:t> </a:t>
            </a:r>
            <a:r>
              <a:rPr lang="en-US" sz="2800" dirty="0" err="1" smtClean="0"/>
              <a:t>dT</a:t>
            </a:r>
            <a:r>
              <a:rPr lang="en-US" sz="2800" dirty="0" smtClean="0"/>
              <a:t> </a:t>
            </a:r>
          </a:p>
          <a:p>
            <a:endParaRPr lang="en-US" sz="2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2209800"/>
            <a:ext cx="1447800" cy="71251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62000" y="281940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 adiabatic case:</a:t>
            </a:r>
          </a:p>
          <a:p>
            <a:r>
              <a:rPr lang="en-US" sz="3200" dirty="0" smtClean="0"/>
              <a:t>		</a:t>
            </a:r>
            <a:r>
              <a:rPr lang="en-US" sz="3200" dirty="0" err="1" smtClean="0"/>
              <a:t>dE</a:t>
            </a:r>
            <a:r>
              <a:rPr lang="en-US" sz="3200" dirty="0" smtClean="0"/>
              <a:t> = </a:t>
            </a:r>
            <a:r>
              <a:rPr lang="en-US" sz="3200" dirty="0" err="1" smtClean="0"/>
              <a:t>dW</a:t>
            </a:r>
            <a:r>
              <a:rPr lang="en-US" sz="3200" dirty="0" smtClean="0"/>
              <a:t> = -</a:t>
            </a:r>
            <a:r>
              <a:rPr lang="en-US" sz="3200" dirty="0" err="1" smtClean="0"/>
              <a:t>PdV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4800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38862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Since PV=</a:t>
            </a:r>
            <a:r>
              <a:rPr lang="en-US" sz="3200" dirty="0" err="1" smtClean="0"/>
              <a:t>nRT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4343400"/>
            <a:ext cx="358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dE</a:t>
            </a:r>
            <a:r>
              <a:rPr lang="en-US" sz="3200" dirty="0" smtClean="0"/>
              <a:t> = 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v</a:t>
            </a:r>
            <a:r>
              <a:rPr lang="en-US" sz="3200" dirty="0" err="1" smtClean="0"/>
              <a:t>dT</a:t>
            </a:r>
            <a:r>
              <a:rPr lang="en-US" sz="3200" dirty="0" smtClean="0"/>
              <a:t> = -</a:t>
            </a:r>
            <a:r>
              <a:rPr lang="en-US" sz="3200" u="sng" dirty="0" err="1" smtClean="0"/>
              <a:t>nRT</a:t>
            </a:r>
            <a:r>
              <a:rPr lang="en-US" sz="3200" u="sng" dirty="0" smtClean="0"/>
              <a:t> </a:t>
            </a:r>
            <a:r>
              <a:rPr lang="en-US" sz="3200" dirty="0" err="1" smtClean="0"/>
              <a:t>dV</a:t>
            </a:r>
            <a:endParaRPr lang="en-US" sz="3200" dirty="0" smtClean="0"/>
          </a:p>
          <a:p>
            <a:r>
              <a:rPr lang="en-US" sz="3200" dirty="0"/>
              <a:t>	</a:t>
            </a:r>
            <a:r>
              <a:rPr lang="en-US" sz="3200" dirty="0" smtClean="0"/>
              <a:t>                V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819400" y="5486400"/>
            <a:ext cx="358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 </a:t>
            </a:r>
            <a:r>
              <a:rPr lang="en-US" sz="3200" dirty="0" smtClean="0"/>
              <a:t>  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v</a:t>
            </a:r>
            <a:r>
              <a:rPr lang="en-US" sz="3200" u="sng" dirty="0" err="1" smtClean="0"/>
              <a:t>dT</a:t>
            </a:r>
            <a:r>
              <a:rPr lang="en-US" sz="3200" dirty="0" smtClean="0"/>
              <a:t> = -</a:t>
            </a:r>
            <a:r>
              <a:rPr lang="en-US" sz="3200" dirty="0" err="1" smtClean="0"/>
              <a:t>nR</a:t>
            </a:r>
            <a:r>
              <a:rPr lang="en-US" sz="3200" dirty="0" smtClean="0"/>
              <a:t> </a:t>
            </a:r>
            <a:r>
              <a:rPr lang="en-US" sz="3200" u="sng" dirty="0" err="1" smtClean="0"/>
              <a:t>dV</a:t>
            </a:r>
            <a:endParaRPr lang="en-US" sz="3200" u="sng" dirty="0" smtClean="0"/>
          </a:p>
          <a:p>
            <a:r>
              <a:rPr lang="en-US" sz="3200" dirty="0" smtClean="0"/>
              <a:t>        T             V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838200"/>
            <a:ext cx="358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 </a:t>
            </a:r>
            <a:r>
              <a:rPr lang="en-US" sz="3200" dirty="0" smtClean="0"/>
              <a:t>  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v</a:t>
            </a:r>
            <a:r>
              <a:rPr lang="en-US" sz="3200" u="sng" dirty="0" err="1" smtClean="0"/>
              <a:t>dT</a:t>
            </a:r>
            <a:r>
              <a:rPr lang="en-US" sz="3200" dirty="0" smtClean="0"/>
              <a:t> =   -</a:t>
            </a:r>
            <a:r>
              <a:rPr lang="en-US" sz="3200" dirty="0" err="1" smtClean="0"/>
              <a:t>nR</a:t>
            </a:r>
            <a:r>
              <a:rPr lang="en-US" sz="3200" dirty="0" smtClean="0"/>
              <a:t> </a:t>
            </a:r>
            <a:r>
              <a:rPr lang="en-US" sz="3200" u="sng" dirty="0" err="1" smtClean="0"/>
              <a:t>dV</a:t>
            </a:r>
            <a:endParaRPr lang="en-US" sz="3200" u="sng" dirty="0" smtClean="0"/>
          </a:p>
          <a:p>
            <a:r>
              <a:rPr lang="en-US" sz="3200" dirty="0" smtClean="0"/>
              <a:t>        T               V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8382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ym typeface="Symbol"/>
              </a:rPr>
              <a:t></a:t>
            </a:r>
            <a:endParaRPr lang="en-US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3733800" y="8382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ym typeface="Symbol"/>
              </a:rPr>
              <a:t>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0574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ideal gases,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v</a:t>
            </a:r>
            <a:r>
              <a:rPr lang="en-US" sz="2800" dirty="0" smtClean="0"/>
              <a:t> is  a constant, so: 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9718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ym typeface="Symbol"/>
              </a:rPr>
              <a:t></a:t>
            </a:r>
            <a:endParaRPr 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2971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</a:t>
            </a:r>
            <a:r>
              <a:rPr lang="en-US" sz="3200" baseline="-25000" dirty="0" err="1" smtClean="0"/>
              <a:t>v</a:t>
            </a:r>
            <a:endParaRPr lang="en-US" sz="32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2895600" y="2895600"/>
            <a:ext cx="106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 smtClean="0"/>
              <a:t>dT</a:t>
            </a:r>
            <a:r>
              <a:rPr lang="en-US" sz="3200" u="sng" dirty="0" smtClean="0"/>
              <a:t> </a:t>
            </a:r>
            <a:r>
              <a:rPr lang="en-US" sz="3200" dirty="0" smtClean="0"/>
              <a:t>=</a:t>
            </a:r>
          </a:p>
          <a:p>
            <a:r>
              <a:rPr lang="en-US" sz="3200" dirty="0" smtClean="0"/>
              <a:t> T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2895600"/>
            <a:ext cx="106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ym typeface="Symbol"/>
              </a:rPr>
              <a:t></a:t>
            </a:r>
            <a:endParaRPr lang="en-US" sz="6000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3048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-</a:t>
            </a:r>
            <a:r>
              <a:rPr lang="en-US" sz="3200" dirty="0" err="1" smtClean="0"/>
              <a:t>nR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971800"/>
            <a:ext cx="91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 smtClean="0"/>
              <a:t>dV</a:t>
            </a:r>
            <a:endParaRPr lang="en-US" sz="3200" u="sng" dirty="0" smtClean="0"/>
          </a:p>
          <a:p>
            <a:r>
              <a:rPr lang="en-US" sz="3200" dirty="0" smtClean="0"/>
              <a:t> V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638800" y="609600"/>
            <a:ext cx="32004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Since reversible, adiabatic assumed  we can integrate 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600200" y="41910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C</a:t>
            </a:r>
            <a:r>
              <a:rPr lang="en-US" sz="3600" baseline="-25000" dirty="0" err="1" smtClean="0"/>
              <a:t>v</a:t>
            </a:r>
            <a:r>
              <a:rPr lang="en-US" sz="3600" dirty="0" smtClean="0"/>
              <a:t> </a:t>
            </a:r>
            <a:r>
              <a:rPr lang="en-US" sz="3600" dirty="0" err="1" smtClean="0"/>
              <a:t>ln</a:t>
            </a:r>
            <a:r>
              <a:rPr lang="en-US" sz="3600" dirty="0" smtClean="0"/>
              <a:t> </a:t>
            </a:r>
            <a:r>
              <a:rPr lang="en-US" sz="3600" dirty="0" err="1" smtClean="0"/>
              <a:t>T</a:t>
            </a:r>
            <a:r>
              <a:rPr lang="en-US" sz="3600" baseline="-25000" dirty="0" err="1" smtClean="0"/>
              <a:t>f</a:t>
            </a:r>
            <a:r>
              <a:rPr lang="en-US" sz="3600" dirty="0" smtClean="0"/>
              <a:t>/T</a:t>
            </a:r>
            <a:r>
              <a:rPr lang="en-US" sz="3600" baseline="-25000" dirty="0" smtClean="0"/>
              <a:t>i</a:t>
            </a:r>
            <a:r>
              <a:rPr lang="en-US" sz="3600" dirty="0" smtClean="0"/>
              <a:t>  = -</a:t>
            </a:r>
            <a:r>
              <a:rPr lang="en-US" sz="3600" dirty="0" err="1" smtClean="0"/>
              <a:t>nR</a:t>
            </a:r>
            <a:r>
              <a:rPr lang="en-US" sz="3600" dirty="0" smtClean="0"/>
              <a:t> </a:t>
            </a:r>
            <a:r>
              <a:rPr lang="en-US" sz="3600" dirty="0" err="1" smtClean="0"/>
              <a:t>ln</a:t>
            </a:r>
            <a:r>
              <a:rPr lang="en-US" sz="3600" dirty="0" smtClean="0"/>
              <a:t> </a:t>
            </a:r>
            <a:r>
              <a:rPr lang="en-US" sz="3600" dirty="0" err="1" smtClean="0"/>
              <a:t>V</a:t>
            </a:r>
            <a:r>
              <a:rPr lang="en-US" sz="3600" baseline="-25000" dirty="0" err="1" smtClean="0"/>
              <a:t>f</a:t>
            </a:r>
            <a:r>
              <a:rPr lang="en-US" sz="3600" dirty="0" smtClean="0"/>
              <a:t>/V</a:t>
            </a:r>
            <a:r>
              <a:rPr lang="en-US" sz="3600" baseline="-25000" dirty="0" smtClean="0"/>
              <a:t>i</a:t>
            </a:r>
            <a:endParaRPr lang="en-US" sz="36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3505200" y="4953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 +</a:t>
            </a:r>
            <a:r>
              <a:rPr lang="en-US" sz="3600" dirty="0" err="1" smtClean="0"/>
              <a:t>nR</a:t>
            </a:r>
            <a:r>
              <a:rPr lang="en-US" sz="3600" dirty="0" smtClean="0"/>
              <a:t> </a:t>
            </a:r>
            <a:r>
              <a:rPr lang="en-US" sz="3600" dirty="0" err="1" smtClean="0"/>
              <a:t>ln</a:t>
            </a:r>
            <a:r>
              <a:rPr lang="en-US" sz="3600" dirty="0" smtClean="0"/>
              <a:t> V</a:t>
            </a:r>
            <a:r>
              <a:rPr lang="en-US" sz="3600" baseline="-25000" dirty="0" smtClean="0"/>
              <a:t>i</a:t>
            </a:r>
            <a:r>
              <a:rPr lang="en-US" sz="3600" dirty="0" smtClean="0"/>
              <a:t>/</a:t>
            </a:r>
            <a:r>
              <a:rPr lang="en-US" sz="3600" dirty="0" err="1" smtClean="0"/>
              <a:t>V</a:t>
            </a:r>
            <a:r>
              <a:rPr lang="en-US" sz="3600" baseline="-25000" dirty="0" err="1" smtClean="0"/>
              <a:t>f</a:t>
            </a:r>
            <a:endParaRPr lang="en-US" sz="36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724400" y="1676400"/>
            <a:ext cx="0" cy="2971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24400" y="4648200"/>
            <a:ext cx="3429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410200" y="19050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543800" y="3352800"/>
            <a:ext cx="76200" cy="76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452217" y="1956987"/>
            <a:ext cx="2144994" cy="1410056"/>
          </a:xfrm>
          <a:custGeom>
            <a:avLst/>
            <a:gdLst>
              <a:gd name="connsiteX0" fmla="*/ 0 w 2144994"/>
              <a:gd name="connsiteY0" fmla="*/ 0 h 1410056"/>
              <a:gd name="connsiteX1" fmla="*/ 282011 w 2144994"/>
              <a:gd name="connsiteY1" fmla="*/ 367469 h 1410056"/>
              <a:gd name="connsiteX2" fmla="*/ 692209 w 2144994"/>
              <a:gd name="connsiteY2" fmla="*/ 752030 h 1410056"/>
              <a:gd name="connsiteX3" fmla="*/ 1170774 w 2144994"/>
              <a:gd name="connsiteY3" fmla="*/ 1034041 h 1410056"/>
              <a:gd name="connsiteX4" fmla="*/ 1734796 w 2144994"/>
              <a:gd name="connsiteY4" fmla="*/ 1281869 h 1410056"/>
              <a:gd name="connsiteX5" fmla="*/ 2144994 w 2144994"/>
              <a:gd name="connsiteY5" fmla="*/ 1410056 h 141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44994" h="1410056">
                <a:moveTo>
                  <a:pt x="0" y="0"/>
                </a:moveTo>
                <a:cubicBezTo>
                  <a:pt x="83321" y="121065"/>
                  <a:pt x="166643" y="242131"/>
                  <a:pt x="282011" y="367469"/>
                </a:cubicBezTo>
                <a:cubicBezTo>
                  <a:pt x="397379" y="492807"/>
                  <a:pt x="544082" y="640935"/>
                  <a:pt x="692209" y="752030"/>
                </a:cubicBezTo>
                <a:cubicBezTo>
                  <a:pt x="840336" y="863125"/>
                  <a:pt x="997010" y="945735"/>
                  <a:pt x="1170774" y="1034041"/>
                </a:cubicBezTo>
                <a:cubicBezTo>
                  <a:pt x="1344538" y="1122347"/>
                  <a:pt x="1572426" y="1219200"/>
                  <a:pt x="1734796" y="1281869"/>
                </a:cubicBezTo>
                <a:cubicBezTo>
                  <a:pt x="1897166" y="1344538"/>
                  <a:pt x="2021080" y="1377297"/>
                  <a:pt x="2144994" y="1410056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29200" y="1371600"/>
            <a:ext cx="9906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1</a:t>
            </a:r>
            <a:r>
              <a:rPr lang="en-US" b="1" dirty="0" smtClean="0"/>
              <a:t>,V</a:t>
            </a:r>
            <a:r>
              <a:rPr lang="en-US" b="1" baseline="-25000" dirty="0" smtClean="0"/>
              <a:t>1</a:t>
            </a:r>
            <a:r>
              <a:rPr lang="en-US" b="1" dirty="0" smtClean="0"/>
              <a:t>,T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7315200" y="3657600"/>
            <a:ext cx="11430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</a:t>
            </a:r>
            <a:r>
              <a:rPr lang="en-US" b="1" baseline="-25000" dirty="0" smtClean="0">
                <a:solidFill>
                  <a:srgbClr val="0070C0"/>
                </a:solidFill>
              </a:rPr>
              <a:t>3</a:t>
            </a:r>
            <a:r>
              <a:rPr lang="en-US" b="1" dirty="0" smtClean="0">
                <a:solidFill>
                  <a:srgbClr val="0070C0"/>
                </a:solidFill>
              </a:rPr>
              <a:t>,</a:t>
            </a:r>
            <a:r>
              <a:rPr lang="en-US" b="1" dirty="0" smtClean="0"/>
              <a:t>V</a:t>
            </a:r>
            <a:r>
              <a:rPr lang="en-US" b="1" baseline="-25000" dirty="0" smtClean="0"/>
              <a:t>2</a:t>
            </a:r>
            <a:r>
              <a:rPr lang="en-US" b="1" dirty="0" smtClean="0">
                <a:solidFill>
                  <a:srgbClr val="0070C0"/>
                </a:solidFill>
              </a:rPr>
              <a:t>,T</a:t>
            </a:r>
            <a:r>
              <a:rPr lang="en-US" b="1" baseline="-25000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16" name="Freeform 15"/>
          <p:cNvSpPr/>
          <p:nvPr/>
        </p:nvSpPr>
        <p:spPr>
          <a:xfrm>
            <a:off x="5469308" y="1965533"/>
            <a:ext cx="2196270" cy="2290273"/>
          </a:xfrm>
          <a:custGeom>
            <a:avLst/>
            <a:gdLst>
              <a:gd name="connsiteX0" fmla="*/ 0 w 2196270"/>
              <a:gd name="connsiteY0" fmla="*/ 0 h 2290273"/>
              <a:gd name="connsiteX1" fmla="*/ 222191 w 2196270"/>
              <a:gd name="connsiteY1" fmla="*/ 700755 h 2290273"/>
              <a:gd name="connsiteX2" fmla="*/ 692210 w 2196270"/>
              <a:gd name="connsiteY2" fmla="*/ 1486968 h 2290273"/>
              <a:gd name="connsiteX3" fmla="*/ 1273324 w 2196270"/>
              <a:gd name="connsiteY3" fmla="*/ 1956987 h 2290273"/>
              <a:gd name="connsiteX4" fmla="*/ 1777526 w 2196270"/>
              <a:gd name="connsiteY4" fmla="*/ 2187723 h 2290273"/>
              <a:gd name="connsiteX5" fmla="*/ 2196270 w 2196270"/>
              <a:gd name="connsiteY5" fmla="*/ 2290273 h 2290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6270" h="2290273">
                <a:moveTo>
                  <a:pt x="0" y="0"/>
                </a:moveTo>
                <a:cubicBezTo>
                  <a:pt x="53411" y="226463"/>
                  <a:pt x="106823" y="452927"/>
                  <a:pt x="222191" y="700755"/>
                </a:cubicBezTo>
                <a:cubicBezTo>
                  <a:pt x="337559" y="948583"/>
                  <a:pt x="517021" y="1277596"/>
                  <a:pt x="692210" y="1486968"/>
                </a:cubicBezTo>
                <a:cubicBezTo>
                  <a:pt x="867399" y="1696340"/>
                  <a:pt x="1092438" y="1840195"/>
                  <a:pt x="1273324" y="1956987"/>
                </a:cubicBezTo>
                <a:cubicBezTo>
                  <a:pt x="1454210" y="2073780"/>
                  <a:pt x="1623702" y="2132175"/>
                  <a:pt x="1777526" y="2187723"/>
                </a:cubicBezTo>
                <a:cubicBezTo>
                  <a:pt x="1931350" y="2243271"/>
                  <a:pt x="2196270" y="2290273"/>
                  <a:pt x="2196270" y="2290273"/>
                </a:cubicBezTo>
              </a:path>
            </a:pathLst>
          </a:cu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467600" y="28956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en-US" b="1" dirty="0" smtClean="0"/>
              <a:t>V</a:t>
            </a:r>
            <a:r>
              <a:rPr lang="en-US" b="1" baseline="-25000" dirty="0" smtClean="0"/>
              <a:t>2</a:t>
            </a:r>
            <a:r>
              <a:rPr lang="en-US" dirty="0" smtClean="0"/>
              <a:t>,T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7620000" y="4572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562600" y="4572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96000" y="1828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Isotherm at T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76800" y="327660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Reversible*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Adiabatic expansion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(Q=0)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0" y="4876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</a:t>
            </a:r>
            <a:r>
              <a:rPr lang="en-US" sz="2400" b="1" baseline="-25000" dirty="0" smtClean="0"/>
              <a:t>1</a:t>
            </a:r>
            <a:endParaRPr lang="en-US" sz="2400" b="1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7391400" y="4876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</a:t>
            </a:r>
            <a:r>
              <a:rPr lang="en-US" sz="2400" b="1" baseline="-25000" dirty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2400" y="7620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</a:t>
            </a:r>
            <a:r>
              <a:rPr lang="en-US" sz="3200" baseline="-25000" dirty="0" err="1" smtClean="0"/>
              <a:t>v</a:t>
            </a:r>
            <a:r>
              <a:rPr lang="en-US" sz="3200" dirty="0" smtClean="0"/>
              <a:t> </a:t>
            </a:r>
            <a:r>
              <a:rPr lang="en-US" sz="3200" dirty="0" err="1" smtClean="0"/>
              <a:t>ln</a:t>
            </a:r>
            <a:r>
              <a:rPr lang="en-US" sz="3200" dirty="0" smtClean="0"/>
              <a:t> </a:t>
            </a:r>
            <a:r>
              <a:rPr lang="en-US" sz="3200" dirty="0" err="1" smtClean="0"/>
              <a:t>T</a:t>
            </a:r>
            <a:r>
              <a:rPr lang="en-US" sz="3200" baseline="-25000" dirty="0" err="1" smtClean="0"/>
              <a:t>f</a:t>
            </a:r>
            <a:r>
              <a:rPr lang="en-US" sz="3200" dirty="0" smtClean="0"/>
              <a:t>/T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  = +</a:t>
            </a:r>
            <a:r>
              <a:rPr lang="en-US" sz="3200" dirty="0" err="1" smtClean="0"/>
              <a:t>nR</a:t>
            </a:r>
            <a:r>
              <a:rPr lang="en-US" sz="3200" dirty="0" smtClean="0"/>
              <a:t> </a:t>
            </a:r>
            <a:r>
              <a:rPr lang="en-US" sz="3200" dirty="0" err="1" smtClean="0"/>
              <a:t>ln</a:t>
            </a:r>
            <a:r>
              <a:rPr lang="en-US" sz="3200" dirty="0" smtClean="0"/>
              <a:t> V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/</a:t>
            </a:r>
            <a:r>
              <a:rPr lang="en-US" sz="3200" dirty="0" err="1" smtClean="0"/>
              <a:t>V</a:t>
            </a:r>
            <a:r>
              <a:rPr lang="en-US" sz="3200" baseline="-25000" dirty="0" err="1" smtClean="0"/>
              <a:t>f</a:t>
            </a:r>
            <a:endParaRPr lang="en-US" sz="3200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0" y="19050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</a:t>
            </a:r>
            <a:r>
              <a:rPr lang="en-US" sz="3200" baseline="-25000" dirty="0" err="1" smtClean="0"/>
              <a:t>v</a:t>
            </a:r>
            <a:r>
              <a:rPr lang="en-US" sz="3200" dirty="0" smtClean="0"/>
              <a:t> </a:t>
            </a:r>
            <a:r>
              <a:rPr lang="en-US" sz="3200" dirty="0" err="1" smtClean="0"/>
              <a:t>ln</a:t>
            </a:r>
            <a:r>
              <a:rPr lang="en-US" sz="3200" dirty="0" smtClean="0"/>
              <a:t> T</a:t>
            </a:r>
            <a:r>
              <a:rPr lang="en-US" sz="3200" baseline="-25000" dirty="0" smtClean="0"/>
              <a:t>C</a:t>
            </a:r>
            <a:r>
              <a:rPr lang="en-US" sz="3200" dirty="0" smtClean="0"/>
              <a:t>/T</a:t>
            </a:r>
            <a:r>
              <a:rPr lang="en-US" sz="3200" baseline="-25000" dirty="0"/>
              <a:t>1</a:t>
            </a:r>
            <a:r>
              <a:rPr lang="en-US" sz="3200" dirty="0" smtClean="0"/>
              <a:t>  = +</a:t>
            </a:r>
            <a:r>
              <a:rPr lang="en-US" sz="3200" dirty="0" err="1" smtClean="0"/>
              <a:t>nR</a:t>
            </a:r>
            <a:r>
              <a:rPr lang="en-US" sz="3200" dirty="0" smtClean="0"/>
              <a:t> </a:t>
            </a:r>
            <a:r>
              <a:rPr lang="en-US" sz="3200" dirty="0" err="1" smtClean="0"/>
              <a:t>ln</a:t>
            </a:r>
            <a:r>
              <a:rPr lang="en-US" sz="3200" dirty="0" smtClean="0"/>
              <a:t>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/V</a:t>
            </a:r>
            <a:r>
              <a:rPr lang="en-US" sz="3200" baseline="-25000" dirty="0"/>
              <a:t>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52400" y="2590800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Rearrange and take exponent of both sides </a:t>
            </a:r>
            <a:endParaRPr lang="en-US" sz="2400" b="1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657600"/>
            <a:ext cx="2517913" cy="12192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We can now find </a:t>
            </a:r>
            <a:r>
              <a:rPr lang="en-US" sz="2400" b="1" dirty="0" err="1" smtClean="0">
                <a:solidFill>
                  <a:srgbClr val="0070C0"/>
                </a:solidFill>
              </a:rPr>
              <a:t>T</a:t>
            </a:r>
            <a:r>
              <a:rPr lang="en-US" sz="2400" b="1" baseline="-25000" dirty="0" err="1" smtClean="0">
                <a:solidFill>
                  <a:srgbClr val="0070C0"/>
                </a:solidFill>
              </a:rPr>
              <a:t>c</a:t>
            </a:r>
            <a:r>
              <a:rPr lang="en-US" sz="2400" b="1" dirty="0" smtClean="0">
                <a:solidFill>
                  <a:srgbClr val="0070C0"/>
                </a:solidFill>
              </a:rPr>
              <a:t> and W for adiabatic expansion of an ideal gas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2400" y="13716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Apply to specific  expansion shown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152400" y="5334000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Gas			            </a:t>
            </a:r>
            <a:r>
              <a:rPr lang="en-US" sz="2800" u="sng" dirty="0" err="1" smtClean="0"/>
              <a:t>C</a:t>
            </a:r>
            <a:r>
              <a:rPr lang="en-US" sz="2800" u="sng" baseline="-25000" dirty="0" err="1" smtClean="0"/>
              <a:t>v</a:t>
            </a:r>
            <a:r>
              <a:rPr lang="en-US" sz="2800" u="sng" dirty="0" smtClean="0"/>
              <a:t>		</a:t>
            </a:r>
            <a:r>
              <a:rPr lang="en-US" sz="2800" u="sng" dirty="0" err="1" smtClean="0"/>
              <a:t>T</a:t>
            </a:r>
            <a:r>
              <a:rPr lang="en-US" sz="2800" u="sng" baseline="-25000" dirty="0" err="1" smtClean="0"/>
              <a:t>c</a:t>
            </a:r>
            <a:r>
              <a:rPr lang="en-US" sz="2800" u="sng" dirty="0" smtClean="0"/>
              <a:t> 	          	</a:t>
            </a:r>
            <a:endParaRPr lang="en-US" sz="2800" u="sng" baseline="-25000" dirty="0" smtClean="0"/>
          </a:p>
          <a:p>
            <a:r>
              <a:rPr lang="en-US" sz="2800" dirty="0" smtClean="0"/>
              <a:t>Monatomic ideal		3R/2 		</a:t>
            </a:r>
            <a:r>
              <a:rPr lang="en-US" sz="2800" dirty="0" smtClean="0"/>
              <a:t>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/V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</a:t>
            </a:r>
            <a:r>
              <a:rPr lang="en-US" sz="2800" baseline="30000" dirty="0" smtClean="0"/>
              <a:t>2/3n</a:t>
            </a:r>
            <a:r>
              <a:rPr lang="en-US" sz="28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Diatomic ideal		</a:t>
            </a:r>
            <a:r>
              <a:rPr lang="en-US" sz="2800" dirty="0" smtClean="0"/>
              <a:t>5R/2		T1(V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/V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2/5n</a:t>
            </a:r>
            <a:r>
              <a:rPr lang="en-US" sz="2800" dirty="0" smtClean="0"/>
              <a:t>      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4" grpId="0"/>
      <p:bldP spid="48" grpId="0"/>
      <p:bldP spid="52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28600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Alternative expressions for adiabatic  compression/expansion</a:t>
            </a:r>
            <a:endParaRPr lang="en-US" sz="2800" b="1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1676400"/>
            <a:ext cx="2517913" cy="1219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2400" y="30480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 various substitutions using PV=</a:t>
            </a:r>
            <a:r>
              <a:rPr lang="en-US" sz="2800" dirty="0" err="1" smtClean="0"/>
              <a:t>nRT</a:t>
            </a:r>
            <a:r>
              <a:rPr lang="en-US" sz="2800" dirty="0" smtClean="0"/>
              <a:t> to eliminate T: (see pp. 778-9)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41148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</a:rPr>
              <a:t>V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5/3</a:t>
            </a:r>
            <a:r>
              <a:rPr lang="en-US" sz="3200" b="1" dirty="0" smtClean="0">
                <a:solidFill>
                  <a:srgbClr val="FF0000"/>
                </a:solidFill>
              </a:rPr>
              <a:t>    =P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V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5/3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50292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P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3200" b="1" dirty="0" smtClean="0">
                <a:solidFill>
                  <a:srgbClr val="0070C0"/>
                </a:solidFill>
              </a:rPr>
              <a:t>V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1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7/5</a:t>
            </a:r>
            <a:r>
              <a:rPr lang="en-US" sz="3200" b="1" dirty="0" smtClean="0">
                <a:solidFill>
                  <a:srgbClr val="0070C0"/>
                </a:solidFill>
              </a:rPr>
              <a:t>    =P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V</a:t>
            </a:r>
            <a:r>
              <a:rPr lang="en-US" sz="32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7/5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41148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Monatomic Ideal gases (He, </a:t>
            </a:r>
            <a:r>
              <a:rPr lang="en-US" sz="2400" b="1" dirty="0" err="1" smtClean="0">
                <a:solidFill>
                  <a:srgbClr val="FF0000"/>
                </a:solidFill>
              </a:rPr>
              <a:t>Ne,Ar</a:t>
            </a:r>
            <a:r>
              <a:rPr lang="en-US" sz="2400" b="1" dirty="0" smtClean="0">
                <a:solidFill>
                  <a:srgbClr val="FF0000"/>
                </a:solidFill>
              </a:rPr>
              <a:t>…)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3000" y="51054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Diatomic Ideal gases 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(H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 , N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 , O</a:t>
            </a:r>
            <a:r>
              <a:rPr lang="en-US" sz="2400" b="1" baseline="-25000" dirty="0" smtClean="0">
                <a:solidFill>
                  <a:srgbClr val="0070C0"/>
                </a:solidFill>
              </a:rPr>
              <a:t>2</a:t>
            </a:r>
            <a:r>
              <a:rPr lang="en-US" sz="2400" b="1" dirty="0" smtClean="0">
                <a:solidFill>
                  <a:srgbClr val="0070C0"/>
                </a:solidFill>
              </a:rPr>
              <a:t>…)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374</Words>
  <Application>Microsoft Office PowerPoint</Application>
  <PresentationFormat>On-screen Show (4:3)</PresentationFormat>
  <Paragraphs>86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16</cp:revision>
  <dcterms:created xsi:type="dcterms:W3CDTF">2013-04-10T01:51:18Z</dcterms:created>
  <dcterms:modified xsi:type="dcterms:W3CDTF">2014-04-12T02:40:51Z</dcterms:modified>
</cp:coreProperties>
</file>