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rels" ContentType="application/vnd.openxmlformats-package.relationships+xml"/>
  <Default Extension="xml" ContentType="application/xml"/>
  <Default Extension="vml" ContentType="application/vnd.openxmlformats-officedocument.vmlDrawing"/>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charts/chart1.xml" ContentType="application/vnd.openxmlformats-officedocument.drawingml.chart+xml"/>
  <Override PartName="/ppt/drawings/drawing1.xml" ContentType="application/vnd.openxmlformats-officedocument.drawingml.chartshapes+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6"/>
  </p:notesMasterIdLst>
  <p:sldIdLst>
    <p:sldId id="273" r:id="rId2"/>
    <p:sldId id="277" r:id="rId3"/>
    <p:sldId id="278" r:id="rId4"/>
    <p:sldId id="279" r:id="rId5"/>
    <p:sldId id="281" r:id="rId6"/>
    <p:sldId id="280" r:id="rId7"/>
    <p:sldId id="274" r:id="rId8"/>
    <p:sldId id="275" r:id="rId9"/>
    <p:sldId id="276" r:id="rId10"/>
    <p:sldId id="282" r:id="rId11"/>
    <p:sldId id="283" r:id="rId12"/>
    <p:sldId id="284" r:id="rId13"/>
    <p:sldId id="285" r:id="rId14"/>
    <p:sldId id="296" r:id="rId15"/>
    <p:sldId id="286" r:id="rId16"/>
    <p:sldId id="287" r:id="rId17"/>
    <p:sldId id="288" r:id="rId18"/>
    <p:sldId id="289" r:id="rId19"/>
    <p:sldId id="290" r:id="rId20"/>
    <p:sldId id="291" r:id="rId21"/>
    <p:sldId id="292" r:id="rId22"/>
    <p:sldId id="293" r:id="rId23"/>
    <p:sldId id="294" r:id="rId24"/>
    <p:sldId id="295" r:id="rId2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3864" autoAdjust="0"/>
  </p:normalViewPr>
  <p:slideViewPr>
    <p:cSldViewPr>
      <p:cViewPr varScale="1">
        <p:scale>
          <a:sx n="70" d="100"/>
          <a:sy n="70" d="100"/>
        </p:scale>
        <p:origin x="1386" y="60"/>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oleObject" Target="file:///C:\Users\fong\Desktop\Fong%20Main\ALFRED\chem6854old\chem6854.12\sine%20sum%20and%20Heisenburg%20uncertainty%20redo.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a:t>Normalized Absolute Amplitudes of k= 1 sine and k=1…9 sine sum</a:t>
            </a:r>
          </a:p>
        </c:rich>
      </c:tx>
      <c:overlay val="0"/>
    </c:title>
    <c:autoTitleDeleted val="0"/>
    <c:plotArea>
      <c:layout/>
      <c:scatterChart>
        <c:scatterStyle val="smoothMarker"/>
        <c:varyColors val="0"/>
        <c:ser>
          <c:idx val="1"/>
          <c:order val="0"/>
          <c:tx>
            <c:v>k=1 </c:v>
          </c:tx>
          <c:xVal>
            <c:numRef>
              <c:f>'[sine sum and Heisenburg uncertainty redo.xlsx]Sheet1'!$A$2:$A$62</c:f>
              <c:numCache>
                <c:formatCode>General</c:formatCode>
                <c:ptCount val="61"/>
                <c:pt idx="0">
                  <c:v>0</c:v>
                </c:pt>
                <c:pt idx="1">
                  <c:v>5.0000000000000037E-2</c:v>
                </c:pt>
                <c:pt idx="2">
                  <c:v>0.1</c:v>
                </c:pt>
                <c:pt idx="3">
                  <c:v>0.15000000000000019</c:v>
                </c:pt>
                <c:pt idx="4">
                  <c:v>0.2</c:v>
                </c:pt>
                <c:pt idx="5">
                  <c:v>0.25</c:v>
                </c:pt>
                <c:pt idx="6">
                  <c:v>0.30000000000000032</c:v>
                </c:pt>
                <c:pt idx="7">
                  <c:v>0.35000000000000031</c:v>
                </c:pt>
                <c:pt idx="8">
                  <c:v>0.4</c:v>
                </c:pt>
                <c:pt idx="9">
                  <c:v>0.45</c:v>
                </c:pt>
                <c:pt idx="10">
                  <c:v>0.5</c:v>
                </c:pt>
                <c:pt idx="11">
                  <c:v>0.55000000000000004</c:v>
                </c:pt>
                <c:pt idx="12">
                  <c:v>0.60000000000000064</c:v>
                </c:pt>
                <c:pt idx="13">
                  <c:v>0.65000000000000102</c:v>
                </c:pt>
                <c:pt idx="14">
                  <c:v>0.70000000000000062</c:v>
                </c:pt>
                <c:pt idx="15">
                  <c:v>0.75000000000000089</c:v>
                </c:pt>
                <c:pt idx="16">
                  <c:v>0.8</c:v>
                </c:pt>
                <c:pt idx="17">
                  <c:v>0.85000000000000064</c:v>
                </c:pt>
                <c:pt idx="18">
                  <c:v>0.9</c:v>
                </c:pt>
                <c:pt idx="19">
                  <c:v>0.95000000000000062</c:v>
                </c:pt>
                <c:pt idx="20">
                  <c:v>1</c:v>
                </c:pt>
                <c:pt idx="21">
                  <c:v>1.05</c:v>
                </c:pt>
                <c:pt idx="22">
                  <c:v>1.1000000000000001</c:v>
                </c:pt>
                <c:pt idx="23">
                  <c:v>1.1499999999999984</c:v>
                </c:pt>
                <c:pt idx="24">
                  <c:v>1.2</c:v>
                </c:pt>
                <c:pt idx="25">
                  <c:v>1.25</c:v>
                </c:pt>
                <c:pt idx="26">
                  <c:v>1.3</c:v>
                </c:pt>
                <c:pt idx="27">
                  <c:v>1.35</c:v>
                </c:pt>
                <c:pt idx="28">
                  <c:v>1.4</c:v>
                </c:pt>
                <c:pt idx="29">
                  <c:v>1.45</c:v>
                </c:pt>
                <c:pt idx="30">
                  <c:v>1.5</c:v>
                </c:pt>
                <c:pt idx="31">
                  <c:v>1.55</c:v>
                </c:pt>
                <c:pt idx="32">
                  <c:v>1.6</c:v>
                </c:pt>
                <c:pt idx="33">
                  <c:v>1.6500000000000001</c:v>
                </c:pt>
                <c:pt idx="34">
                  <c:v>1.7000000000000008</c:v>
                </c:pt>
                <c:pt idx="35">
                  <c:v>1.7500000000000009</c:v>
                </c:pt>
                <c:pt idx="36">
                  <c:v>1.8</c:v>
                </c:pt>
                <c:pt idx="37">
                  <c:v>1.85</c:v>
                </c:pt>
                <c:pt idx="38">
                  <c:v>1.9</c:v>
                </c:pt>
                <c:pt idx="39">
                  <c:v>1.9500000000000006</c:v>
                </c:pt>
                <c:pt idx="40">
                  <c:v>2</c:v>
                </c:pt>
                <c:pt idx="41">
                  <c:v>2.0499999999999998</c:v>
                </c:pt>
                <c:pt idx="42">
                  <c:v>2.1</c:v>
                </c:pt>
                <c:pt idx="43">
                  <c:v>2.15</c:v>
                </c:pt>
                <c:pt idx="44">
                  <c:v>2.2000000000000002</c:v>
                </c:pt>
                <c:pt idx="45">
                  <c:v>2.25</c:v>
                </c:pt>
                <c:pt idx="46">
                  <c:v>2.2999999999999998</c:v>
                </c:pt>
                <c:pt idx="47">
                  <c:v>2.3499999999999988</c:v>
                </c:pt>
                <c:pt idx="48">
                  <c:v>2.4</c:v>
                </c:pt>
                <c:pt idx="49">
                  <c:v>2.4499999999999997</c:v>
                </c:pt>
                <c:pt idx="50">
                  <c:v>2.5</c:v>
                </c:pt>
                <c:pt idx="51">
                  <c:v>2.5499999999999998</c:v>
                </c:pt>
                <c:pt idx="52">
                  <c:v>2.6</c:v>
                </c:pt>
                <c:pt idx="53">
                  <c:v>2.65</c:v>
                </c:pt>
                <c:pt idx="54">
                  <c:v>2.7</c:v>
                </c:pt>
                <c:pt idx="55">
                  <c:v>2.75</c:v>
                </c:pt>
                <c:pt idx="56">
                  <c:v>2.8</c:v>
                </c:pt>
                <c:pt idx="57">
                  <c:v>2.8499999999999988</c:v>
                </c:pt>
                <c:pt idx="58">
                  <c:v>2.9</c:v>
                </c:pt>
                <c:pt idx="59">
                  <c:v>2.9499999999999997</c:v>
                </c:pt>
                <c:pt idx="60">
                  <c:v>3</c:v>
                </c:pt>
              </c:numCache>
            </c:numRef>
          </c:xVal>
          <c:yVal>
            <c:numRef>
              <c:f>'[sine sum and Heisenburg uncertainty redo.xlsx]Sheet1'!$O$2:$O$62</c:f>
              <c:numCache>
                <c:formatCode>General</c:formatCode>
                <c:ptCount val="61"/>
                <c:pt idx="0">
                  <c:v>0</c:v>
                </c:pt>
                <c:pt idx="1">
                  <c:v>9.5491502807248468E-2</c:v>
                </c:pt>
                <c:pt idx="2">
                  <c:v>0.34549150279544727</c:v>
                </c:pt>
                <c:pt idx="3">
                  <c:v>0.654508497161855</c:v>
                </c:pt>
                <c:pt idx="4">
                  <c:v>0.90450849716636228</c:v>
                </c:pt>
                <c:pt idx="5">
                  <c:v>1</c:v>
                </c:pt>
                <c:pt idx="6">
                  <c:v>0.90450849721914162</c:v>
                </c:pt>
                <c:pt idx="7">
                  <c:v>0.65450849724725291</c:v>
                </c:pt>
                <c:pt idx="8">
                  <c:v>0.3454915028808454</c:v>
                </c:pt>
                <c:pt idx="9">
                  <c:v>9.5491502860027513E-2</c:v>
                </c:pt>
                <c:pt idx="10">
                  <c:v>8.0628159628407132E-21</c:v>
                </c:pt>
                <c:pt idx="11">
                  <c:v>9.5491502754469645E-2</c:v>
                </c:pt>
                <c:pt idx="12">
                  <c:v>0.34549150271004814</c:v>
                </c:pt>
                <c:pt idx="13">
                  <c:v>0.65450849707645664</c:v>
                </c:pt>
                <c:pt idx="14">
                  <c:v>0.90450849711358361</c:v>
                </c:pt>
                <c:pt idx="15">
                  <c:v>1</c:v>
                </c:pt>
                <c:pt idx="16">
                  <c:v>0.90450849727191951</c:v>
                </c:pt>
                <c:pt idx="17">
                  <c:v>0.6545084973326516</c:v>
                </c:pt>
                <c:pt idx="18">
                  <c:v>0.34549150296624348</c:v>
                </c:pt>
                <c:pt idx="19">
                  <c:v>9.5491502912807141E-2</c:v>
                </c:pt>
                <c:pt idx="20">
                  <c:v>3.2251263851362841E-20</c:v>
                </c:pt>
                <c:pt idx="21">
                  <c:v>9.5491502701690781E-2</c:v>
                </c:pt>
                <c:pt idx="22">
                  <c:v>0.345491502624651</c:v>
                </c:pt>
                <c:pt idx="23">
                  <c:v>0.65450849699105684</c:v>
                </c:pt>
                <c:pt idx="24">
                  <c:v>0.90450849706080361</c:v>
                </c:pt>
                <c:pt idx="25">
                  <c:v>1</c:v>
                </c:pt>
                <c:pt idx="26">
                  <c:v>0.90450849732469962</c:v>
                </c:pt>
                <c:pt idx="27">
                  <c:v>0.65450849741804995</c:v>
                </c:pt>
                <c:pt idx="28">
                  <c:v>0.34549150305164378</c:v>
                </c:pt>
                <c:pt idx="29">
                  <c:v>9.5491502965585687E-2</c:v>
                </c:pt>
                <c:pt idx="30">
                  <c:v>7.2565343665566254E-20</c:v>
                </c:pt>
                <c:pt idx="31">
                  <c:v>9.5491502648910945E-2</c:v>
                </c:pt>
                <c:pt idx="32">
                  <c:v>0.34549150253925315</c:v>
                </c:pt>
                <c:pt idx="33">
                  <c:v>0.6545084969056586</c:v>
                </c:pt>
                <c:pt idx="34">
                  <c:v>0.9045084970080246</c:v>
                </c:pt>
                <c:pt idx="35">
                  <c:v>1</c:v>
                </c:pt>
                <c:pt idx="36">
                  <c:v>0.90450849737747863</c:v>
                </c:pt>
                <c:pt idx="37">
                  <c:v>0.65450849750344853</c:v>
                </c:pt>
                <c:pt idx="38">
                  <c:v>0.3454915031370423</c:v>
                </c:pt>
                <c:pt idx="39">
                  <c:v>9.549150301836469E-2</c:v>
                </c:pt>
                <c:pt idx="40">
                  <c:v>1.2900505540545141E-19</c:v>
                </c:pt>
                <c:pt idx="41">
                  <c:v>9.5491502596130887E-2</c:v>
                </c:pt>
                <c:pt idx="42">
                  <c:v>0.34549150245385474</c:v>
                </c:pt>
                <c:pt idx="43">
                  <c:v>0.65450849682026024</c:v>
                </c:pt>
                <c:pt idx="44">
                  <c:v>0.90450849695524638</c:v>
                </c:pt>
                <c:pt idx="45">
                  <c:v>1</c:v>
                </c:pt>
                <c:pt idx="46">
                  <c:v>0.9045084974302583</c:v>
                </c:pt>
                <c:pt idx="47">
                  <c:v>0.65450849758884722</c:v>
                </c:pt>
                <c:pt idx="48">
                  <c:v>0.34549150322244088</c:v>
                </c:pt>
                <c:pt idx="49">
                  <c:v>9.5491503071142764E-2</c:v>
                </c:pt>
                <c:pt idx="50">
                  <c:v>2.0157039907101722E-19</c:v>
                </c:pt>
                <c:pt idx="51">
                  <c:v>9.5491502543351703E-2</c:v>
                </c:pt>
                <c:pt idx="52">
                  <c:v>0.34549150236845655</c:v>
                </c:pt>
                <c:pt idx="53">
                  <c:v>0.65450849673486089</c:v>
                </c:pt>
                <c:pt idx="54">
                  <c:v>0.90450849690246649</c:v>
                </c:pt>
                <c:pt idx="55">
                  <c:v>1</c:v>
                </c:pt>
                <c:pt idx="56">
                  <c:v>0.90450849748303863</c:v>
                </c:pt>
                <c:pt idx="57">
                  <c:v>0.6545084976742449</c:v>
                </c:pt>
                <c:pt idx="58">
                  <c:v>0.3454915033078374</c:v>
                </c:pt>
                <c:pt idx="59">
                  <c:v>9.549150312392303E-2</c:v>
                </c:pt>
                <c:pt idx="60">
                  <c:v>2.9026137466226559E-19</c:v>
                </c:pt>
              </c:numCache>
            </c:numRef>
          </c:yVal>
          <c:smooth val="1"/>
        </c:ser>
        <c:ser>
          <c:idx val="0"/>
          <c:order val="1"/>
          <c:tx>
            <c:v>k=1 to 9</c:v>
          </c:tx>
          <c:xVal>
            <c:numRef>
              <c:f>'[sine sum and Heisenburg uncertainty redo.xlsx]Sheet1'!$A$3:$A$62</c:f>
              <c:numCache>
                <c:formatCode>General</c:formatCode>
                <c:ptCount val="60"/>
                <c:pt idx="0">
                  <c:v>5.0000000000000037E-2</c:v>
                </c:pt>
                <c:pt idx="1">
                  <c:v>0.1</c:v>
                </c:pt>
                <c:pt idx="2">
                  <c:v>0.15000000000000019</c:v>
                </c:pt>
                <c:pt idx="3">
                  <c:v>0.2</c:v>
                </c:pt>
                <c:pt idx="4">
                  <c:v>0.25</c:v>
                </c:pt>
                <c:pt idx="5">
                  <c:v>0.30000000000000032</c:v>
                </c:pt>
                <c:pt idx="6">
                  <c:v>0.35000000000000031</c:v>
                </c:pt>
                <c:pt idx="7">
                  <c:v>0.4</c:v>
                </c:pt>
                <c:pt idx="8">
                  <c:v>0.45</c:v>
                </c:pt>
                <c:pt idx="9">
                  <c:v>0.5</c:v>
                </c:pt>
                <c:pt idx="10">
                  <c:v>0.55000000000000004</c:v>
                </c:pt>
                <c:pt idx="11">
                  <c:v>0.60000000000000064</c:v>
                </c:pt>
                <c:pt idx="12">
                  <c:v>0.65000000000000102</c:v>
                </c:pt>
                <c:pt idx="13">
                  <c:v>0.70000000000000062</c:v>
                </c:pt>
                <c:pt idx="14">
                  <c:v>0.75000000000000089</c:v>
                </c:pt>
                <c:pt idx="15">
                  <c:v>0.8</c:v>
                </c:pt>
                <c:pt idx="16">
                  <c:v>0.85000000000000064</c:v>
                </c:pt>
                <c:pt idx="17">
                  <c:v>0.9</c:v>
                </c:pt>
                <c:pt idx="18">
                  <c:v>0.95000000000000062</c:v>
                </c:pt>
                <c:pt idx="19">
                  <c:v>1</c:v>
                </c:pt>
                <c:pt idx="20">
                  <c:v>1.05</c:v>
                </c:pt>
                <c:pt idx="21">
                  <c:v>1.1000000000000001</c:v>
                </c:pt>
                <c:pt idx="22">
                  <c:v>1.1499999999999984</c:v>
                </c:pt>
                <c:pt idx="23">
                  <c:v>1.2</c:v>
                </c:pt>
                <c:pt idx="24">
                  <c:v>1.25</c:v>
                </c:pt>
                <c:pt idx="25">
                  <c:v>1.3</c:v>
                </c:pt>
                <c:pt idx="26">
                  <c:v>1.35</c:v>
                </c:pt>
                <c:pt idx="27">
                  <c:v>1.4</c:v>
                </c:pt>
                <c:pt idx="28">
                  <c:v>1.45</c:v>
                </c:pt>
                <c:pt idx="29">
                  <c:v>1.5</c:v>
                </c:pt>
                <c:pt idx="30">
                  <c:v>1.55</c:v>
                </c:pt>
                <c:pt idx="31">
                  <c:v>1.6</c:v>
                </c:pt>
                <c:pt idx="32">
                  <c:v>1.6500000000000001</c:v>
                </c:pt>
                <c:pt idx="33">
                  <c:v>1.7000000000000008</c:v>
                </c:pt>
                <c:pt idx="34">
                  <c:v>1.7500000000000009</c:v>
                </c:pt>
                <c:pt idx="35">
                  <c:v>1.8</c:v>
                </c:pt>
                <c:pt idx="36">
                  <c:v>1.85</c:v>
                </c:pt>
                <c:pt idx="37">
                  <c:v>1.9</c:v>
                </c:pt>
                <c:pt idx="38">
                  <c:v>1.9500000000000006</c:v>
                </c:pt>
                <c:pt idx="39">
                  <c:v>2</c:v>
                </c:pt>
                <c:pt idx="40">
                  <c:v>2.0499999999999998</c:v>
                </c:pt>
                <c:pt idx="41">
                  <c:v>2.1</c:v>
                </c:pt>
                <c:pt idx="42">
                  <c:v>2.15</c:v>
                </c:pt>
                <c:pt idx="43">
                  <c:v>2.2000000000000002</c:v>
                </c:pt>
                <c:pt idx="44">
                  <c:v>2.25</c:v>
                </c:pt>
                <c:pt idx="45">
                  <c:v>2.2999999999999998</c:v>
                </c:pt>
                <c:pt idx="46">
                  <c:v>2.3499999999999988</c:v>
                </c:pt>
                <c:pt idx="47">
                  <c:v>2.4</c:v>
                </c:pt>
                <c:pt idx="48">
                  <c:v>2.4499999999999997</c:v>
                </c:pt>
                <c:pt idx="49">
                  <c:v>2.5</c:v>
                </c:pt>
                <c:pt idx="50">
                  <c:v>2.5499999999999998</c:v>
                </c:pt>
                <c:pt idx="51">
                  <c:v>2.6</c:v>
                </c:pt>
                <c:pt idx="52">
                  <c:v>2.65</c:v>
                </c:pt>
                <c:pt idx="53">
                  <c:v>2.7</c:v>
                </c:pt>
                <c:pt idx="54">
                  <c:v>2.75</c:v>
                </c:pt>
                <c:pt idx="55">
                  <c:v>2.8</c:v>
                </c:pt>
                <c:pt idx="56">
                  <c:v>2.8499999999999988</c:v>
                </c:pt>
                <c:pt idx="57">
                  <c:v>2.9</c:v>
                </c:pt>
                <c:pt idx="58">
                  <c:v>2.9499999999999997</c:v>
                </c:pt>
                <c:pt idx="59">
                  <c:v>3</c:v>
                </c:pt>
              </c:numCache>
            </c:numRef>
          </c:xVal>
          <c:yVal>
            <c:numRef>
              <c:f>'[sine sum and Heisenburg uncertainty redo.xlsx]Sheet1'!$R$2:$R$62</c:f>
              <c:numCache>
                <c:formatCode>General</c:formatCode>
                <c:ptCount val="61"/>
                <c:pt idx="0">
                  <c:v>0</c:v>
                </c:pt>
                <c:pt idx="1">
                  <c:v>0.76007951530864581</c:v>
                </c:pt>
                <c:pt idx="2">
                  <c:v>7.2845095274008832E-3</c:v>
                </c:pt>
                <c:pt idx="3">
                  <c:v>2.8217344827011565E-2</c:v>
                </c:pt>
                <c:pt idx="4">
                  <c:v>2.0117111903674399E-2</c:v>
                </c:pt>
                <c:pt idx="5">
                  <c:v>4.4942763006870474E-6</c:v>
                </c:pt>
                <c:pt idx="6">
                  <c:v>1.8933200849245702E-2</c:v>
                </c:pt>
                <c:pt idx="7">
                  <c:v>1.629115232937721E-3</c:v>
                </c:pt>
                <c:pt idx="8">
                  <c:v>8.7441688058357194E-3</c:v>
                </c:pt>
                <c:pt idx="9">
                  <c:v>3.4430791808504741E-4</c:v>
                </c:pt>
                <c:pt idx="10">
                  <c:v>2.3887461306089442E-6</c:v>
                </c:pt>
                <c:pt idx="11">
                  <c:v>3.0489562351118504E-3</c:v>
                </c:pt>
                <c:pt idx="12">
                  <c:v>2.7093753060932059E-3</c:v>
                </c:pt>
                <c:pt idx="13">
                  <c:v>1.9168724111071748E-3</c:v>
                </c:pt>
                <c:pt idx="14">
                  <c:v>3.5746653151376127E-6</c:v>
                </c:pt>
                <c:pt idx="15">
                  <c:v>4.2396789215691103E-3</c:v>
                </c:pt>
                <c:pt idx="16">
                  <c:v>1.893320079997653E-2</c:v>
                </c:pt>
                <c:pt idx="17">
                  <c:v>6.3610199394671717E-4</c:v>
                </c:pt>
                <c:pt idx="18">
                  <c:v>2.6750358108853253E-4</c:v>
                </c:pt>
                <c:pt idx="19">
                  <c:v>0.75359560747656684</c:v>
                </c:pt>
                <c:pt idx="20">
                  <c:v>2.9289639408206117E-3</c:v>
                </c:pt>
                <c:pt idx="21">
                  <c:v>0.866846020959536</c:v>
                </c:pt>
                <c:pt idx="22">
                  <c:v>7.8216686922992096E-3</c:v>
                </c:pt>
                <c:pt idx="23">
                  <c:v>3.0685052104838611E-2</c:v>
                </c:pt>
                <c:pt idx="24">
                  <c:v>2.6533792940982296E-2</c:v>
                </c:pt>
                <c:pt idx="25">
                  <c:v>1.1216403165152625E-4</c:v>
                </c:pt>
                <c:pt idx="26">
                  <c:v>1.8933200865110928E-2</c:v>
                </c:pt>
                <c:pt idx="27">
                  <c:v>1.017217519501383E-3</c:v>
                </c:pt>
                <c:pt idx="28">
                  <c:v>1.3109095055941855E-2</c:v>
                </c:pt>
                <c:pt idx="29">
                  <c:v>1.2924289372733219E-4</c:v>
                </c:pt>
                <c:pt idx="30">
                  <c:v>2.1492173328034312E-5</c:v>
                </c:pt>
                <c:pt idx="31">
                  <c:v>1.2134071545850873E-2</c:v>
                </c:pt>
                <c:pt idx="32">
                  <c:v>3.0705571831470039E-6</c:v>
                </c:pt>
                <c:pt idx="33">
                  <c:v>1.9782382864562418E-3</c:v>
                </c:pt>
                <c:pt idx="34">
                  <c:v>7.7257650030648384E-2</c:v>
                </c:pt>
                <c:pt idx="35">
                  <c:v>3.6994279167767745E-5</c:v>
                </c:pt>
                <c:pt idx="36">
                  <c:v>1.8933200744339584E-2</c:v>
                </c:pt>
                <c:pt idx="37">
                  <c:v>8.0606325984740892E-2</c:v>
                </c:pt>
                <c:pt idx="38">
                  <c:v>5.0205934790008094E-2</c:v>
                </c:pt>
                <c:pt idx="39">
                  <c:v>0.75238894195284456</c:v>
                </c:pt>
                <c:pt idx="40">
                  <c:v>1.0076486909448516E-2</c:v>
                </c:pt>
                <c:pt idx="41">
                  <c:v>0.95891461865661065</c:v>
                </c:pt>
                <c:pt idx="42">
                  <c:v>8.3776505765435459E-3</c:v>
                </c:pt>
                <c:pt idx="43">
                  <c:v>3.3248728986941881E-2</c:v>
                </c:pt>
                <c:pt idx="44">
                  <c:v>3.3638368060582451E-2</c:v>
                </c:pt>
                <c:pt idx="45">
                  <c:v>3.6195665933125363E-4</c:v>
                </c:pt>
                <c:pt idx="46">
                  <c:v>1.8933200880976837E-2</c:v>
                </c:pt>
                <c:pt idx="47">
                  <c:v>5.5059095998268297E-4</c:v>
                </c:pt>
                <c:pt idx="48">
                  <c:v>1.818428215851757E-2</c:v>
                </c:pt>
                <c:pt idx="49">
                  <c:v>1.7700999072202338E-5</c:v>
                </c:pt>
                <c:pt idx="50">
                  <c:v>5.9664150870978007E-5</c:v>
                </c:pt>
                <c:pt idx="51">
                  <c:v>2.233621712784517E-2</c:v>
                </c:pt>
                <c:pt idx="52">
                  <c:v>1.3288810914627506E-3</c:v>
                </c:pt>
                <c:pt idx="53">
                  <c:v>2.0405686227840001E-3</c:v>
                </c:pt>
                <c:pt idx="54">
                  <c:v>1.0640148706840724E-3</c:v>
                </c:pt>
                <c:pt idx="55">
                  <c:v>2.9191599882357208E-3</c:v>
                </c:pt>
                <c:pt idx="56">
                  <c:v>1.8933200688701534E-2</c:v>
                </c:pt>
                <c:pt idx="57">
                  <c:v>2.7855887697953205E-2</c:v>
                </c:pt>
                <c:pt idx="58">
                  <c:v>7.2318390493776091E-3</c:v>
                </c:pt>
                <c:pt idx="59">
                  <c:v>0.75474285933405105</c:v>
                </c:pt>
                <c:pt idx="60">
                  <c:v>7.8741825868385874E-18</c:v>
                </c:pt>
              </c:numCache>
            </c:numRef>
          </c:yVal>
          <c:smooth val="1"/>
        </c:ser>
        <c:dLbls>
          <c:showLegendKey val="0"/>
          <c:showVal val="0"/>
          <c:showCatName val="0"/>
          <c:showSerName val="0"/>
          <c:showPercent val="0"/>
          <c:showBubbleSize val="0"/>
        </c:dLbls>
        <c:axId val="146005600"/>
        <c:axId val="146005984"/>
      </c:scatterChart>
      <c:valAx>
        <c:axId val="146005600"/>
        <c:scaling>
          <c:orientation val="minMax"/>
          <c:max val="0.85000000000000064"/>
        </c:scaling>
        <c:delete val="0"/>
        <c:axPos val="b"/>
        <c:numFmt formatCode="General" sourceLinked="1"/>
        <c:majorTickMark val="out"/>
        <c:minorTickMark val="none"/>
        <c:tickLblPos val="nextTo"/>
        <c:crossAx val="146005984"/>
        <c:crosses val="autoZero"/>
        <c:crossBetween val="midCat"/>
      </c:valAx>
      <c:valAx>
        <c:axId val="146005984"/>
        <c:scaling>
          <c:orientation val="minMax"/>
        </c:scaling>
        <c:delete val="0"/>
        <c:axPos val="l"/>
        <c:majorGridlines/>
        <c:numFmt formatCode="General" sourceLinked="1"/>
        <c:majorTickMark val="out"/>
        <c:minorTickMark val="none"/>
        <c:tickLblPos val="nextTo"/>
        <c:crossAx val="146005600"/>
        <c:crosses val="autoZero"/>
        <c:crossBetween val="midCat"/>
      </c:valAx>
    </c:plotArea>
    <c:legend>
      <c:legendPos val="r"/>
      <c:overlay val="0"/>
    </c:legend>
    <c:plotVisOnly val="1"/>
    <c:dispBlanksAs val="gap"/>
    <c:showDLblsOverMax val="0"/>
  </c:chart>
  <c:externalData r:id="rId1">
    <c:autoUpdate val="0"/>
  </c:externalData>
  <c:userShapes r:id="rId2"/>
</c:chartSpace>
</file>

<file path=ppt/drawings/_rels/vmlDrawing1.vml.rels><?xml version="1.0" encoding="UTF-8" standalone="yes"?>
<Relationships xmlns="http://schemas.openxmlformats.org/package/2006/relationships"><Relationship Id="rId1" Type="http://schemas.openxmlformats.org/officeDocument/2006/relationships/image" Target="../media/image10.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23.wmf"/></Relationships>
</file>

<file path=ppt/drawings/drawing1.xml><?xml version="1.0" encoding="utf-8"?>
<c:userShapes xmlns:c="http://schemas.openxmlformats.org/drawingml/2006/chart">
  <cdr:relSizeAnchor xmlns:cdr="http://schemas.openxmlformats.org/drawingml/2006/chartDrawing">
    <cdr:from>
      <cdr:x>0.16119</cdr:x>
      <cdr:y>0.19498</cdr:y>
    </cdr:from>
    <cdr:to>
      <cdr:x>0.26299</cdr:x>
      <cdr:y>0.33678</cdr:y>
    </cdr:to>
    <cdr:sp macro="" textlink="">
      <cdr:nvSpPr>
        <cdr:cNvPr id="2" name="TextBox 1"/>
        <cdr:cNvSpPr txBox="1"/>
      </cdr:nvSpPr>
      <cdr:spPr>
        <a:xfrm xmlns:a="http://schemas.openxmlformats.org/drawingml/2006/main">
          <a:off x="1447801" y="1257300"/>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a:p>
      </cdr:txBody>
    </cdr:sp>
  </cdr:relSizeAnchor>
  <cdr:relSizeAnchor xmlns:cdr="http://schemas.openxmlformats.org/drawingml/2006/chartDrawing">
    <cdr:from>
      <cdr:x>0.40668</cdr:x>
      <cdr:y>0.12186</cdr:y>
    </cdr:from>
    <cdr:to>
      <cdr:x>0.69512</cdr:x>
      <cdr:y>0.30323</cdr:y>
    </cdr:to>
    <cdr:sp macro="" textlink="">
      <cdr:nvSpPr>
        <cdr:cNvPr id="3" name="TextBox 3"/>
        <cdr:cNvSpPr txBox="1"/>
      </cdr:nvSpPr>
      <cdr:spPr>
        <a:xfrm xmlns:a="http://schemas.openxmlformats.org/drawingml/2006/main">
          <a:off x="3652838" y="785813"/>
          <a:ext cx="2590800" cy="1169551"/>
        </a:xfrm>
        <a:prstGeom xmlns:a="http://schemas.openxmlformats.org/drawingml/2006/main" prst="rect">
          <a:avLst/>
        </a:prstGeom>
        <a:solidFill xmlns:a="http://schemas.openxmlformats.org/drawingml/2006/main">
          <a:srgbClr val="FFFF00"/>
        </a:solidFill>
      </cdr:spPr>
      <cdr:txBody>
        <a:bodyPr xmlns:a="http://schemas.openxmlformats.org/drawingml/2006/main" wrap="square" rtlCol="0">
          <a:spAutoFit/>
        </a:bodyPr>
        <a:lstStyle xmlns:a="http://schemas.openxmlformats.org/drawingml/2006/main">
          <a:defPPr>
            <a:defRPr lang="en-US"/>
          </a:defPPr>
          <a:lvl1pPr marL="0" algn="l" defTabSz="914400" rtl="0" eaLnBrk="1" latinLnBrk="0" hangingPunct="1">
            <a:defRPr sz="1800" kern="1200">
              <a:solidFill>
                <a:sysClr val="windowText" lastClr="000000"/>
              </a:solidFill>
              <a:latin typeface="Calibri"/>
            </a:defRPr>
          </a:lvl1pPr>
          <a:lvl2pPr marL="457200" algn="l" defTabSz="914400" rtl="0" eaLnBrk="1" latinLnBrk="0" hangingPunct="1">
            <a:defRPr sz="1800" kern="1200">
              <a:solidFill>
                <a:sysClr val="windowText" lastClr="000000"/>
              </a:solidFill>
              <a:latin typeface="Calibri"/>
            </a:defRPr>
          </a:lvl2pPr>
          <a:lvl3pPr marL="914400" algn="l" defTabSz="914400" rtl="0" eaLnBrk="1" latinLnBrk="0" hangingPunct="1">
            <a:defRPr sz="1800" kern="1200">
              <a:solidFill>
                <a:sysClr val="windowText" lastClr="000000"/>
              </a:solidFill>
              <a:latin typeface="Calibri"/>
            </a:defRPr>
          </a:lvl3pPr>
          <a:lvl4pPr marL="1371600" algn="l" defTabSz="914400" rtl="0" eaLnBrk="1" latinLnBrk="0" hangingPunct="1">
            <a:defRPr sz="1800" kern="1200">
              <a:solidFill>
                <a:sysClr val="windowText" lastClr="000000"/>
              </a:solidFill>
              <a:latin typeface="Calibri"/>
            </a:defRPr>
          </a:lvl4pPr>
          <a:lvl5pPr marL="1828800" algn="l" defTabSz="914400" rtl="0" eaLnBrk="1" latinLnBrk="0" hangingPunct="1">
            <a:defRPr sz="1800" kern="1200">
              <a:solidFill>
                <a:sysClr val="windowText" lastClr="000000"/>
              </a:solidFill>
              <a:latin typeface="Calibri"/>
            </a:defRPr>
          </a:lvl5pPr>
          <a:lvl6pPr marL="2286000" algn="l" defTabSz="914400" rtl="0" eaLnBrk="1" latinLnBrk="0" hangingPunct="1">
            <a:defRPr sz="1800" kern="1200">
              <a:solidFill>
                <a:sysClr val="windowText" lastClr="000000"/>
              </a:solidFill>
              <a:latin typeface="Calibri"/>
            </a:defRPr>
          </a:lvl6pPr>
          <a:lvl7pPr marL="2743200" algn="l" defTabSz="914400" rtl="0" eaLnBrk="1" latinLnBrk="0" hangingPunct="1">
            <a:defRPr sz="1800" kern="1200">
              <a:solidFill>
                <a:sysClr val="windowText" lastClr="000000"/>
              </a:solidFill>
              <a:latin typeface="Calibri"/>
            </a:defRPr>
          </a:lvl7pPr>
          <a:lvl8pPr marL="3200400" algn="l" defTabSz="914400" rtl="0" eaLnBrk="1" latinLnBrk="0" hangingPunct="1">
            <a:defRPr sz="1800" kern="1200">
              <a:solidFill>
                <a:sysClr val="windowText" lastClr="000000"/>
              </a:solidFill>
              <a:latin typeface="Calibri"/>
            </a:defRPr>
          </a:lvl8pPr>
          <a:lvl9pPr marL="3657600" algn="l" defTabSz="914400" rtl="0" eaLnBrk="1" latinLnBrk="0" hangingPunct="1">
            <a:defRPr sz="1800" kern="1200">
              <a:solidFill>
                <a:sysClr val="windowText" lastClr="000000"/>
              </a:solidFill>
              <a:latin typeface="Calibri"/>
            </a:defRPr>
          </a:lvl9pPr>
        </a:lstStyle>
        <a:p xmlns:a="http://schemas.openxmlformats.org/drawingml/2006/main">
          <a:r>
            <a:rPr lang="en-US" sz="3000" baseline="30000" dirty="0" smtClean="0">
              <a:sym typeface="Symbol"/>
            </a:rPr>
            <a:t>k=n</a:t>
          </a:r>
        </a:p>
        <a:p xmlns:a="http://schemas.openxmlformats.org/drawingml/2006/main">
          <a:pPr>
            <a:buFont typeface="Symbol"/>
            <a:buChar char="S"/>
          </a:pPr>
          <a:r>
            <a:rPr lang="en-US" sz="3000" dirty="0" smtClean="0">
              <a:sym typeface="Symbol"/>
            </a:rPr>
            <a:t>(sin(2kt)  = A</a:t>
          </a:r>
        </a:p>
        <a:p xmlns:a="http://schemas.openxmlformats.org/drawingml/2006/main">
          <a:r>
            <a:rPr lang="en-US" sz="3000" baseline="30000" dirty="0" smtClean="0">
              <a:sym typeface="Symbol"/>
            </a:rPr>
            <a:t>k=1</a:t>
          </a:r>
          <a:endParaRPr lang="en-US" sz="3000" baseline="30000" dirty="0"/>
        </a:p>
      </cdr:txBody>
    </cdr:sp>
  </cdr:relSizeAnchor>
  <cdr:relSizeAnchor xmlns:cdr="http://schemas.openxmlformats.org/drawingml/2006/chartDrawing">
    <cdr:from>
      <cdr:x>0</cdr:x>
      <cdr:y>0</cdr:y>
    </cdr:from>
    <cdr:to>
      <cdr:x>0.92418</cdr:x>
      <cdr:y>0.10023</cdr:y>
    </cdr:to>
    <cdr:sp macro="" textlink="">
      <cdr:nvSpPr>
        <cdr:cNvPr id="4" name="TextBox 2"/>
        <cdr:cNvSpPr txBox="1"/>
      </cdr:nvSpPr>
      <cdr:spPr>
        <a:xfrm xmlns:a="http://schemas.openxmlformats.org/drawingml/2006/main">
          <a:off x="0" y="0"/>
          <a:ext cx="8301038" cy="646331"/>
        </a:xfrm>
        <a:prstGeom xmlns:a="http://schemas.openxmlformats.org/drawingml/2006/main" prst="rect">
          <a:avLst/>
        </a:prstGeom>
        <a:solidFill xmlns:a="http://schemas.openxmlformats.org/drawingml/2006/main">
          <a:srgbClr val="FFFF00"/>
        </a:solidFill>
      </cdr:spPr>
      <cdr:txBody>
        <a:bodyPr xmlns:a="http://schemas.openxmlformats.org/drawingml/2006/main" wrap="square" rtlCol="0">
          <a:spAutoFit/>
        </a:bodyPr>
        <a:lstStyle xmlns:a="http://schemas.openxmlformats.org/drawingml/2006/main">
          <a:defPPr>
            <a:defRPr lang="en-US"/>
          </a:defPPr>
          <a:lvl1pPr marL="0" algn="l" defTabSz="914400" rtl="0" eaLnBrk="1" latinLnBrk="0" hangingPunct="1">
            <a:defRPr sz="1800" kern="1200">
              <a:solidFill>
                <a:sysClr val="windowText" lastClr="000000"/>
              </a:solidFill>
              <a:latin typeface="Calibri"/>
            </a:defRPr>
          </a:lvl1pPr>
          <a:lvl2pPr marL="457200" algn="l" defTabSz="914400" rtl="0" eaLnBrk="1" latinLnBrk="0" hangingPunct="1">
            <a:defRPr sz="1800" kern="1200">
              <a:solidFill>
                <a:sysClr val="windowText" lastClr="000000"/>
              </a:solidFill>
              <a:latin typeface="Calibri"/>
            </a:defRPr>
          </a:lvl2pPr>
          <a:lvl3pPr marL="914400" algn="l" defTabSz="914400" rtl="0" eaLnBrk="1" latinLnBrk="0" hangingPunct="1">
            <a:defRPr sz="1800" kern="1200">
              <a:solidFill>
                <a:sysClr val="windowText" lastClr="000000"/>
              </a:solidFill>
              <a:latin typeface="Calibri"/>
            </a:defRPr>
          </a:lvl3pPr>
          <a:lvl4pPr marL="1371600" algn="l" defTabSz="914400" rtl="0" eaLnBrk="1" latinLnBrk="0" hangingPunct="1">
            <a:defRPr sz="1800" kern="1200">
              <a:solidFill>
                <a:sysClr val="windowText" lastClr="000000"/>
              </a:solidFill>
              <a:latin typeface="Calibri"/>
            </a:defRPr>
          </a:lvl4pPr>
          <a:lvl5pPr marL="1828800" algn="l" defTabSz="914400" rtl="0" eaLnBrk="1" latinLnBrk="0" hangingPunct="1">
            <a:defRPr sz="1800" kern="1200">
              <a:solidFill>
                <a:sysClr val="windowText" lastClr="000000"/>
              </a:solidFill>
              <a:latin typeface="Calibri"/>
            </a:defRPr>
          </a:lvl5pPr>
          <a:lvl6pPr marL="2286000" algn="l" defTabSz="914400" rtl="0" eaLnBrk="1" latinLnBrk="0" hangingPunct="1">
            <a:defRPr sz="1800" kern="1200">
              <a:solidFill>
                <a:sysClr val="windowText" lastClr="000000"/>
              </a:solidFill>
              <a:latin typeface="Calibri"/>
            </a:defRPr>
          </a:lvl6pPr>
          <a:lvl7pPr marL="2743200" algn="l" defTabSz="914400" rtl="0" eaLnBrk="1" latinLnBrk="0" hangingPunct="1">
            <a:defRPr sz="1800" kern="1200">
              <a:solidFill>
                <a:sysClr val="windowText" lastClr="000000"/>
              </a:solidFill>
              <a:latin typeface="Calibri"/>
            </a:defRPr>
          </a:lvl7pPr>
          <a:lvl8pPr marL="3200400" algn="l" defTabSz="914400" rtl="0" eaLnBrk="1" latinLnBrk="0" hangingPunct="1">
            <a:defRPr sz="1800" kern="1200">
              <a:solidFill>
                <a:sysClr val="windowText" lastClr="000000"/>
              </a:solidFill>
              <a:latin typeface="Calibri"/>
            </a:defRPr>
          </a:lvl8pPr>
          <a:lvl9pPr marL="3657600" algn="l" defTabSz="914400" rtl="0" eaLnBrk="1" latinLnBrk="0" hangingPunct="1">
            <a:defRPr sz="1800" kern="1200">
              <a:solidFill>
                <a:sysClr val="windowText" lastClr="000000"/>
              </a:solidFill>
              <a:latin typeface="Calibri"/>
            </a:defRPr>
          </a:lvl9pPr>
        </a:lstStyle>
        <a:p xmlns:a="http://schemas.openxmlformats.org/drawingml/2006/main">
          <a:r>
            <a:rPr lang="en-US" dirty="0" smtClean="0"/>
            <a:t>Home made sum….to demonstrate that localization in time is connected to adding more and more sine waves…. </a:t>
          </a:r>
          <a:endParaRPr lang="en-US" dirty="0"/>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DEAC146-B124-42BB-81A5-92A05408DB76}" type="datetimeFigureOut">
              <a:rPr lang="en-US" smtClean="0"/>
              <a:pPr/>
              <a:t>1/27/2016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6FBCB55-664A-40DB-83CC-66823FABBD7D}" type="slidenum">
              <a:rPr lang="en-US" smtClean="0"/>
              <a:pPr/>
              <a:t>‹#›</a:t>
            </a:fld>
            <a:endParaRPr lang="en-US"/>
          </a:p>
        </p:txBody>
      </p:sp>
    </p:spTree>
    <p:extLst>
      <p:ext uri="{BB962C8B-B14F-4D97-AF65-F5344CB8AC3E}">
        <p14:creationId xmlns:p14="http://schemas.microsoft.com/office/powerpoint/2010/main" val="17712212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C5220991-5929-4837-A855-5549683588D9}" type="slidenum">
              <a:rPr lang="en-US" smtClean="0"/>
              <a:pPr/>
              <a:t>1</a:t>
            </a:fld>
            <a:endParaRPr lang="en-US"/>
          </a:p>
        </p:txBody>
      </p:sp>
    </p:spTree>
    <p:extLst>
      <p:ext uri="{BB962C8B-B14F-4D97-AF65-F5344CB8AC3E}">
        <p14:creationId xmlns:p14="http://schemas.microsoft.com/office/powerpoint/2010/main" val="181964527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95438DC3-DDF9-4B04-AB9A-96E5AAFD42E6}" type="slidenum">
              <a:rPr lang="en-US" smtClean="0"/>
              <a:pPr/>
              <a:t>16</a:t>
            </a:fld>
            <a:endParaRPr lang="en-US"/>
          </a:p>
        </p:txBody>
      </p:sp>
    </p:spTree>
    <p:extLst>
      <p:ext uri="{BB962C8B-B14F-4D97-AF65-F5344CB8AC3E}">
        <p14:creationId xmlns:p14="http://schemas.microsoft.com/office/powerpoint/2010/main" val="38530354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AA72707B-FB9A-42D6-AE1C-40CEDB867DC5}" type="slidenum">
              <a:rPr lang="en-US" smtClean="0"/>
              <a:pPr/>
              <a:t>22</a:t>
            </a:fld>
            <a:endParaRPr lang="en-US"/>
          </a:p>
        </p:txBody>
      </p:sp>
    </p:spTree>
    <p:extLst>
      <p:ext uri="{BB962C8B-B14F-4D97-AF65-F5344CB8AC3E}">
        <p14:creationId xmlns:p14="http://schemas.microsoft.com/office/powerpoint/2010/main" val="169469096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6FBCB55-664A-40DB-83CC-66823FABBD7D}" type="slidenum">
              <a:rPr lang="en-US" smtClean="0"/>
              <a:pPr/>
              <a:t>2</a:t>
            </a:fld>
            <a:endParaRPr lang="en-US"/>
          </a:p>
        </p:txBody>
      </p:sp>
    </p:spTree>
    <p:extLst>
      <p:ext uri="{BB962C8B-B14F-4D97-AF65-F5344CB8AC3E}">
        <p14:creationId xmlns:p14="http://schemas.microsoft.com/office/powerpoint/2010/main" val="104951958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76FBCB55-664A-40DB-83CC-66823FABBD7D}" type="slidenum">
              <a:rPr lang="en-US" smtClean="0"/>
              <a:pPr/>
              <a:t>9</a:t>
            </a:fld>
            <a:endParaRPr lang="en-US"/>
          </a:p>
        </p:txBody>
      </p:sp>
    </p:spTree>
    <p:extLst>
      <p:ext uri="{BB962C8B-B14F-4D97-AF65-F5344CB8AC3E}">
        <p14:creationId xmlns:p14="http://schemas.microsoft.com/office/powerpoint/2010/main" val="310263975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95438DC3-DDF9-4B04-AB9A-96E5AAFD42E6}" type="slidenum">
              <a:rPr lang="en-US" smtClean="0"/>
              <a:pPr/>
              <a:t>10</a:t>
            </a:fld>
            <a:endParaRPr lang="en-US"/>
          </a:p>
        </p:txBody>
      </p:sp>
    </p:spTree>
    <p:extLst>
      <p:ext uri="{BB962C8B-B14F-4D97-AF65-F5344CB8AC3E}">
        <p14:creationId xmlns:p14="http://schemas.microsoft.com/office/powerpoint/2010/main" val="417023956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95438DC3-DDF9-4B04-AB9A-96E5AAFD42E6}" type="slidenum">
              <a:rPr lang="en-US" smtClean="0"/>
              <a:pPr/>
              <a:t>11</a:t>
            </a:fld>
            <a:endParaRPr lang="en-US"/>
          </a:p>
        </p:txBody>
      </p:sp>
    </p:spTree>
    <p:extLst>
      <p:ext uri="{BB962C8B-B14F-4D97-AF65-F5344CB8AC3E}">
        <p14:creationId xmlns:p14="http://schemas.microsoft.com/office/powerpoint/2010/main" val="226315818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95438DC3-DDF9-4B04-AB9A-96E5AAFD42E6}" type="slidenum">
              <a:rPr lang="en-US" smtClean="0"/>
              <a:pPr/>
              <a:t>12</a:t>
            </a:fld>
            <a:endParaRPr lang="en-US"/>
          </a:p>
        </p:txBody>
      </p:sp>
    </p:spTree>
    <p:extLst>
      <p:ext uri="{BB962C8B-B14F-4D97-AF65-F5344CB8AC3E}">
        <p14:creationId xmlns:p14="http://schemas.microsoft.com/office/powerpoint/2010/main" val="199633106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95438DC3-DDF9-4B04-AB9A-96E5AAFD42E6}" type="slidenum">
              <a:rPr lang="en-US" smtClean="0"/>
              <a:pPr/>
              <a:t>13</a:t>
            </a:fld>
            <a:endParaRPr lang="en-US"/>
          </a:p>
        </p:txBody>
      </p:sp>
    </p:spTree>
    <p:extLst>
      <p:ext uri="{BB962C8B-B14F-4D97-AF65-F5344CB8AC3E}">
        <p14:creationId xmlns:p14="http://schemas.microsoft.com/office/powerpoint/2010/main" val="223523564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95438DC3-DDF9-4B04-AB9A-96E5AAFD42E6}" type="slidenum">
              <a:rPr lang="en-US" smtClean="0"/>
              <a:pPr/>
              <a:t>14</a:t>
            </a:fld>
            <a:endParaRPr lang="en-US"/>
          </a:p>
        </p:txBody>
      </p:sp>
    </p:spTree>
    <p:extLst>
      <p:ext uri="{BB962C8B-B14F-4D97-AF65-F5344CB8AC3E}">
        <p14:creationId xmlns:p14="http://schemas.microsoft.com/office/powerpoint/2010/main" val="422803456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95438DC3-DDF9-4B04-AB9A-96E5AAFD42E6}" type="slidenum">
              <a:rPr lang="en-US" smtClean="0"/>
              <a:pPr/>
              <a:t>15</a:t>
            </a:fld>
            <a:endParaRPr lang="en-US"/>
          </a:p>
        </p:txBody>
      </p:sp>
    </p:spTree>
    <p:extLst>
      <p:ext uri="{BB962C8B-B14F-4D97-AF65-F5344CB8AC3E}">
        <p14:creationId xmlns:p14="http://schemas.microsoft.com/office/powerpoint/2010/main" val="164835451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A27661B8-BA81-4E50-B674-B84B7D37D29A}" type="datetimeFigureOut">
              <a:rPr lang="en-US" smtClean="0"/>
              <a:pPr/>
              <a:t>1/27/2016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29A753A-F584-48CA-BBF5-8D2472AAEA89}"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27661B8-BA81-4E50-B674-B84B7D37D29A}" type="datetimeFigureOut">
              <a:rPr lang="en-US" smtClean="0"/>
              <a:pPr/>
              <a:t>1/27/2016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29A753A-F584-48CA-BBF5-8D2472AAEA89}"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27661B8-BA81-4E50-B674-B84B7D37D29A}" type="datetimeFigureOut">
              <a:rPr lang="en-US" smtClean="0"/>
              <a:pPr/>
              <a:t>1/27/2016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29A753A-F584-48CA-BBF5-8D2472AAEA89}"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27661B8-BA81-4E50-B674-B84B7D37D29A}" type="datetimeFigureOut">
              <a:rPr lang="en-US" smtClean="0"/>
              <a:pPr/>
              <a:t>1/27/2016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29A753A-F584-48CA-BBF5-8D2472AAEA89}"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27661B8-BA81-4E50-B674-B84B7D37D29A}" type="datetimeFigureOut">
              <a:rPr lang="en-US" smtClean="0"/>
              <a:pPr/>
              <a:t>1/27/2016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29A753A-F584-48CA-BBF5-8D2472AAEA89}"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A27661B8-BA81-4E50-B674-B84B7D37D29A}" type="datetimeFigureOut">
              <a:rPr lang="en-US" smtClean="0"/>
              <a:pPr/>
              <a:t>1/27/2016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29A753A-F584-48CA-BBF5-8D2472AAEA89}"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A27661B8-BA81-4E50-B674-B84B7D37D29A}" type="datetimeFigureOut">
              <a:rPr lang="en-US" smtClean="0"/>
              <a:pPr/>
              <a:t>1/27/2016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29A753A-F584-48CA-BBF5-8D2472AAEA89}"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A27661B8-BA81-4E50-B674-B84B7D37D29A}" type="datetimeFigureOut">
              <a:rPr lang="en-US" smtClean="0"/>
              <a:pPr/>
              <a:t>1/27/2016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29A753A-F584-48CA-BBF5-8D2472AAEA89}"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27661B8-BA81-4E50-B674-B84B7D37D29A}" type="datetimeFigureOut">
              <a:rPr lang="en-US" smtClean="0"/>
              <a:pPr/>
              <a:t>1/27/2016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29A753A-F584-48CA-BBF5-8D2472AAEA89}"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27661B8-BA81-4E50-B674-B84B7D37D29A}" type="datetimeFigureOut">
              <a:rPr lang="en-US" smtClean="0"/>
              <a:pPr/>
              <a:t>1/27/2016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29A753A-F584-48CA-BBF5-8D2472AAEA89}"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27661B8-BA81-4E50-B674-B84B7D37D29A}" type="datetimeFigureOut">
              <a:rPr lang="en-US" smtClean="0"/>
              <a:pPr/>
              <a:t>1/27/2016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29A753A-F584-48CA-BBF5-8D2472AAEA89}"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27661B8-BA81-4E50-B674-B84B7D37D29A}" type="datetimeFigureOut">
              <a:rPr lang="en-US" smtClean="0"/>
              <a:pPr/>
              <a:t>1/27/2016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29A753A-F584-48CA-BBF5-8D2472AAEA89}"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4.jpeg"/><Relationship Id="rId5" Type="http://schemas.openxmlformats.org/officeDocument/2006/relationships/image" Target="../media/image3.jpeg"/><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3" Type="http://schemas.openxmlformats.org/officeDocument/2006/relationships/image" Target="../media/image12.gif"/><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image" Target="../media/image13.png"/></Relationships>
</file>

<file path=ppt/slides/_rels/slide11.xml.rels><?xml version="1.0" encoding="UTF-8" standalone="yes"?>
<Relationships xmlns="http://schemas.openxmlformats.org/package/2006/relationships"><Relationship Id="rId3" Type="http://schemas.openxmlformats.org/officeDocument/2006/relationships/image" Target="../media/image14.gif"/><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7.xml"/><Relationship Id="rId1" Type="http://schemas.openxmlformats.org/officeDocument/2006/relationships/slideLayout" Target="../slideLayouts/slideLayout7.xml"/><Relationship Id="rId5" Type="http://schemas.openxmlformats.org/officeDocument/2006/relationships/image" Target="../media/image18.jpeg"/><Relationship Id="rId4" Type="http://schemas.openxmlformats.org/officeDocument/2006/relationships/image" Target="../media/image17.jpe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hyperlink" Target="//upload.wikimedia.org/wikipedia/commons/2/21/Visible_spectrum_of_hydrogen.jpg" TargetMode="External"/><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5.jpeg"/></Relationships>
</file>

<file path=ppt/slides/_rels/slide20.xml.rels><?xml version="1.0" encoding="UTF-8" standalone="yes"?>
<Relationships xmlns="http://schemas.openxmlformats.org/package/2006/relationships"><Relationship Id="rId3" Type="http://schemas.openxmlformats.org/officeDocument/2006/relationships/image" Target="../media/image21.gif"/><Relationship Id="rId2" Type="http://schemas.openxmlformats.org/officeDocument/2006/relationships/image" Target="../media/image20.jpeg"/><Relationship Id="rId1" Type="http://schemas.openxmlformats.org/officeDocument/2006/relationships/slideLayout" Target="../slideLayouts/slideLayout7.xml"/><Relationship Id="rId4" Type="http://schemas.openxmlformats.org/officeDocument/2006/relationships/image" Target="../media/image22.jpeg"/></Relationships>
</file>

<file path=ppt/slides/_rels/slide21.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7.xml"/><Relationship Id="rId1" Type="http://schemas.openxmlformats.org/officeDocument/2006/relationships/vmlDrawing" Target="../drawings/vmlDrawing2.vml"/><Relationship Id="rId6" Type="http://schemas.openxmlformats.org/officeDocument/2006/relationships/image" Target="../media/image24.jpeg"/><Relationship Id="rId5" Type="http://schemas.openxmlformats.org/officeDocument/2006/relationships/hyperlink" Target="http://www.google.com/url?sa=i&amp;rct=j&amp;q=&amp;esrc=s&amp;frm=1&amp;source=images&amp;cd=&amp;cad=rja&amp;docid=UDvYLFYV5WM6YM&amp;tbnid=PXLpJlsZ-IZ2yM:&amp;ved=0CAUQjRw&amp;url=http://www.google.com/url?sa=i&amp;rct=j&amp;q=&amp;esrc=s&amp;frm=1&amp;source=images&amp;cd=&amp;cad=rja&amp;docid=UDvYLFYV5WM6YM&amp;tbnid=PXLpJlsZ-IZ2yM:&amp;ved=&amp;url=http://www.fusionweightlifting.com/usa-weightlifting-coaches-only-focus-on-technique-and-not-strength/&amp;ei=s4bgUrA05Z7bBe6HgcAK&amp;bvm=bv.59568121,d.b2I&amp;psig=AFQjCNE5BNTaohZTvhqARI1fiGVOiC0jxw&amp;ust=1390532659429067&amp;ei=gIfgUpqjDeOv2wXak4GoBA&amp;bvm=bv.59568121,d.b2I&amp;psig=AFQjCNE5BNTaohZTvhqARI1fiGVOiC0jxw&amp;ust=1390532659429067" TargetMode="External"/><Relationship Id="rId4" Type="http://schemas.openxmlformats.org/officeDocument/2006/relationships/image" Target="../media/image23.wmf"/></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hyperlink" Target="http://www.google.com/url?sa=i&amp;rct=j&amp;q=stern-gerlach+experiment&amp;source=images&amp;cd=&amp;cad=rja&amp;docid=0zC9VRRAEchq7M&amp;tbnid=tsL4cegxah7NnM:&amp;ved=0CAUQjRw&amp;url=http://library.thinkquest.org/19662/high/eng/exp-stern-gerlach.html&amp;ei=G8GFUcnoD8St0AGuzoBo&amp;bvm=bv.45960087,d.dmQ&amp;psig=AFQjCNFyawusbxNpW9QJtA-08QNFI26Ihg&amp;ust=1367806608356701" TargetMode="External"/><Relationship Id="rId1" Type="http://schemas.openxmlformats.org/officeDocument/2006/relationships/slideLayout" Target="../slideLayouts/slideLayout7.xml"/><Relationship Id="rId4" Type="http://schemas.openxmlformats.org/officeDocument/2006/relationships/image" Target="../media/image7.png"/></Relationships>
</file>

<file path=ppt/slides/_rels/slide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hyperlink" Target="http://www.google.com/url?sa=i&amp;rct=j&amp;q=stern-gerlach+experiment&amp;source=images&amp;cd=&amp;cad=rja&amp;docid=9SuzUfpHqg4XMM&amp;tbnid=JwQfcB24DCso5M:&amp;ved=0CAUQjRw&amp;url=http://tikalon.com/blog/blog.php?article=smoke_and_mirrors&amp;ei=w8CFUdykFsTK0AGG-4HADQ&amp;bvm=bv.45960087,d.dmQ&amp;psig=AFQjCNHT6zp1oniGABXh3FQLeZWryEuRcg&amp;ust=1367806503962679" TargetMode="External"/><Relationship Id="rId1" Type="http://schemas.openxmlformats.org/officeDocument/2006/relationships/slideLayout" Target="../slideLayouts/slideLayout7.xml"/><Relationship Id="rId5" Type="http://schemas.openxmlformats.org/officeDocument/2006/relationships/image" Target="../media/image9.jpeg"/><Relationship Id="rId4" Type="http://schemas.openxmlformats.org/officeDocument/2006/relationships/hyperlink" Target="http://www.google.com/url?sa=i&amp;rct=j&amp;q=stern-gerlach+experiment&amp;source=images&amp;cd=&amp;cad=rja&amp;docid=PaFWsUiPYIdCGM&amp;tbnid=l1m2FQfe96DQMM:&amp;ved=0CAUQjRw&amp;url=http://www.ru.nl/fnwi/physchem/solid_state_nmr/education/interdisciplinary/recreating_the/&amp;ei=TsGFUcuGOKO30gGD7oDgBA&amp;bvm=bv.45960087,d.dmQ&amp;psig=AFQjCNEFaItx0rJwAcqw-fEoU9qPqNsp7w&amp;ust=1367806659798575" TargetMode="External"/></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7.xml"/><Relationship Id="rId1" Type="http://schemas.openxmlformats.org/officeDocument/2006/relationships/vmlDrawing" Target="../drawings/vmlDrawing1.vml"/><Relationship Id="rId6" Type="http://schemas.openxmlformats.org/officeDocument/2006/relationships/image" Target="../media/image10.wmf"/><Relationship Id="rId5" Type="http://schemas.openxmlformats.org/officeDocument/2006/relationships/oleObject" Target="../embeddings/oleObject1.bin"/><Relationship Id="rId4" Type="http://schemas.openxmlformats.org/officeDocument/2006/relationships/image" Target="../media/image11.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descr="http://www.teachthought.com/wp-content/uploads/2012/08/einstein.jpg"/>
          <p:cNvPicPr>
            <a:picLocks noChangeAspect="1" noChangeArrowheads="1"/>
          </p:cNvPicPr>
          <p:nvPr/>
        </p:nvPicPr>
        <p:blipFill>
          <a:blip r:embed="rId3" cstate="print"/>
          <a:srcRect/>
          <a:stretch>
            <a:fillRect/>
          </a:stretch>
        </p:blipFill>
        <p:spPr bwMode="auto">
          <a:xfrm>
            <a:off x="1828800" y="1009731"/>
            <a:ext cx="2037347" cy="2800269"/>
          </a:xfrm>
          <a:prstGeom prst="rect">
            <a:avLst/>
          </a:prstGeom>
          <a:noFill/>
        </p:spPr>
      </p:pic>
      <p:pic>
        <p:nvPicPr>
          <p:cNvPr id="11268" name="Picture 4" descr="http://3.bp.blogspot.com/_7yB-eeGviiI/TSTdYATEvXI/AAAAAAAAFKI/Q_bB6Q-WEmM/s1600/Louis_de_Broglie1.jpg"/>
          <p:cNvPicPr>
            <a:picLocks noChangeAspect="1" noChangeArrowheads="1"/>
          </p:cNvPicPr>
          <p:nvPr/>
        </p:nvPicPr>
        <p:blipFill>
          <a:blip r:embed="rId4" cstate="print"/>
          <a:srcRect/>
          <a:stretch>
            <a:fillRect/>
          </a:stretch>
        </p:blipFill>
        <p:spPr bwMode="auto">
          <a:xfrm>
            <a:off x="3886200" y="1295400"/>
            <a:ext cx="2365324" cy="3124200"/>
          </a:xfrm>
          <a:prstGeom prst="rect">
            <a:avLst/>
          </a:prstGeom>
          <a:noFill/>
        </p:spPr>
      </p:pic>
      <p:pic>
        <p:nvPicPr>
          <p:cNvPr id="11272" name="Picture 8" descr="http://img.answcdn.com/view:thumb/answ-images/a/6/4/5/d/c/a645dc4d/918309f8ee997c7eb7d30d3941f6c90c74bcd8de.jpg?w=300"/>
          <p:cNvPicPr>
            <a:picLocks noChangeAspect="1" noChangeArrowheads="1"/>
          </p:cNvPicPr>
          <p:nvPr/>
        </p:nvPicPr>
        <p:blipFill>
          <a:blip r:embed="rId5" cstate="print"/>
          <a:srcRect/>
          <a:stretch>
            <a:fillRect/>
          </a:stretch>
        </p:blipFill>
        <p:spPr bwMode="auto">
          <a:xfrm>
            <a:off x="6284068" y="1524000"/>
            <a:ext cx="2859932" cy="3200400"/>
          </a:xfrm>
          <a:prstGeom prst="rect">
            <a:avLst/>
          </a:prstGeom>
          <a:noFill/>
        </p:spPr>
      </p:pic>
      <p:sp>
        <p:nvSpPr>
          <p:cNvPr id="9" name="TextBox 8"/>
          <p:cNvSpPr txBox="1"/>
          <p:nvPr/>
        </p:nvSpPr>
        <p:spPr>
          <a:xfrm>
            <a:off x="1828800" y="3886200"/>
            <a:ext cx="1752600" cy="461665"/>
          </a:xfrm>
          <a:prstGeom prst="rect">
            <a:avLst/>
          </a:prstGeom>
          <a:solidFill>
            <a:srgbClr val="FFFF00"/>
          </a:solidFill>
        </p:spPr>
        <p:txBody>
          <a:bodyPr wrap="square" rtlCol="0">
            <a:spAutoFit/>
          </a:bodyPr>
          <a:lstStyle/>
          <a:p>
            <a:r>
              <a:rPr lang="en-US" sz="2400" b="1" dirty="0" smtClean="0"/>
              <a:t>Einstein</a:t>
            </a:r>
            <a:endParaRPr lang="en-US" sz="2400" b="1" dirty="0"/>
          </a:p>
        </p:txBody>
      </p:sp>
      <p:sp>
        <p:nvSpPr>
          <p:cNvPr id="10" name="TextBox 9"/>
          <p:cNvSpPr txBox="1"/>
          <p:nvPr/>
        </p:nvSpPr>
        <p:spPr>
          <a:xfrm>
            <a:off x="0" y="0"/>
            <a:ext cx="9144000" cy="523220"/>
          </a:xfrm>
          <a:prstGeom prst="rect">
            <a:avLst/>
          </a:prstGeom>
          <a:noFill/>
        </p:spPr>
        <p:txBody>
          <a:bodyPr wrap="square" rtlCol="0">
            <a:spAutoFit/>
          </a:bodyPr>
          <a:lstStyle/>
          <a:p>
            <a:r>
              <a:rPr lang="en-US" sz="2800" b="1" dirty="0" smtClean="0"/>
              <a:t>EVOLUTION OF THE `OLD’ QUANTUM THEORY OF THE ATOM</a:t>
            </a:r>
            <a:endParaRPr lang="en-US" sz="2800" b="1" dirty="0"/>
          </a:p>
        </p:txBody>
      </p:sp>
      <p:sp>
        <p:nvSpPr>
          <p:cNvPr id="11" name="TextBox 10"/>
          <p:cNvSpPr txBox="1"/>
          <p:nvPr/>
        </p:nvSpPr>
        <p:spPr>
          <a:xfrm>
            <a:off x="1371600" y="4343400"/>
            <a:ext cx="2590800" cy="400110"/>
          </a:xfrm>
          <a:prstGeom prst="rect">
            <a:avLst/>
          </a:prstGeom>
          <a:noFill/>
        </p:spPr>
        <p:txBody>
          <a:bodyPr wrap="square" rtlCol="0">
            <a:spAutoFit/>
          </a:bodyPr>
          <a:lstStyle/>
          <a:p>
            <a:r>
              <a:rPr lang="en-US" sz="2000" b="1" dirty="0" smtClean="0">
                <a:solidFill>
                  <a:srgbClr val="FF0000"/>
                </a:solidFill>
              </a:rPr>
              <a:t>E</a:t>
            </a:r>
            <a:r>
              <a:rPr lang="en-US" sz="2000" b="1" baseline="-25000" dirty="0" smtClean="0">
                <a:solidFill>
                  <a:srgbClr val="FF0000"/>
                </a:solidFill>
              </a:rPr>
              <a:t>anything</a:t>
            </a:r>
            <a:r>
              <a:rPr lang="en-US" sz="2000" b="1" baseline="30000" dirty="0" smtClean="0">
                <a:solidFill>
                  <a:srgbClr val="FF0000"/>
                </a:solidFill>
              </a:rPr>
              <a:t>2</a:t>
            </a:r>
            <a:r>
              <a:rPr lang="en-US" sz="2000" b="1" dirty="0" smtClean="0">
                <a:solidFill>
                  <a:srgbClr val="FF0000"/>
                </a:solidFill>
              </a:rPr>
              <a:t>=(m</a:t>
            </a:r>
            <a:r>
              <a:rPr lang="en-US" sz="2000" b="1" baseline="-25000" dirty="0" smtClean="0">
                <a:solidFill>
                  <a:srgbClr val="FF0000"/>
                </a:solidFill>
              </a:rPr>
              <a:t>o</a:t>
            </a:r>
            <a:r>
              <a:rPr lang="en-US" sz="2000" b="1" dirty="0" smtClean="0">
                <a:solidFill>
                  <a:srgbClr val="FF0000"/>
                </a:solidFill>
              </a:rPr>
              <a:t>c</a:t>
            </a:r>
            <a:r>
              <a:rPr lang="en-US" sz="2000" b="1" baseline="30000" dirty="0" smtClean="0">
                <a:solidFill>
                  <a:srgbClr val="FF0000"/>
                </a:solidFill>
              </a:rPr>
              <a:t>2</a:t>
            </a:r>
            <a:r>
              <a:rPr lang="en-US" sz="2000" b="1" dirty="0" smtClean="0">
                <a:solidFill>
                  <a:srgbClr val="FF0000"/>
                </a:solidFill>
              </a:rPr>
              <a:t>)</a:t>
            </a:r>
            <a:r>
              <a:rPr lang="en-US" sz="2000" b="1" baseline="30000" dirty="0" smtClean="0">
                <a:solidFill>
                  <a:srgbClr val="FF0000"/>
                </a:solidFill>
              </a:rPr>
              <a:t>2</a:t>
            </a:r>
            <a:r>
              <a:rPr lang="en-US" sz="2000" b="1" dirty="0" smtClean="0">
                <a:solidFill>
                  <a:srgbClr val="FF0000"/>
                </a:solidFill>
              </a:rPr>
              <a:t> +(pc)</a:t>
            </a:r>
            <a:r>
              <a:rPr lang="en-US" sz="2000" b="1" baseline="30000" dirty="0" smtClean="0">
                <a:solidFill>
                  <a:srgbClr val="FF0000"/>
                </a:solidFill>
              </a:rPr>
              <a:t>2</a:t>
            </a:r>
            <a:endParaRPr lang="en-US" sz="2000" b="1" baseline="30000" dirty="0">
              <a:solidFill>
                <a:srgbClr val="FF0000"/>
              </a:solidFill>
            </a:endParaRPr>
          </a:p>
        </p:txBody>
      </p:sp>
      <p:pic>
        <p:nvPicPr>
          <p:cNvPr id="11274" name="Picture 10" descr="http://www.ipf.uni-stuttgart.de/lehre/online-skript/fotos/planck.jpg"/>
          <p:cNvPicPr>
            <a:picLocks noChangeAspect="1" noChangeArrowheads="1"/>
          </p:cNvPicPr>
          <p:nvPr/>
        </p:nvPicPr>
        <p:blipFill>
          <a:blip r:embed="rId6" cstate="print"/>
          <a:srcRect/>
          <a:stretch>
            <a:fillRect/>
          </a:stretch>
        </p:blipFill>
        <p:spPr bwMode="auto">
          <a:xfrm>
            <a:off x="0" y="533400"/>
            <a:ext cx="1755237" cy="2647950"/>
          </a:xfrm>
          <a:prstGeom prst="rect">
            <a:avLst/>
          </a:prstGeom>
          <a:noFill/>
        </p:spPr>
      </p:pic>
      <p:sp>
        <p:nvSpPr>
          <p:cNvPr id="13" name="TextBox 12"/>
          <p:cNvSpPr txBox="1"/>
          <p:nvPr/>
        </p:nvSpPr>
        <p:spPr>
          <a:xfrm>
            <a:off x="152400" y="3200400"/>
            <a:ext cx="1447800" cy="461665"/>
          </a:xfrm>
          <a:prstGeom prst="rect">
            <a:avLst/>
          </a:prstGeom>
          <a:solidFill>
            <a:srgbClr val="FFFF00"/>
          </a:solidFill>
        </p:spPr>
        <p:txBody>
          <a:bodyPr wrap="square" rtlCol="0">
            <a:spAutoFit/>
          </a:bodyPr>
          <a:lstStyle/>
          <a:p>
            <a:r>
              <a:rPr lang="en-US" sz="2400" b="1" dirty="0" smtClean="0"/>
              <a:t>Planck</a:t>
            </a:r>
            <a:endParaRPr lang="en-US" sz="2400" b="1" dirty="0"/>
          </a:p>
        </p:txBody>
      </p:sp>
      <p:sp>
        <p:nvSpPr>
          <p:cNvPr id="14" name="TextBox 13"/>
          <p:cNvSpPr txBox="1"/>
          <p:nvPr/>
        </p:nvSpPr>
        <p:spPr>
          <a:xfrm>
            <a:off x="152400" y="3581400"/>
            <a:ext cx="1371600" cy="461665"/>
          </a:xfrm>
          <a:prstGeom prst="rect">
            <a:avLst/>
          </a:prstGeom>
          <a:noFill/>
        </p:spPr>
        <p:txBody>
          <a:bodyPr wrap="square" rtlCol="0">
            <a:spAutoFit/>
          </a:bodyPr>
          <a:lstStyle/>
          <a:p>
            <a:r>
              <a:rPr lang="en-US" sz="2400" b="1" dirty="0" err="1" smtClean="0">
                <a:solidFill>
                  <a:srgbClr val="002060"/>
                </a:solidFill>
              </a:rPr>
              <a:t>E</a:t>
            </a:r>
            <a:r>
              <a:rPr lang="en-US" sz="2400" b="1" baseline="-25000" dirty="0" err="1" smtClean="0">
                <a:solidFill>
                  <a:srgbClr val="002060"/>
                </a:solidFill>
              </a:rPr>
              <a:t>light</a:t>
            </a:r>
            <a:r>
              <a:rPr lang="en-US" sz="2400" b="1" dirty="0" smtClean="0">
                <a:solidFill>
                  <a:srgbClr val="002060"/>
                </a:solidFill>
              </a:rPr>
              <a:t>=</a:t>
            </a:r>
            <a:r>
              <a:rPr lang="en-US" sz="2400" b="1" dirty="0" err="1" smtClean="0">
                <a:solidFill>
                  <a:srgbClr val="002060"/>
                </a:solidFill>
              </a:rPr>
              <a:t>hf</a:t>
            </a:r>
            <a:endParaRPr lang="en-US" sz="2400" b="1" dirty="0">
              <a:solidFill>
                <a:srgbClr val="002060"/>
              </a:solidFill>
            </a:endParaRPr>
          </a:p>
        </p:txBody>
      </p:sp>
      <p:cxnSp>
        <p:nvCxnSpPr>
          <p:cNvPr id="16" name="Straight Arrow Connector 15"/>
          <p:cNvCxnSpPr/>
          <p:nvPr/>
        </p:nvCxnSpPr>
        <p:spPr>
          <a:xfrm>
            <a:off x="2438400" y="4876800"/>
            <a:ext cx="0" cy="609600"/>
          </a:xfrm>
          <a:prstGeom prst="straightConnector1">
            <a:avLst/>
          </a:prstGeom>
          <a:ln w="34925">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7" name="TextBox 16"/>
          <p:cNvSpPr txBox="1"/>
          <p:nvPr/>
        </p:nvSpPr>
        <p:spPr>
          <a:xfrm>
            <a:off x="1371600" y="5562600"/>
            <a:ext cx="2286000" cy="830997"/>
          </a:xfrm>
          <a:prstGeom prst="rect">
            <a:avLst/>
          </a:prstGeom>
          <a:noFill/>
        </p:spPr>
        <p:txBody>
          <a:bodyPr wrap="square" rtlCol="0">
            <a:spAutoFit/>
          </a:bodyPr>
          <a:lstStyle/>
          <a:p>
            <a:r>
              <a:rPr lang="en-US" sz="2400" b="1" dirty="0" smtClean="0">
                <a:solidFill>
                  <a:srgbClr val="FF0000"/>
                </a:solidFill>
              </a:rPr>
              <a:t>m</a:t>
            </a:r>
            <a:r>
              <a:rPr lang="en-US" sz="2400" b="1" baseline="-25000" dirty="0" smtClean="0">
                <a:solidFill>
                  <a:srgbClr val="FF0000"/>
                </a:solidFill>
              </a:rPr>
              <a:t>o</a:t>
            </a:r>
            <a:r>
              <a:rPr lang="en-US" sz="2400" b="1" dirty="0" smtClean="0">
                <a:solidFill>
                  <a:srgbClr val="FF0000"/>
                </a:solidFill>
              </a:rPr>
              <a:t>=0 =&gt; light =&gt;</a:t>
            </a:r>
          </a:p>
          <a:p>
            <a:r>
              <a:rPr lang="en-US" sz="2400" b="1" dirty="0" smtClean="0">
                <a:solidFill>
                  <a:srgbClr val="FF0000"/>
                </a:solidFill>
              </a:rPr>
              <a:t>p</a:t>
            </a:r>
            <a:r>
              <a:rPr lang="en-US" sz="2400" b="1" baseline="-25000" dirty="0" smtClean="0">
                <a:solidFill>
                  <a:srgbClr val="FF0000"/>
                </a:solidFill>
              </a:rPr>
              <a:t>light</a:t>
            </a:r>
            <a:r>
              <a:rPr lang="en-US" sz="2400" b="1" dirty="0" smtClean="0">
                <a:solidFill>
                  <a:srgbClr val="FF0000"/>
                </a:solidFill>
              </a:rPr>
              <a:t> = h/</a:t>
            </a:r>
            <a:r>
              <a:rPr lang="en-US" sz="2400" b="1" dirty="0" smtClean="0">
                <a:solidFill>
                  <a:srgbClr val="FF0000"/>
                </a:solidFill>
                <a:sym typeface="Symbol"/>
              </a:rPr>
              <a:t></a:t>
            </a:r>
            <a:r>
              <a:rPr lang="en-US" sz="2400" b="1" baseline="-25000" dirty="0" smtClean="0">
                <a:solidFill>
                  <a:srgbClr val="FF0000"/>
                </a:solidFill>
                <a:sym typeface="Symbol"/>
              </a:rPr>
              <a:t>light</a:t>
            </a:r>
            <a:endParaRPr lang="en-US" sz="2400" b="1" dirty="0">
              <a:solidFill>
                <a:srgbClr val="FF0000"/>
              </a:solidFill>
            </a:endParaRPr>
          </a:p>
        </p:txBody>
      </p:sp>
      <p:sp>
        <p:nvSpPr>
          <p:cNvPr id="18" name="TextBox 17"/>
          <p:cNvSpPr txBox="1"/>
          <p:nvPr/>
        </p:nvSpPr>
        <p:spPr>
          <a:xfrm>
            <a:off x="3733800" y="5867400"/>
            <a:ext cx="2514600" cy="461665"/>
          </a:xfrm>
          <a:prstGeom prst="rect">
            <a:avLst/>
          </a:prstGeom>
          <a:noFill/>
        </p:spPr>
        <p:txBody>
          <a:bodyPr wrap="square" rtlCol="0">
            <a:spAutoFit/>
          </a:bodyPr>
          <a:lstStyle/>
          <a:p>
            <a:r>
              <a:rPr lang="en-US" sz="2400" b="1" dirty="0" err="1" smtClean="0">
                <a:solidFill>
                  <a:srgbClr val="7030A0"/>
                </a:solidFill>
              </a:rPr>
              <a:t>p</a:t>
            </a:r>
            <a:r>
              <a:rPr lang="en-US" sz="2400" b="1" baseline="-25000" dirty="0" err="1" smtClean="0">
                <a:solidFill>
                  <a:srgbClr val="7030A0"/>
                </a:solidFill>
              </a:rPr>
              <a:t>matter</a:t>
            </a:r>
            <a:r>
              <a:rPr lang="en-US" sz="2400" b="1" dirty="0" smtClean="0">
                <a:solidFill>
                  <a:srgbClr val="7030A0"/>
                </a:solidFill>
              </a:rPr>
              <a:t> = h/</a:t>
            </a:r>
            <a:r>
              <a:rPr lang="en-US" sz="2400" b="1" dirty="0" smtClean="0">
                <a:solidFill>
                  <a:srgbClr val="7030A0"/>
                </a:solidFill>
                <a:sym typeface="Symbol"/>
              </a:rPr>
              <a:t></a:t>
            </a:r>
            <a:r>
              <a:rPr lang="en-US" sz="2400" b="1" baseline="-25000" dirty="0" smtClean="0">
                <a:solidFill>
                  <a:srgbClr val="7030A0"/>
                </a:solidFill>
                <a:sym typeface="Symbol"/>
              </a:rPr>
              <a:t>matter</a:t>
            </a:r>
            <a:r>
              <a:rPr lang="en-US" sz="2400" b="1" dirty="0" smtClean="0">
                <a:solidFill>
                  <a:srgbClr val="7030A0"/>
                </a:solidFill>
                <a:sym typeface="Symbol"/>
              </a:rPr>
              <a:t> ?</a:t>
            </a:r>
            <a:endParaRPr lang="en-US" sz="2400" b="1" dirty="0">
              <a:solidFill>
                <a:srgbClr val="7030A0"/>
              </a:solidFill>
            </a:endParaRPr>
          </a:p>
        </p:txBody>
      </p:sp>
      <p:sp>
        <p:nvSpPr>
          <p:cNvPr id="19" name="TextBox 18"/>
          <p:cNvSpPr txBox="1"/>
          <p:nvPr/>
        </p:nvSpPr>
        <p:spPr>
          <a:xfrm>
            <a:off x="4343400" y="4495800"/>
            <a:ext cx="1676400" cy="461665"/>
          </a:xfrm>
          <a:prstGeom prst="rect">
            <a:avLst/>
          </a:prstGeom>
          <a:solidFill>
            <a:srgbClr val="FFFF00"/>
          </a:solidFill>
        </p:spPr>
        <p:txBody>
          <a:bodyPr wrap="square" rtlCol="0">
            <a:spAutoFit/>
          </a:bodyPr>
          <a:lstStyle/>
          <a:p>
            <a:r>
              <a:rPr lang="en-US" sz="2400" b="1" dirty="0" err="1" smtClean="0"/>
              <a:t>DeBroglie</a:t>
            </a:r>
            <a:endParaRPr lang="en-US" sz="2400" b="1" dirty="0"/>
          </a:p>
        </p:txBody>
      </p:sp>
      <p:sp>
        <p:nvSpPr>
          <p:cNvPr id="20" name="TextBox 19"/>
          <p:cNvSpPr txBox="1"/>
          <p:nvPr/>
        </p:nvSpPr>
        <p:spPr>
          <a:xfrm>
            <a:off x="6553200" y="5257800"/>
            <a:ext cx="2362200" cy="461665"/>
          </a:xfrm>
          <a:prstGeom prst="rect">
            <a:avLst/>
          </a:prstGeom>
          <a:noFill/>
        </p:spPr>
        <p:txBody>
          <a:bodyPr wrap="square" rtlCol="0">
            <a:spAutoFit/>
          </a:bodyPr>
          <a:lstStyle/>
          <a:p>
            <a:r>
              <a:rPr lang="en-US" sz="2400" dirty="0">
                <a:sym typeface="Symbol"/>
              </a:rPr>
              <a:t>n</a:t>
            </a:r>
            <a:r>
              <a:rPr lang="en-US" sz="2400" dirty="0" smtClean="0">
                <a:sym typeface="Symbol"/>
              </a:rPr>
              <a:t>  = 2</a:t>
            </a:r>
            <a:r>
              <a:rPr lang="en-US" sz="2400" b="1" dirty="0" smtClean="0">
                <a:solidFill>
                  <a:srgbClr val="FF0000"/>
                </a:solidFill>
                <a:sym typeface="Symbol"/>
              </a:rPr>
              <a:t>r</a:t>
            </a:r>
            <a:r>
              <a:rPr lang="en-US" sz="2400" b="1" baseline="-25000" dirty="0" smtClean="0">
                <a:solidFill>
                  <a:srgbClr val="FF0000"/>
                </a:solidFill>
                <a:sym typeface="Symbol"/>
              </a:rPr>
              <a:t>H</a:t>
            </a:r>
            <a:r>
              <a:rPr lang="en-US" sz="2400" dirty="0" smtClean="0">
                <a:sym typeface="Symbol"/>
              </a:rPr>
              <a:t> </a:t>
            </a:r>
            <a:r>
              <a:rPr lang="en-US" sz="2400" baseline="-25000" dirty="0" smtClean="0">
                <a:sym typeface="Symbol"/>
              </a:rPr>
              <a:t>atom</a:t>
            </a:r>
            <a:endParaRPr lang="en-US" sz="2400" baseline="-25000" dirty="0"/>
          </a:p>
        </p:txBody>
      </p:sp>
      <p:sp>
        <p:nvSpPr>
          <p:cNvPr id="21" name="TextBox 20"/>
          <p:cNvSpPr txBox="1"/>
          <p:nvPr/>
        </p:nvSpPr>
        <p:spPr>
          <a:xfrm>
            <a:off x="6629400" y="4800600"/>
            <a:ext cx="1676400" cy="461665"/>
          </a:xfrm>
          <a:prstGeom prst="rect">
            <a:avLst/>
          </a:prstGeom>
          <a:solidFill>
            <a:srgbClr val="FFFF00"/>
          </a:solidFill>
        </p:spPr>
        <p:txBody>
          <a:bodyPr wrap="square" rtlCol="0">
            <a:spAutoFit/>
          </a:bodyPr>
          <a:lstStyle/>
          <a:p>
            <a:r>
              <a:rPr lang="en-US" sz="2400" b="1" dirty="0" smtClean="0"/>
              <a:t>Bohr</a:t>
            </a:r>
            <a:endParaRPr lang="en-US" sz="2400" b="1" dirty="0"/>
          </a:p>
        </p:txBody>
      </p:sp>
      <p:cxnSp>
        <p:nvCxnSpPr>
          <p:cNvPr id="23" name="Straight Arrow Connector 22"/>
          <p:cNvCxnSpPr/>
          <p:nvPr/>
        </p:nvCxnSpPr>
        <p:spPr>
          <a:xfrm>
            <a:off x="7391400" y="5715000"/>
            <a:ext cx="0" cy="45720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4" name="TextBox 23"/>
          <p:cNvSpPr txBox="1"/>
          <p:nvPr/>
        </p:nvSpPr>
        <p:spPr>
          <a:xfrm>
            <a:off x="6629400" y="6172200"/>
            <a:ext cx="2362200" cy="461665"/>
          </a:xfrm>
          <a:prstGeom prst="rect">
            <a:avLst/>
          </a:prstGeom>
          <a:noFill/>
        </p:spPr>
        <p:txBody>
          <a:bodyPr wrap="square" rtlCol="0">
            <a:spAutoFit/>
          </a:bodyPr>
          <a:lstStyle/>
          <a:p>
            <a:r>
              <a:rPr lang="en-US" sz="2400" b="1" dirty="0" smtClean="0"/>
              <a:t>Model of H atom</a:t>
            </a:r>
            <a:endParaRPr lang="en-US" sz="2400" b="1"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linds(horizontal)">
                                      <p:cBhvr>
                                        <p:cTn id="7" dur="500"/>
                                        <p:tgtEl>
                                          <p:spTgt spid="13"/>
                                        </p:tgtEl>
                                      </p:cBhvr>
                                    </p:animEffect>
                                  </p:childTnLst>
                                </p:cTn>
                              </p:par>
                              <p:par>
                                <p:cTn id="8" presetID="3" presetClass="entr" presetSubtype="10" fill="hold" nodeType="withEffect">
                                  <p:stCondLst>
                                    <p:cond delay="0"/>
                                  </p:stCondLst>
                                  <p:childTnLst>
                                    <p:set>
                                      <p:cBhvr>
                                        <p:cTn id="9" dur="1" fill="hold">
                                          <p:stCondLst>
                                            <p:cond delay="0"/>
                                          </p:stCondLst>
                                        </p:cTn>
                                        <p:tgtEl>
                                          <p:spTgt spid="11274"/>
                                        </p:tgtEl>
                                        <p:attrNameLst>
                                          <p:attrName>style.visibility</p:attrName>
                                        </p:attrNameLst>
                                      </p:cBhvr>
                                      <p:to>
                                        <p:strVal val="visible"/>
                                      </p:to>
                                    </p:set>
                                    <p:animEffect transition="in" filter="blinds(horizontal)">
                                      <p:cBhvr>
                                        <p:cTn id="10" dur="500"/>
                                        <p:tgtEl>
                                          <p:spTgt spid="11274"/>
                                        </p:tgtEl>
                                      </p:cBhvr>
                                    </p:animEffect>
                                  </p:childTnLst>
                                </p:cTn>
                              </p:par>
                            </p:childTnLst>
                          </p:cTn>
                        </p:par>
                      </p:childTnLst>
                    </p:cTn>
                  </p:par>
                  <p:par>
                    <p:cTn id="11" fill="hold">
                      <p:stCondLst>
                        <p:cond delay="indefinite"/>
                      </p:stCondLst>
                      <p:childTnLst>
                        <p:par>
                          <p:cTn id="12" fill="hold">
                            <p:stCondLst>
                              <p:cond delay="0"/>
                            </p:stCondLst>
                            <p:childTnLst>
                              <p:par>
                                <p:cTn id="13" presetID="3" presetClass="entr" presetSubtype="10" fill="hold" grpId="0" nodeType="clickEffect">
                                  <p:stCondLst>
                                    <p:cond delay="0"/>
                                  </p:stCondLst>
                                  <p:childTnLst>
                                    <p:set>
                                      <p:cBhvr>
                                        <p:cTn id="14" dur="1" fill="hold">
                                          <p:stCondLst>
                                            <p:cond delay="0"/>
                                          </p:stCondLst>
                                        </p:cTn>
                                        <p:tgtEl>
                                          <p:spTgt spid="14"/>
                                        </p:tgtEl>
                                        <p:attrNameLst>
                                          <p:attrName>style.visibility</p:attrName>
                                        </p:attrNameLst>
                                      </p:cBhvr>
                                      <p:to>
                                        <p:strVal val="visible"/>
                                      </p:to>
                                    </p:set>
                                    <p:animEffect transition="in" filter="blinds(horizontal)">
                                      <p:cBhvr>
                                        <p:cTn id="15" dur="500"/>
                                        <p:tgtEl>
                                          <p:spTgt spid="14"/>
                                        </p:tgtEl>
                                      </p:cBhvr>
                                    </p:animEffect>
                                  </p:childTnLst>
                                </p:cTn>
                              </p:par>
                            </p:childTnLst>
                          </p:cTn>
                        </p:par>
                      </p:childTnLst>
                    </p:cTn>
                  </p:par>
                  <p:par>
                    <p:cTn id="16" fill="hold">
                      <p:stCondLst>
                        <p:cond delay="indefinite"/>
                      </p:stCondLst>
                      <p:childTnLst>
                        <p:par>
                          <p:cTn id="17" fill="hold">
                            <p:stCondLst>
                              <p:cond delay="0"/>
                            </p:stCondLst>
                            <p:childTnLst>
                              <p:par>
                                <p:cTn id="18" presetID="3" presetClass="entr" presetSubtype="10" fill="hold" nodeType="clickEffect">
                                  <p:stCondLst>
                                    <p:cond delay="0"/>
                                  </p:stCondLst>
                                  <p:childTnLst>
                                    <p:set>
                                      <p:cBhvr>
                                        <p:cTn id="19" dur="1" fill="hold">
                                          <p:stCondLst>
                                            <p:cond delay="0"/>
                                          </p:stCondLst>
                                        </p:cTn>
                                        <p:tgtEl>
                                          <p:spTgt spid="11266"/>
                                        </p:tgtEl>
                                        <p:attrNameLst>
                                          <p:attrName>style.visibility</p:attrName>
                                        </p:attrNameLst>
                                      </p:cBhvr>
                                      <p:to>
                                        <p:strVal val="visible"/>
                                      </p:to>
                                    </p:set>
                                    <p:animEffect transition="in" filter="blinds(horizontal)">
                                      <p:cBhvr>
                                        <p:cTn id="20" dur="500"/>
                                        <p:tgtEl>
                                          <p:spTgt spid="11266"/>
                                        </p:tgtEl>
                                      </p:cBhvr>
                                    </p:animEffect>
                                  </p:childTnLst>
                                </p:cTn>
                              </p:par>
                              <p:par>
                                <p:cTn id="21" presetID="3" presetClass="entr" presetSubtype="10" fill="hold" grpId="0" nodeType="with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blinds(horizontal)">
                                      <p:cBhvr>
                                        <p:cTn id="23" dur="500"/>
                                        <p:tgtEl>
                                          <p:spTgt spid="9"/>
                                        </p:tgtEl>
                                      </p:cBhvr>
                                    </p:animEffect>
                                  </p:childTnLst>
                                </p:cTn>
                              </p:par>
                            </p:childTnLst>
                          </p:cTn>
                        </p:par>
                      </p:childTnLst>
                    </p:cTn>
                  </p:par>
                  <p:par>
                    <p:cTn id="24" fill="hold">
                      <p:stCondLst>
                        <p:cond delay="indefinite"/>
                      </p:stCondLst>
                      <p:childTnLst>
                        <p:par>
                          <p:cTn id="25" fill="hold">
                            <p:stCondLst>
                              <p:cond delay="0"/>
                            </p:stCondLst>
                            <p:childTnLst>
                              <p:par>
                                <p:cTn id="26" presetID="3" presetClass="entr" presetSubtype="10" fill="hold" grpId="0" nodeType="clickEffect">
                                  <p:stCondLst>
                                    <p:cond delay="0"/>
                                  </p:stCondLst>
                                  <p:childTnLst>
                                    <p:set>
                                      <p:cBhvr>
                                        <p:cTn id="27" dur="1" fill="hold">
                                          <p:stCondLst>
                                            <p:cond delay="0"/>
                                          </p:stCondLst>
                                        </p:cTn>
                                        <p:tgtEl>
                                          <p:spTgt spid="11"/>
                                        </p:tgtEl>
                                        <p:attrNameLst>
                                          <p:attrName>style.visibility</p:attrName>
                                        </p:attrNameLst>
                                      </p:cBhvr>
                                      <p:to>
                                        <p:strVal val="visible"/>
                                      </p:to>
                                    </p:set>
                                    <p:animEffect transition="in" filter="blinds(horizontal)">
                                      <p:cBhvr>
                                        <p:cTn id="28" dur="500"/>
                                        <p:tgtEl>
                                          <p:spTgt spid="11"/>
                                        </p:tgtEl>
                                      </p:cBhvr>
                                    </p:animEffect>
                                  </p:childTnLst>
                                </p:cTn>
                              </p:par>
                            </p:childTnLst>
                          </p:cTn>
                        </p:par>
                      </p:childTnLst>
                    </p:cTn>
                  </p:par>
                  <p:par>
                    <p:cTn id="29" fill="hold">
                      <p:stCondLst>
                        <p:cond delay="indefinite"/>
                      </p:stCondLst>
                      <p:childTnLst>
                        <p:par>
                          <p:cTn id="30" fill="hold">
                            <p:stCondLst>
                              <p:cond delay="0"/>
                            </p:stCondLst>
                            <p:childTnLst>
                              <p:par>
                                <p:cTn id="31" presetID="3" presetClass="entr" presetSubtype="10" fill="hold" nodeType="clickEffect">
                                  <p:stCondLst>
                                    <p:cond delay="0"/>
                                  </p:stCondLst>
                                  <p:childTnLst>
                                    <p:set>
                                      <p:cBhvr>
                                        <p:cTn id="32" dur="1" fill="hold">
                                          <p:stCondLst>
                                            <p:cond delay="0"/>
                                          </p:stCondLst>
                                        </p:cTn>
                                        <p:tgtEl>
                                          <p:spTgt spid="16"/>
                                        </p:tgtEl>
                                        <p:attrNameLst>
                                          <p:attrName>style.visibility</p:attrName>
                                        </p:attrNameLst>
                                      </p:cBhvr>
                                      <p:to>
                                        <p:strVal val="visible"/>
                                      </p:to>
                                    </p:set>
                                    <p:animEffect transition="in" filter="blinds(horizontal)">
                                      <p:cBhvr>
                                        <p:cTn id="33" dur="500"/>
                                        <p:tgtEl>
                                          <p:spTgt spid="16"/>
                                        </p:tgtEl>
                                      </p:cBhvr>
                                    </p:animEffect>
                                  </p:childTnLst>
                                </p:cTn>
                              </p:par>
                              <p:par>
                                <p:cTn id="34" presetID="3" presetClass="entr" presetSubtype="10" fill="hold" grpId="0" nodeType="withEffect">
                                  <p:stCondLst>
                                    <p:cond delay="0"/>
                                  </p:stCondLst>
                                  <p:childTnLst>
                                    <p:set>
                                      <p:cBhvr>
                                        <p:cTn id="35" dur="1" fill="hold">
                                          <p:stCondLst>
                                            <p:cond delay="0"/>
                                          </p:stCondLst>
                                        </p:cTn>
                                        <p:tgtEl>
                                          <p:spTgt spid="17"/>
                                        </p:tgtEl>
                                        <p:attrNameLst>
                                          <p:attrName>style.visibility</p:attrName>
                                        </p:attrNameLst>
                                      </p:cBhvr>
                                      <p:to>
                                        <p:strVal val="visible"/>
                                      </p:to>
                                    </p:set>
                                    <p:animEffect transition="in" filter="blinds(horizontal)">
                                      <p:cBhvr>
                                        <p:cTn id="36" dur="500"/>
                                        <p:tgtEl>
                                          <p:spTgt spid="17"/>
                                        </p:tgtEl>
                                      </p:cBhvr>
                                    </p:animEffect>
                                  </p:childTnLst>
                                </p:cTn>
                              </p:par>
                            </p:childTnLst>
                          </p:cTn>
                        </p:par>
                      </p:childTnLst>
                    </p:cTn>
                  </p:par>
                  <p:par>
                    <p:cTn id="37" fill="hold">
                      <p:stCondLst>
                        <p:cond delay="indefinite"/>
                      </p:stCondLst>
                      <p:childTnLst>
                        <p:par>
                          <p:cTn id="38" fill="hold">
                            <p:stCondLst>
                              <p:cond delay="0"/>
                            </p:stCondLst>
                            <p:childTnLst>
                              <p:par>
                                <p:cTn id="39" presetID="3" presetClass="entr" presetSubtype="10" fill="hold" nodeType="clickEffect">
                                  <p:stCondLst>
                                    <p:cond delay="0"/>
                                  </p:stCondLst>
                                  <p:childTnLst>
                                    <p:set>
                                      <p:cBhvr>
                                        <p:cTn id="40" dur="1" fill="hold">
                                          <p:stCondLst>
                                            <p:cond delay="0"/>
                                          </p:stCondLst>
                                        </p:cTn>
                                        <p:tgtEl>
                                          <p:spTgt spid="11268"/>
                                        </p:tgtEl>
                                        <p:attrNameLst>
                                          <p:attrName>style.visibility</p:attrName>
                                        </p:attrNameLst>
                                      </p:cBhvr>
                                      <p:to>
                                        <p:strVal val="visible"/>
                                      </p:to>
                                    </p:set>
                                    <p:animEffect transition="in" filter="blinds(horizontal)">
                                      <p:cBhvr>
                                        <p:cTn id="41" dur="500"/>
                                        <p:tgtEl>
                                          <p:spTgt spid="11268"/>
                                        </p:tgtEl>
                                      </p:cBhvr>
                                    </p:animEffect>
                                  </p:childTnLst>
                                </p:cTn>
                              </p:par>
                              <p:par>
                                <p:cTn id="42" presetID="3" presetClass="entr" presetSubtype="10" fill="hold" grpId="0" nodeType="withEffect">
                                  <p:stCondLst>
                                    <p:cond delay="0"/>
                                  </p:stCondLst>
                                  <p:childTnLst>
                                    <p:set>
                                      <p:cBhvr>
                                        <p:cTn id="43" dur="1" fill="hold">
                                          <p:stCondLst>
                                            <p:cond delay="0"/>
                                          </p:stCondLst>
                                        </p:cTn>
                                        <p:tgtEl>
                                          <p:spTgt spid="19"/>
                                        </p:tgtEl>
                                        <p:attrNameLst>
                                          <p:attrName>style.visibility</p:attrName>
                                        </p:attrNameLst>
                                      </p:cBhvr>
                                      <p:to>
                                        <p:strVal val="visible"/>
                                      </p:to>
                                    </p:set>
                                    <p:animEffect transition="in" filter="blinds(horizontal)">
                                      <p:cBhvr>
                                        <p:cTn id="44" dur="500"/>
                                        <p:tgtEl>
                                          <p:spTgt spid="19"/>
                                        </p:tgtEl>
                                      </p:cBhvr>
                                    </p:animEffect>
                                  </p:childTnLst>
                                </p:cTn>
                              </p:par>
                            </p:childTnLst>
                          </p:cTn>
                        </p:par>
                      </p:childTnLst>
                    </p:cTn>
                  </p:par>
                  <p:par>
                    <p:cTn id="45" fill="hold">
                      <p:stCondLst>
                        <p:cond delay="indefinite"/>
                      </p:stCondLst>
                      <p:childTnLst>
                        <p:par>
                          <p:cTn id="46" fill="hold">
                            <p:stCondLst>
                              <p:cond delay="0"/>
                            </p:stCondLst>
                            <p:childTnLst>
                              <p:par>
                                <p:cTn id="47" presetID="3" presetClass="entr" presetSubtype="10" fill="hold" grpId="0" nodeType="clickEffect">
                                  <p:stCondLst>
                                    <p:cond delay="0"/>
                                  </p:stCondLst>
                                  <p:childTnLst>
                                    <p:set>
                                      <p:cBhvr>
                                        <p:cTn id="48" dur="1" fill="hold">
                                          <p:stCondLst>
                                            <p:cond delay="0"/>
                                          </p:stCondLst>
                                        </p:cTn>
                                        <p:tgtEl>
                                          <p:spTgt spid="18"/>
                                        </p:tgtEl>
                                        <p:attrNameLst>
                                          <p:attrName>style.visibility</p:attrName>
                                        </p:attrNameLst>
                                      </p:cBhvr>
                                      <p:to>
                                        <p:strVal val="visible"/>
                                      </p:to>
                                    </p:set>
                                    <p:animEffect transition="in" filter="blinds(horizontal)">
                                      <p:cBhvr>
                                        <p:cTn id="49" dur="500"/>
                                        <p:tgtEl>
                                          <p:spTgt spid="18"/>
                                        </p:tgtEl>
                                      </p:cBhvr>
                                    </p:animEffect>
                                  </p:childTnLst>
                                </p:cTn>
                              </p:par>
                            </p:childTnLst>
                          </p:cTn>
                        </p:par>
                      </p:childTnLst>
                    </p:cTn>
                  </p:par>
                  <p:par>
                    <p:cTn id="50" fill="hold">
                      <p:stCondLst>
                        <p:cond delay="indefinite"/>
                      </p:stCondLst>
                      <p:childTnLst>
                        <p:par>
                          <p:cTn id="51" fill="hold">
                            <p:stCondLst>
                              <p:cond delay="0"/>
                            </p:stCondLst>
                            <p:childTnLst>
                              <p:par>
                                <p:cTn id="52" presetID="3" presetClass="entr" presetSubtype="10" fill="hold" nodeType="clickEffect">
                                  <p:stCondLst>
                                    <p:cond delay="0"/>
                                  </p:stCondLst>
                                  <p:childTnLst>
                                    <p:set>
                                      <p:cBhvr>
                                        <p:cTn id="53" dur="1" fill="hold">
                                          <p:stCondLst>
                                            <p:cond delay="0"/>
                                          </p:stCondLst>
                                        </p:cTn>
                                        <p:tgtEl>
                                          <p:spTgt spid="11272"/>
                                        </p:tgtEl>
                                        <p:attrNameLst>
                                          <p:attrName>style.visibility</p:attrName>
                                        </p:attrNameLst>
                                      </p:cBhvr>
                                      <p:to>
                                        <p:strVal val="visible"/>
                                      </p:to>
                                    </p:set>
                                    <p:animEffect transition="in" filter="blinds(horizontal)">
                                      <p:cBhvr>
                                        <p:cTn id="54" dur="500"/>
                                        <p:tgtEl>
                                          <p:spTgt spid="11272"/>
                                        </p:tgtEl>
                                      </p:cBhvr>
                                    </p:animEffect>
                                  </p:childTnLst>
                                </p:cTn>
                              </p:par>
                              <p:par>
                                <p:cTn id="55" presetID="3" presetClass="entr" presetSubtype="10" fill="hold" grpId="0" nodeType="withEffect">
                                  <p:stCondLst>
                                    <p:cond delay="0"/>
                                  </p:stCondLst>
                                  <p:childTnLst>
                                    <p:set>
                                      <p:cBhvr>
                                        <p:cTn id="56" dur="1" fill="hold">
                                          <p:stCondLst>
                                            <p:cond delay="0"/>
                                          </p:stCondLst>
                                        </p:cTn>
                                        <p:tgtEl>
                                          <p:spTgt spid="21"/>
                                        </p:tgtEl>
                                        <p:attrNameLst>
                                          <p:attrName>style.visibility</p:attrName>
                                        </p:attrNameLst>
                                      </p:cBhvr>
                                      <p:to>
                                        <p:strVal val="visible"/>
                                      </p:to>
                                    </p:set>
                                    <p:animEffect transition="in" filter="blinds(horizontal)">
                                      <p:cBhvr>
                                        <p:cTn id="57" dur="500"/>
                                        <p:tgtEl>
                                          <p:spTgt spid="21"/>
                                        </p:tgtEl>
                                      </p:cBhvr>
                                    </p:animEffect>
                                  </p:childTnLst>
                                </p:cTn>
                              </p:par>
                            </p:childTnLst>
                          </p:cTn>
                        </p:par>
                      </p:childTnLst>
                    </p:cTn>
                  </p:par>
                  <p:par>
                    <p:cTn id="58" fill="hold">
                      <p:stCondLst>
                        <p:cond delay="indefinite"/>
                      </p:stCondLst>
                      <p:childTnLst>
                        <p:par>
                          <p:cTn id="59" fill="hold">
                            <p:stCondLst>
                              <p:cond delay="0"/>
                            </p:stCondLst>
                            <p:childTnLst>
                              <p:par>
                                <p:cTn id="60" presetID="3" presetClass="entr" presetSubtype="10" fill="hold" grpId="0" nodeType="clickEffect">
                                  <p:stCondLst>
                                    <p:cond delay="0"/>
                                  </p:stCondLst>
                                  <p:childTnLst>
                                    <p:set>
                                      <p:cBhvr>
                                        <p:cTn id="61" dur="1" fill="hold">
                                          <p:stCondLst>
                                            <p:cond delay="0"/>
                                          </p:stCondLst>
                                        </p:cTn>
                                        <p:tgtEl>
                                          <p:spTgt spid="20"/>
                                        </p:tgtEl>
                                        <p:attrNameLst>
                                          <p:attrName>style.visibility</p:attrName>
                                        </p:attrNameLst>
                                      </p:cBhvr>
                                      <p:to>
                                        <p:strVal val="visible"/>
                                      </p:to>
                                    </p:set>
                                    <p:animEffect transition="in" filter="blinds(horizontal)">
                                      <p:cBhvr>
                                        <p:cTn id="62" dur="500"/>
                                        <p:tgtEl>
                                          <p:spTgt spid="20"/>
                                        </p:tgtEl>
                                      </p:cBhvr>
                                    </p:animEffect>
                                  </p:childTnLst>
                                </p:cTn>
                              </p:par>
                            </p:childTnLst>
                          </p:cTn>
                        </p:par>
                      </p:childTnLst>
                    </p:cTn>
                  </p:par>
                  <p:par>
                    <p:cTn id="63" fill="hold">
                      <p:stCondLst>
                        <p:cond delay="indefinite"/>
                      </p:stCondLst>
                      <p:childTnLst>
                        <p:par>
                          <p:cTn id="64" fill="hold">
                            <p:stCondLst>
                              <p:cond delay="0"/>
                            </p:stCondLst>
                            <p:childTnLst>
                              <p:par>
                                <p:cTn id="65" presetID="3" presetClass="entr" presetSubtype="10" fill="hold" nodeType="clickEffect">
                                  <p:stCondLst>
                                    <p:cond delay="0"/>
                                  </p:stCondLst>
                                  <p:childTnLst>
                                    <p:set>
                                      <p:cBhvr>
                                        <p:cTn id="66" dur="1" fill="hold">
                                          <p:stCondLst>
                                            <p:cond delay="0"/>
                                          </p:stCondLst>
                                        </p:cTn>
                                        <p:tgtEl>
                                          <p:spTgt spid="23"/>
                                        </p:tgtEl>
                                        <p:attrNameLst>
                                          <p:attrName>style.visibility</p:attrName>
                                        </p:attrNameLst>
                                      </p:cBhvr>
                                      <p:to>
                                        <p:strVal val="visible"/>
                                      </p:to>
                                    </p:set>
                                    <p:animEffect transition="in" filter="blinds(horizontal)">
                                      <p:cBhvr>
                                        <p:cTn id="67" dur="500"/>
                                        <p:tgtEl>
                                          <p:spTgt spid="23"/>
                                        </p:tgtEl>
                                      </p:cBhvr>
                                    </p:animEffect>
                                  </p:childTnLst>
                                </p:cTn>
                              </p:par>
                              <p:par>
                                <p:cTn id="68" presetID="3" presetClass="entr" presetSubtype="10" fill="hold" grpId="0" nodeType="withEffect">
                                  <p:stCondLst>
                                    <p:cond delay="0"/>
                                  </p:stCondLst>
                                  <p:childTnLst>
                                    <p:set>
                                      <p:cBhvr>
                                        <p:cTn id="69" dur="1" fill="hold">
                                          <p:stCondLst>
                                            <p:cond delay="0"/>
                                          </p:stCondLst>
                                        </p:cTn>
                                        <p:tgtEl>
                                          <p:spTgt spid="24"/>
                                        </p:tgtEl>
                                        <p:attrNameLst>
                                          <p:attrName>style.visibility</p:attrName>
                                        </p:attrNameLst>
                                      </p:cBhvr>
                                      <p:to>
                                        <p:strVal val="visible"/>
                                      </p:to>
                                    </p:set>
                                    <p:animEffect transition="in" filter="blinds(horizontal)">
                                      <p:cBhvr>
                                        <p:cTn id="70"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1" grpId="0"/>
      <p:bldP spid="13" grpId="0" animBg="1"/>
      <p:bldP spid="14" grpId="0"/>
      <p:bldP spid="17" grpId="0"/>
      <p:bldP spid="18" grpId="0"/>
      <p:bldP spid="19" grpId="0" animBg="1"/>
      <p:bldP spid="20" grpId="0"/>
      <p:bldP spid="21" grpId="0" animBg="1"/>
      <p:bldP spid="24"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914400" y="838200"/>
            <a:ext cx="7467600" cy="1384995"/>
          </a:xfrm>
          <a:prstGeom prst="rect">
            <a:avLst/>
          </a:prstGeom>
          <a:noFill/>
        </p:spPr>
        <p:txBody>
          <a:bodyPr wrap="square" rtlCol="0">
            <a:spAutoFit/>
          </a:bodyPr>
          <a:lstStyle/>
          <a:p>
            <a:endParaRPr lang="en-US" dirty="0" smtClean="0"/>
          </a:p>
          <a:p>
            <a:pPr marL="342900" indent="-342900">
              <a:buAutoNum type="arabicParenR"/>
            </a:pPr>
            <a:r>
              <a:rPr lang="en-US" sz="2400" b="1" dirty="0" smtClean="0"/>
              <a:t>Can’t predict correct spectral positions for anything except H    ( only 1 electron case good)</a:t>
            </a:r>
          </a:p>
          <a:p>
            <a:r>
              <a:rPr lang="en-US" dirty="0" smtClean="0"/>
              <a:t> </a:t>
            </a:r>
            <a:endParaRPr lang="en-US" dirty="0"/>
          </a:p>
        </p:txBody>
      </p:sp>
      <p:sp>
        <p:nvSpPr>
          <p:cNvPr id="4" name="Rectangle 3"/>
          <p:cNvSpPr/>
          <p:nvPr/>
        </p:nvSpPr>
        <p:spPr>
          <a:xfrm>
            <a:off x="1752600" y="228600"/>
            <a:ext cx="4762650" cy="954107"/>
          </a:xfrm>
          <a:prstGeom prst="rect">
            <a:avLst/>
          </a:prstGeom>
        </p:spPr>
        <p:txBody>
          <a:bodyPr wrap="none">
            <a:spAutoFit/>
          </a:bodyPr>
          <a:lstStyle/>
          <a:p>
            <a:r>
              <a:rPr lang="en-US" sz="3200" b="1" dirty="0" smtClean="0"/>
              <a:t>Problems with Bohr Model</a:t>
            </a:r>
          </a:p>
          <a:p>
            <a:r>
              <a:rPr lang="en-US" sz="2400" b="1" dirty="0" smtClean="0"/>
              <a:t>	(see pg 23 of text)</a:t>
            </a:r>
          </a:p>
        </p:txBody>
      </p:sp>
      <p:pic>
        <p:nvPicPr>
          <p:cNvPr id="8" name="Picture 2" descr="http://upload.wikimedia.org/wikipedia/commons/thumb/0/0e/H_plasma_spectrum.gif/300px-H_plasma_spectrum.gif"/>
          <p:cNvPicPr>
            <a:picLocks noChangeAspect="1" noChangeArrowheads="1"/>
          </p:cNvPicPr>
          <p:nvPr/>
        </p:nvPicPr>
        <p:blipFill>
          <a:blip r:embed="rId3" cstate="print"/>
          <a:srcRect/>
          <a:stretch>
            <a:fillRect/>
          </a:stretch>
        </p:blipFill>
        <p:spPr bwMode="auto">
          <a:xfrm>
            <a:off x="1828800" y="2971800"/>
            <a:ext cx="3657600" cy="3657600"/>
          </a:xfrm>
          <a:prstGeom prst="rect">
            <a:avLst/>
          </a:prstGeom>
          <a:noFill/>
        </p:spPr>
      </p:pic>
      <p:sp>
        <p:nvSpPr>
          <p:cNvPr id="9" name="TextBox 8"/>
          <p:cNvSpPr txBox="1"/>
          <p:nvPr/>
        </p:nvSpPr>
        <p:spPr>
          <a:xfrm>
            <a:off x="914400" y="3048000"/>
            <a:ext cx="7315200" cy="461665"/>
          </a:xfrm>
          <a:prstGeom prst="rect">
            <a:avLst/>
          </a:prstGeom>
          <a:noFill/>
        </p:spPr>
        <p:txBody>
          <a:bodyPr wrap="square" rtlCol="0">
            <a:spAutoFit/>
          </a:bodyPr>
          <a:lstStyle/>
          <a:p>
            <a:r>
              <a:rPr lang="en-US" sz="2400" b="1" dirty="0" smtClean="0"/>
              <a:t>2) Can’t explain H intensity pattern   </a:t>
            </a:r>
            <a:endParaRPr lang="en-US" sz="2400" b="1" dirty="0"/>
          </a:p>
        </p:txBody>
      </p:sp>
      <p:pic>
        <p:nvPicPr>
          <p:cNvPr id="10" name="Picture 2"/>
          <p:cNvPicPr>
            <a:picLocks noChangeAspect="1" noChangeArrowheads="1"/>
          </p:cNvPicPr>
          <p:nvPr/>
        </p:nvPicPr>
        <p:blipFill>
          <a:blip r:embed="rId4" cstate="print"/>
          <a:srcRect/>
          <a:stretch>
            <a:fillRect/>
          </a:stretch>
        </p:blipFill>
        <p:spPr bwMode="auto">
          <a:xfrm>
            <a:off x="1219199" y="1981201"/>
            <a:ext cx="6840785" cy="779648"/>
          </a:xfrm>
          <a:prstGeom prst="rect">
            <a:avLst/>
          </a:prstGeom>
          <a:noFill/>
          <a:ln w="9525">
            <a:noFill/>
            <a:miter lim="800000"/>
            <a:headEnd/>
            <a:tailEnd/>
          </a:ln>
        </p:spPr>
      </p:pic>
      <p:sp>
        <p:nvSpPr>
          <p:cNvPr id="11" name="TextBox 10"/>
          <p:cNvSpPr txBox="1"/>
          <p:nvPr/>
        </p:nvSpPr>
        <p:spPr>
          <a:xfrm>
            <a:off x="7162800" y="2667000"/>
            <a:ext cx="1676400" cy="461665"/>
          </a:xfrm>
          <a:prstGeom prst="rect">
            <a:avLst/>
          </a:prstGeom>
          <a:noFill/>
        </p:spPr>
        <p:txBody>
          <a:bodyPr wrap="square" rtlCol="0">
            <a:spAutoFit/>
          </a:bodyPr>
          <a:lstStyle/>
          <a:p>
            <a:r>
              <a:rPr lang="en-US" sz="2400" dirty="0" smtClean="0">
                <a:solidFill>
                  <a:srgbClr val="FF0000"/>
                </a:solidFill>
              </a:rPr>
              <a:t>No can do…</a:t>
            </a:r>
            <a:endParaRPr lang="en-US" sz="2400" dirty="0">
              <a:solidFill>
                <a:srgbClr val="FF0000"/>
              </a:solidFill>
            </a:endParaRPr>
          </a:p>
        </p:txBody>
      </p:sp>
      <p:sp>
        <p:nvSpPr>
          <p:cNvPr id="12" name="TextBox 11"/>
          <p:cNvSpPr txBox="1"/>
          <p:nvPr/>
        </p:nvSpPr>
        <p:spPr>
          <a:xfrm>
            <a:off x="5257800" y="4267200"/>
            <a:ext cx="3505200" cy="1384995"/>
          </a:xfrm>
          <a:prstGeom prst="rect">
            <a:avLst/>
          </a:prstGeom>
          <a:noFill/>
        </p:spPr>
        <p:txBody>
          <a:bodyPr wrap="square" rtlCol="0">
            <a:spAutoFit/>
          </a:bodyPr>
          <a:lstStyle/>
          <a:p>
            <a:r>
              <a:rPr lang="en-US" sz="2800" dirty="0" smtClean="0">
                <a:solidFill>
                  <a:srgbClr val="FF0000"/>
                </a:solidFill>
              </a:rPr>
              <a:t>Can’t explain why are some lines strong and some lines weak </a:t>
            </a:r>
            <a:endParaRPr lang="en-US" sz="2000" dirty="0">
              <a:solidFill>
                <a:srgbClr val="FF0000"/>
              </a:solidFill>
            </a:endParaRPr>
          </a:p>
        </p:txBody>
      </p:sp>
    </p:spTree>
    <p:extLst>
      <p:ext uri="{BB962C8B-B14F-4D97-AF65-F5344CB8AC3E}">
        <p14:creationId xmlns:p14="http://schemas.microsoft.com/office/powerpoint/2010/main" val="12559378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linds(horizont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blinds(horizontal)">
                                      <p:cBhvr>
                                        <p:cTn id="12" dur="500"/>
                                        <p:tgtEl>
                                          <p:spTgt spid="10"/>
                                        </p:tgtEl>
                                      </p:cBhvr>
                                    </p:animEffect>
                                  </p:childTnLst>
                                </p:cTn>
                              </p:par>
                              <p:par>
                                <p:cTn id="13" presetID="3" presetClass="entr" presetSubtype="10"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blinds(horizontal)">
                                      <p:cBhvr>
                                        <p:cTn id="15" dur="500"/>
                                        <p:tgtEl>
                                          <p:spTgt spid="11"/>
                                        </p:tgtEl>
                                      </p:cBhvr>
                                    </p:animEffect>
                                  </p:childTnLst>
                                </p:cTn>
                              </p:par>
                            </p:childTnLst>
                          </p:cTn>
                        </p:par>
                      </p:childTnLst>
                    </p:cTn>
                  </p:par>
                  <p:par>
                    <p:cTn id="16" fill="hold">
                      <p:stCondLst>
                        <p:cond delay="indefinite"/>
                      </p:stCondLst>
                      <p:childTnLst>
                        <p:par>
                          <p:cTn id="17" fill="hold">
                            <p:stCondLst>
                              <p:cond delay="0"/>
                            </p:stCondLst>
                            <p:childTnLst>
                              <p:par>
                                <p:cTn id="18" presetID="3" presetClass="entr" presetSubtype="10" fill="hold" grpId="0" nodeType="click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blinds(horizontal)">
                                      <p:cBhvr>
                                        <p:cTn id="20" dur="500"/>
                                        <p:tgtEl>
                                          <p:spTgt spid="9"/>
                                        </p:tgtEl>
                                      </p:cBhvr>
                                    </p:animEffect>
                                  </p:childTnLst>
                                </p:cTn>
                              </p:par>
                            </p:childTnLst>
                          </p:cTn>
                        </p:par>
                      </p:childTnLst>
                    </p:cTn>
                  </p:par>
                  <p:par>
                    <p:cTn id="21" fill="hold">
                      <p:stCondLst>
                        <p:cond delay="indefinite"/>
                      </p:stCondLst>
                      <p:childTnLst>
                        <p:par>
                          <p:cTn id="22" fill="hold">
                            <p:stCondLst>
                              <p:cond delay="0"/>
                            </p:stCondLst>
                            <p:childTnLst>
                              <p:par>
                                <p:cTn id="23" presetID="3" presetClass="entr" presetSubtype="10" fill="hold" nodeType="clickEffect">
                                  <p:stCondLst>
                                    <p:cond delay="0"/>
                                  </p:stCondLst>
                                  <p:childTnLst>
                                    <p:set>
                                      <p:cBhvr>
                                        <p:cTn id="24" dur="1" fill="hold">
                                          <p:stCondLst>
                                            <p:cond delay="0"/>
                                          </p:stCondLst>
                                        </p:cTn>
                                        <p:tgtEl>
                                          <p:spTgt spid="8"/>
                                        </p:tgtEl>
                                        <p:attrNameLst>
                                          <p:attrName>style.visibility</p:attrName>
                                        </p:attrNameLst>
                                      </p:cBhvr>
                                      <p:to>
                                        <p:strVal val="visible"/>
                                      </p:to>
                                    </p:set>
                                    <p:animEffect transition="in" filter="blinds(horizontal)">
                                      <p:cBhvr>
                                        <p:cTn id="25" dur="500"/>
                                        <p:tgtEl>
                                          <p:spTgt spid="8"/>
                                        </p:tgtEl>
                                      </p:cBhvr>
                                    </p:animEffect>
                                  </p:childTnLst>
                                </p:cTn>
                              </p:par>
                              <p:par>
                                <p:cTn id="26" presetID="3" presetClass="entr" presetSubtype="10" fill="hold" grpId="0" nodeType="withEffect">
                                  <p:stCondLst>
                                    <p:cond delay="0"/>
                                  </p:stCondLst>
                                  <p:childTnLst>
                                    <p:set>
                                      <p:cBhvr>
                                        <p:cTn id="27" dur="1" fill="hold">
                                          <p:stCondLst>
                                            <p:cond delay="0"/>
                                          </p:stCondLst>
                                        </p:cTn>
                                        <p:tgtEl>
                                          <p:spTgt spid="12"/>
                                        </p:tgtEl>
                                        <p:attrNameLst>
                                          <p:attrName>style.visibility</p:attrName>
                                        </p:attrNameLst>
                                      </p:cBhvr>
                                      <p:to>
                                        <p:strVal val="visible"/>
                                      </p:to>
                                    </p:set>
                                    <p:animEffect transition="in" filter="blinds(horizontal)">
                                      <p:cBhvr>
                                        <p:cTn id="28"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9" grpId="0"/>
      <p:bldP spid="11" grpId="0"/>
      <p:bldP spid="12"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descr="http://www7b.biglobe.ne.jp/~kcy05t/zu/bohsod.gif"/>
          <p:cNvPicPr>
            <a:picLocks noChangeAspect="1" noChangeArrowheads="1"/>
          </p:cNvPicPr>
          <p:nvPr/>
        </p:nvPicPr>
        <p:blipFill>
          <a:blip r:embed="rId3" cstate="print"/>
          <a:srcRect/>
          <a:stretch>
            <a:fillRect/>
          </a:stretch>
        </p:blipFill>
        <p:spPr bwMode="auto">
          <a:xfrm>
            <a:off x="1752600" y="1676400"/>
            <a:ext cx="5943600" cy="4700737"/>
          </a:xfrm>
          <a:prstGeom prst="rect">
            <a:avLst/>
          </a:prstGeom>
          <a:noFill/>
        </p:spPr>
      </p:pic>
      <p:sp>
        <p:nvSpPr>
          <p:cNvPr id="5" name="TextBox 4"/>
          <p:cNvSpPr txBox="1"/>
          <p:nvPr/>
        </p:nvSpPr>
        <p:spPr>
          <a:xfrm>
            <a:off x="457200" y="228600"/>
            <a:ext cx="8458200" cy="1077218"/>
          </a:xfrm>
          <a:prstGeom prst="rect">
            <a:avLst/>
          </a:prstGeom>
          <a:noFill/>
        </p:spPr>
        <p:txBody>
          <a:bodyPr wrap="square" rtlCol="0">
            <a:spAutoFit/>
          </a:bodyPr>
          <a:lstStyle/>
          <a:p>
            <a:r>
              <a:rPr lang="en-US" dirty="0" smtClean="0"/>
              <a:t>Problems with Bohr Model (continued)</a:t>
            </a:r>
          </a:p>
          <a:p>
            <a:endParaRPr lang="en-US" dirty="0" smtClean="0"/>
          </a:p>
          <a:p>
            <a:pPr marL="342900" indent="-342900"/>
            <a:r>
              <a:rPr lang="en-US" sz="2400" b="1" dirty="0" smtClean="0"/>
              <a:t>3) </a:t>
            </a:r>
            <a:r>
              <a:rPr lang="en-US" sz="2800" b="1" dirty="0" smtClean="0"/>
              <a:t>Can’t Explain Zeeman (magnetic) splitting effect </a:t>
            </a:r>
            <a:endParaRPr lang="en-US" sz="2800" b="1" dirty="0"/>
          </a:p>
        </p:txBody>
      </p:sp>
    </p:spTree>
    <p:extLst>
      <p:ext uri="{BB962C8B-B14F-4D97-AF65-F5344CB8AC3E}">
        <p14:creationId xmlns:p14="http://schemas.microsoft.com/office/powerpoint/2010/main" val="39840656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11266"/>
                                        </p:tgtEl>
                                        <p:attrNameLst>
                                          <p:attrName>style.visibility</p:attrName>
                                        </p:attrNameLst>
                                      </p:cBhvr>
                                      <p:to>
                                        <p:strVal val="visible"/>
                                      </p:to>
                                    </p:set>
                                    <p:animEffect transition="in" filter="blinds(horizontal)">
                                      <p:cBhvr>
                                        <p:cTn id="7" dur="500"/>
                                        <p:tgtEl>
                                          <p:spTgt spid="1126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 descr="http://2.bp.blogspot.com/_nxSb3loAy3A/TF4UjoX3jtI/AAAAAAAAALQ/0BY1cd996tI/s1600/electron++and+x-ray+diffraction.jpg"/>
          <p:cNvPicPr>
            <a:picLocks noChangeAspect="1" noChangeArrowheads="1"/>
          </p:cNvPicPr>
          <p:nvPr/>
        </p:nvPicPr>
        <p:blipFill>
          <a:blip r:embed="rId3" cstate="print"/>
          <a:srcRect/>
          <a:stretch>
            <a:fillRect/>
          </a:stretch>
        </p:blipFill>
        <p:spPr bwMode="auto">
          <a:xfrm>
            <a:off x="1371600" y="1447800"/>
            <a:ext cx="5902344" cy="4270360"/>
          </a:xfrm>
          <a:prstGeom prst="rect">
            <a:avLst/>
          </a:prstGeom>
          <a:noFill/>
        </p:spPr>
      </p:pic>
      <p:sp>
        <p:nvSpPr>
          <p:cNvPr id="3" name="TextBox 2"/>
          <p:cNvSpPr txBox="1"/>
          <p:nvPr/>
        </p:nvSpPr>
        <p:spPr>
          <a:xfrm>
            <a:off x="457200" y="0"/>
            <a:ext cx="8382000" cy="1569660"/>
          </a:xfrm>
          <a:prstGeom prst="rect">
            <a:avLst/>
          </a:prstGeom>
          <a:noFill/>
        </p:spPr>
        <p:txBody>
          <a:bodyPr wrap="square" rtlCol="0">
            <a:spAutoFit/>
          </a:bodyPr>
          <a:lstStyle/>
          <a:p>
            <a:r>
              <a:rPr lang="en-US" sz="3200" b="1" dirty="0" smtClean="0"/>
              <a:t>While Bohr’s model fails, </a:t>
            </a:r>
            <a:r>
              <a:rPr lang="en-US" sz="3200" b="1" dirty="0" err="1" smtClean="0"/>
              <a:t>DeBroglie’s</a:t>
            </a:r>
            <a:r>
              <a:rPr lang="en-US" sz="3200" b="1" dirty="0" smtClean="0"/>
              <a:t> `hypothesis’ that matter acts like waves finds wide  evidence of being true </a:t>
            </a:r>
            <a:r>
              <a:rPr lang="en-US" sz="2000" b="1" dirty="0" smtClean="0"/>
              <a:t>(see Figure 1.8 p. 17)</a:t>
            </a:r>
            <a:endParaRPr lang="en-US" sz="2000" b="1" dirty="0"/>
          </a:p>
        </p:txBody>
      </p:sp>
      <p:sp>
        <p:nvSpPr>
          <p:cNvPr id="4" name="TextBox 3"/>
          <p:cNvSpPr txBox="1"/>
          <p:nvPr/>
        </p:nvSpPr>
        <p:spPr>
          <a:xfrm>
            <a:off x="1143000" y="5638800"/>
            <a:ext cx="2895600" cy="1200329"/>
          </a:xfrm>
          <a:prstGeom prst="rect">
            <a:avLst/>
          </a:prstGeom>
          <a:noFill/>
        </p:spPr>
        <p:txBody>
          <a:bodyPr wrap="square" rtlCol="0">
            <a:spAutoFit/>
          </a:bodyPr>
          <a:lstStyle/>
          <a:p>
            <a:r>
              <a:rPr lang="en-US" dirty="0" smtClean="0"/>
              <a:t>Braggs’ (Father and Son)</a:t>
            </a:r>
          </a:p>
          <a:p>
            <a:r>
              <a:rPr lang="en-US" dirty="0" smtClean="0"/>
              <a:t>Explore X-ray waves to find structure (both get Nobel separately)</a:t>
            </a:r>
            <a:endParaRPr lang="en-US" dirty="0"/>
          </a:p>
        </p:txBody>
      </p:sp>
      <p:sp>
        <p:nvSpPr>
          <p:cNvPr id="5" name="TextBox 4"/>
          <p:cNvSpPr txBox="1"/>
          <p:nvPr/>
        </p:nvSpPr>
        <p:spPr>
          <a:xfrm>
            <a:off x="4572000" y="5657671"/>
            <a:ext cx="3276600" cy="1200329"/>
          </a:xfrm>
          <a:prstGeom prst="rect">
            <a:avLst/>
          </a:prstGeom>
          <a:noFill/>
        </p:spPr>
        <p:txBody>
          <a:bodyPr wrap="square" rtlCol="0">
            <a:spAutoFit/>
          </a:bodyPr>
          <a:lstStyle/>
          <a:p>
            <a:r>
              <a:rPr lang="en-US" dirty="0" err="1" smtClean="0"/>
              <a:t>Thomsons</a:t>
            </a:r>
            <a:r>
              <a:rPr lang="en-US" dirty="0" smtClean="0"/>
              <a:t>’ (Father and Son) explore electrons and show it’s a wave (both get Nobel prize separately)    see p. 18</a:t>
            </a:r>
            <a:endParaRPr lang="en-US" dirty="0"/>
          </a:p>
        </p:txBody>
      </p:sp>
      <p:sp>
        <p:nvSpPr>
          <p:cNvPr id="6" name="TextBox 5"/>
          <p:cNvSpPr txBox="1"/>
          <p:nvPr/>
        </p:nvSpPr>
        <p:spPr>
          <a:xfrm>
            <a:off x="0" y="3124200"/>
            <a:ext cx="1600200" cy="1200329"/>
          </a:xfrm>
          <a:prstGeom prst="rect">
            <a:avLst/>
          </a:prstGeom>
          <a:noFill/>
        </p:spPr>
        <p:txBody>
          <a:bodyPr wrap="square" rtlCol="0">
            <a:spAutoFit/>
          </a:bodyPr>
          <a:lstStyle/>
          <a:p>
            <a:r>
              <a:rPr lang="en-US" sz="2400" b="1" dirty="0" smtClean="0"/>
              <a:t>Light diffraction through Al</a:t>
            </a:r>
            <a:endParaRPr lang="en-US" sz="2400" b="1" dirty="0"/>
          </a:p>
        </p:txBody>
      </p:sp>
      <p:sp>
        <p:nvSpPr>
          <p:cNvPr id="7" name="TextBox 6"/>
          <p:cNvSpPr txBox="1"/>
          <p:nvPr/>
        </p:nvSpPr>
        <p:spPr>
          <a:xfrm>
            <a:off x="7162800" y="2971800"/>
            <a:ext cx="1828800" cy="1384995"/>
          </a:xfrm>
          <a:prstGeom prst="rect">
            <a:avLst/>
          </a:prstGeom>
          <a:noFill/>
        </p:spPr>
        <p:txBody>
          <a:bodyPr wrap="square" rtlCol="0">
            <a:spAutoFit/>
          </a:bodyPr>
          <a:lstStyle/>
          <a:p>
            <a:r>
              <a:rPr lang="en-US" sz="2800" b="1" dirty="0" smtClean="0"/>
              <a:t>Electron diffraction through Al</a:t>
            </a:r>
            <a:endParaRPr lang="en-US" sz="2800" b="1" dirty="0"/>
          </a:p>
        </p:txBody>
      </p:sp>
    </p:spTree>
    <p:extLst>
      <p:ext uri="{BB962C8B-B14F-4D97-AF65-F5344CB8AC3E}">
        <p14:creationId xmlns:p14="http://schemas.microsoft.com/office/powerpoint/2010/main" val="37885615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14338"/>
                                        </p:tgtEl>
                                        <p:attrNameLst>
                                          <p:attrName>style.visibility</p:attrName>
                                        </p:attrNameLst>
                                      </p:cBhvr>
                                      <p:to>
                                        <p:strVal val="visible"/>
                                      </p:to>
                                    </p:set>
                                    <p:animEffect transition="in" filter="blinds(horizontal)">
                                      <p:cBhvr>
                                        <p:cTn id="7" dur="500"/>
                                        <p:tgtEl>
                                          <p:spTgt spid="14338"/>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linds(horizontal)">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blinds(horizontal)">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blinds(horizontal)">
                                      <p:cBhvr>
                                        <p:cTn id="22" dur="500"/>
                                        <p:tgtEl>
                                          <p:spTgt spid="4"/>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5"/>
                                        </p:tgtEl>
                                        <p:attrNameLst>
                                          <p:attrName>style.visibility</p:attrName>
                                        </p:attrNameLst>
                                      </p:cBhvr>
                                      <p:to>
                                        <p:strVal val="visible"/>
                                      </p:to>
                                    </p:set>
                                    <p:animEffect transition="in" filter="blinds(horizontal)">
                                      <p:cBhvr>
                                        <p:cTn id="2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7"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5"/>
          <p:cNvPicPr>
            <a:picLocks noChangeAspect="1" noChangeArrowheads="1"/>
          </p:cNvPicPr>
          <p:nvPr/>
        </p:nvPicPr>
        <p:blipFill>
          <a:blip r:embed="rId3" cstate="print"/>
          <a:srcRect/>
          <a:stretch>
            <a:fillRect/>
          </a:stretch>
        </p:blipFill>
        <p:spPr bwMode="auto">
          <a:xfrm>
            <a:off x="152400" y="0"/>
            <a:ext cx="3694504" cy="2895600"/>
          </a:xfrm>
          <a:prstGeom prst="rect">
            <a:avLst/>
          </a:prstGeom>
          <a:noFill/>
          <a:ln w="9525">
            <a:noFill/>
            <a:miter lim="800000"/>
            <a:headEnd/>
            <a:tailEnd/>
          </a:ln>
        </p:spPr>
      </p:pic>
      <p:pic>
        <p:nvPicPr>
          <p:cNvPr id="3" name="Picture 2" descr="http://www.milkintheclock.com/wp-content/uploads/2009/02/watsoncrick.jpg"/>
          <p:cNvPicPr>
            <a:picLocks noChangeAspect="1" noChangeArrowheads="1"/>
          </p:cNvPicPr>
          <p:nvPr/>
        </p:nvPicPr>
        <p:blipFill>
          <a:blip r:embed="rId4" cstate="print"/>
          <a:srcRect/>
          <a:stretch>
            <a:fillRect/>
          </a:stretch>
        </p:blipFill>
        <p:spPr bwMode="auto">
          <a:xfrm>
            <a:off x="4125282" y="685800"/>
            <a:ext cx="4506401" cy="4724401"/>
          </a:xfrm>
          <a:prstGeom prst="rect">
            <a:avLst/>
          </a:prstGeom>
          <a:noFill/>
        </p:spPr>
      </p:pic>
      <p:sp>
        <p:nvSpPr>
          <p:cNvPr id="4" name="TextBox 3"/>
          <p:cNvSpPr txBox="1"/>
          <p:nvPr/>
        </p:nvSpPr>
        <p:spPr>
          <a:xfrm>
            <a:off x="2362200" y="5780782"/>
            <a:ext cx="6934200" cy="1077218"/>
          </a:xfrm>
          <a:prstGeom prst="rect">
            <a:avLst/>
          </a:prstGeom>
          <a:noFill/>
        </p:spPr>
        <p:txBody>
          <a:bodyPr wrap="square" rtlCol="0">
            <a:spAutoFit/>
          </a:bodyPr>
          <a:lstStyle/>
          <a:p>
            <a:r>
              <a:rPr lang="en-US" sz="3200" b="1" dirty="0" smtClean="0"/>
              <a:t>FRANKLIN’S X-RAY DIFFRACTION PICTURE LEADS TO STRUCTURE OF DNA</a:t>
            </a:r>
            <a:endParaRPr lang="en-US" sz="3200" b="1" dirty="0"/>
          </a:p>
        </p:txBody>
      </p:sp>
      <p:pic>
        <p:nvPicPr>
          <p:cNvPr id="5" name="Picture 2" descr="http://www.pbs.org/wgbh/nova/photo51/images/elki-franklinservingcoffee.jpg"/>
          <p:cNvPicPr>
            <a:picLocks noChangeAspect="1" noChangeArrowheads="1"/>
          </p:cNvPicPr>
          <p:nvPr/>
        </p:nvPicPr>
        <p:blipFill>
          <a:blip r:embed="rId5" cstate="print"/>
          <a:srcRect/>
          <a:stretch>
            <a:fillRect/>
          </a:stretch>
        </p:blipFill>
        <p:spPr bwMode="auto">
          <a:xfrm>
            <a:off x="152400" y="2667000"/>
            <a:ext cx="3429000" cy="3082636"/>
          </a:xfrm>
          <a:prstGeom prst="rect">
            <a:avLst/>
          </a:prstGeom>
          <a:noFill/>
        </p:spPr>
      </p:pic>
      <p:sp>
        <p:nvSpPr>
          <p:cNvPr id="6" name="TextBox 5"/>
          <p:cNvSpPr txBox="1"/>
          <p:nvPr/>
        </p:nvSpPr>
        <p:spPr>
          <a:xfrm>
            <a:off x="2743200" y="990600"/>
            <a:ext cx="914400" cy="369332"/>
          </a:xfrm>
          <a:prstGeom prst="rect">
            <a:avLst/>
          </a:prstGeom>
          <a:noFill/>
          <a:ln w="34925">
            <a:solidFill>
              <a:srgbClr val="FF0000"/>
            </a:solidFill>
          </a:ln>
        </p:spPr>
        <p:txBody>
          <a:bodyPr wrap="square" rtlCol="0">
            <a:spAutoFit/>
          </a:bodyPr>
          <a:lstStyle/>
          <a:p>
            <a:endParaRPr lang="en-US" dirty="0"/>
          </a:p>
        </p:txBody>
      </p:sp>
      <p:sp>
        <p:nvSpPr>
          <p:cNvPr id="7" name="TextBox 6"/>
          <p:cNvSpPr txBox="1"/>
          <p:nvPr/>
        </p:nvSpPr>
        <p:spPr>
          <a:xfrm>
            <a:off x="152400" y="5715000"/>
            <a:ext cx="2057400" cy="400110"/>
          </a:xfrm>
          <a:prstGeom prst="rect">
            <a:avLst/>
          </a:prstGeom>
          <a:noFill/>
        </p:spPr>
        <p:txBody>
          <a:bodyPr wrap="square" rtlCol="0">
            <a:spAutoFit/>
          </a:bodyPr>
          <a:lstStyle/>
          <a:p>
            <a:r>
              <a:rPr lang="en-US" sz="2000" b="1" dirty="0" smtClean="0"/>
              <a:t>Rosalind Franklin</a:t>
            </a:r>
            <a:endParaRPr lang="en-US" sz="2000" b="1" dirty="0"/>
          </a:p>
        </p:txBody>
      </p:sp>
    </p:spTree>
    <p:extLst>
      <p:ext uri="{BB962C8B-B14F-4D97-AF65-F5344CB8AC3E}">
        <p14:creationId xmlns:p14="http://schemas.microsoft.com/office/powerpoint/2010/main" val="42817006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linds(horizontal)">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blinds(horizontal)">
                                      <p:cBhvr>
                                        <p:cTn id="17" dur="500"/>
                                        <p:tgtEl>
                                          <p:spTgt spid="5"/>
                                        </p:tgtEl>
                                      </p:cBhvr>
                                    </p:animEffect>
                                  </p:childTnLst>
                                </p:cTn>
                              </p:par>
                              <p:par>
                                <p:cTn id="18" presetID="3" presetClass="entr" presetSubtype="10" fill="hold" grpId="0" nodeType="with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blinds(horizontal)">
                                      <p:cBhvr>
                                        <p:cTn id="20" dur="500"/>
                                        <p:tgtEl>
                                          <p:spTgt spid="7"/>
                                        </p:tgtEl>
                                      </p:cBhvr>
                                    </p:animEffect>
                                  </p:childTnLst>
                                </p:cTn>
                              </p:par>
                            </p:childTnLst>
                          </p:cTn>
                        </p:par>
                      </p:childTnLst>
                    </p:cTn>
                  </p:par>
                  <p:par>
                    <p:cTn id="21" fill="hold">
                      <p:stCondLst>
                        <p:cond delay="indefinite"/>
                      </p:stCondLst>
                      <p:childTnLst>
                        <p:par>
                          <p:cTn id="22" fill="hold">
                            <p:stCondLst>
                              <p:cond delay="0"/>
                            </p:stCondLst>
                            <p:childTnLst>
                              <p:par>
                                <p:cTn id="23" presetID="3" presetClass="entr" presetSubtype="10" fill="hold" grpId="0" nodeType="clickEffect">
                                  <p:stCondLst>
                                    <p:cond delay="0"/>
                                  </p:stCondLst>
                                  <p:childTnLst>
                                    <p:set>
                                      <p:cBhvr>
                                        <p:cTn id="24" dur="1" fill="hold">
                                          <p:stCondLst>
                                            <p:cond delay="0"/>
                                          </p:stCondLst>
                                        </p:cTn>
                                        <p:tgtEl>
                                          <p:spTgt spid="4"/>
                                        </p:tgtEl>
                                        <p:attrNameLst>
                                          <p:attrName>style.visibility</p:attrName>
                                        </p:attrNameLst>
                                      </p:cBhvr>
                                      <p:to>
                                        <p:strVal val="visible"/>
                                      </p:to>
                                    </p:set>
                                    <p:animEffect transition="in" filter="blinds(horizontal)">
                                      <p:cBhvr>
                                        <p:cTn id="25" dur="500"/>
                                        <p:tgtEl>
                                          <p:spTgt spid="4"/>
                                        </p:tgtEl>
                                      </p:cBhvr>
                                    </p:animEffect>
                                  </p:childTnLst>
                                </p:cTn>
                              </p:par>
                              <p:par>
                                <p:cTn id="26" presetID="3" presetClass="entr" presetSubtype="10" fill="hold" nodeType="withEffect">
                                  <p:stCondLst>
                                    <p:cond delay="0"/>
                                  </p:stCondLst>
                                  <p:childTnLst>
                                    <p:set>
                                      <p:cBhvr>
                                        <p:cTn id="27" dur="1" fill="hold">
                                          <p:stCondLst>
                                            <p:cond delay="0"/>
                                          </p:stCondLst>
                                        </p:cTn>
                                        <p:tgtEl>
                                          <p:spTgt spid="3"/>
                                        </p:tgtEl>
                                        <p:attrNameLst>
                                          <p:attrName>style.visibility</p:attrName>
                                        </p:attrNameLst>
                                      </p:cBhvr>
                                      <p:to>
                                        <p:strVal val="visible"/>
                                      </p:to>
                                    </p:set>
                                    <p:animEffect transition="in" filter="blinds(horizontal)">
                                      <p:cBhvr>
                                        <p:cTn id="28"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animBg="1"/>
      <p:bldP spid="7"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685800" y="3886200"/>
            <a:ext cx="8001000" cy="1077218"/>
          </a:xfrm>
          <a:prstGeom prst="rect">
            <a:avLst/>
          </a:prstGeom>
          <a:solidFill>
            <a:srgbClr val="FFFF00"/>
          </a:solidFill>
        </p:spPr>
        <p:txBody>
          <a:bodyPr wrap="square" rtlCol="0">
            <a:spAutoFit/>
          </a:bodyPr>
          <a:lstStyle/>
          <a:p>
            <a:r>
              <a:rPr lang="en-US" sz="3200" b="1" dirty="0" smtClean="0"/>
              <a:t>Electrons  EVENTUALLY do get  used like x-rays to determine structure</a:t>
            </a:r>
            <a:endParaRPr lang="en-US" sz="3200" b="1" dirty="0"/>
          </a:p>
        </p:txBody>
      </p:sp>
      <p:sp>
        <p:nvSpPr>
          <p:cNvPr id="6" name="TextBox 5"/>
          <p:cNvSpPr txBox="1"/>
          <p:nvPr/>
        </p:nvSpPr>
        <p:spPr>
          <a:xfrm>
            <a:off x="381000" y="990600"/>
            <a:ext cx="9067800" cy="1938992"/>
          </a:xfrm>
          <a:prstGeom prst="rect">
            <a:avLst/>
          </a:prstGeom>
          <a:noFill/>
        </p:spPr>
        <p:txBody>
          <a:bodyPr wrap="square" rtlCol="0">
            <a:spAutoFit/>
          </a:bodyPr>
          <a:lstStyle/>
          <a:p>
            <a:r>
              <a:rPr lang="en-US" sz="4000" b="1" dirty="0" smtClean="0">
                <a:solidFill>
                  <a:srgbClr val="FF0000"/>
                </a:solidFill>
                <a:sym typeface="Symbol"/>
              </a:rPr>
              <a:t>Observation : (matter) &lt;&lt;&lt; (light)=&gt; electrons can see more details (in principle)</a:t>
            </a:r>
            <a:endParaRPr lang="en-US" sz="4000" b="1" dirty="0">
              <a:solidFill>
                <a:srgbClr val="FF0000"/>
              </a:solidFill>
            </a:endParaRPr>
          </a:p>
        </p:txBody>
      </p:sp>
    </p:spTree>
    <p:extLst>
      <p:ext uri="{BB962C8B-B14F-4D97-AF65-F5344CB8AC3E}">
        <p14:creationId xmlns:p14="http://schemas.microsoft.com/office/powerpoint/2010/main" val="24452244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8600" y="1143000"/>
            <a:ext cx="5486400" cy="4832092"/>
          </a:xfrm>
          <a:prstGeom prst="rect">
            <a:avLst/>
          </a:prstGeom>
          <a:solidFill>
            <a:schemeClr val="bg1"/>
          </a:solidFill>
        </p:spPr>
        <p:txBody>
          <a:bodyPr wrap="square">
            <a:spAutoFit/>
          </a:bodyPr>
          <a:lstStyle/>
          <a:p>
            <a:r>
              <a:rPr lang="en-US" sz="1600" b="1" dirty="0" smtClean="0"/>
              <a:t>Abstract:</a:t>
            </a:r>
            <a:r>
              <a:rPr lang="en-US" sz="1600" dirty="0" smtClean="0"/>
              <a:t> </a:t>
            </a:r>
            <a:r>
              <a:rPr lang="en-US" sz="3600" b="1" dirty="0" smtClean="0">
                <a:solidFill>
                  <a:srgbClr val="FF0000"/>
                </a:solidFill>
              </a:rPr>
              <a:t>Lawrence S. Bartell </a:t>
            </a:r>
            <a:r>
              <a:rPr lang="en-US" sz="1600" dirty="0" smtClean="0"/>
              <a:t>(b. 1923 in Ann Arbor, MI) is Philip J. </a:t>
            </a:r>
            <a:r>
              <a:rPr lang="en-US" sz="1600" dirty="0" err="1" smtClean="0"/>
              <a:t>Elving</a:t>
            </a:r>
            <a:r>
              <a:rPr lang="en-US" sz="1600" dirty="0" smtClean="0"/>
              <a:t> Professor Emeritus at the University of Michigan. He has spent his research career in structural chemistry, working on a variety of topics, in several of which he made pioneering contributions. Thus he was the first as early as in 1955 to call attention to the importance of the physical meaning of the geometrical parameters determined </a:t>
            </a:r>
            <a:r>
              <a:rPr lang="en-US" sz="1600" dirty="0" smtClean="0">
                <a:solidFill>
                  <a:srgbClr val="FF0000"/>
                </a:solidFill>
              </a:rPr>
              <a:t>by different physical techniques. </a:t>
            </a:r>
            <a:r>
              <a:rPr lang="en-US" sz="1600" dirty="0" smtClean="0"/>
              <a:t>He studied the effects of temperature on the molecular geometry extensively. </a:t>
            </a:r>
            <a:r>
              <a:rPr lang="en-US" sz="1600" b="1" dirty="0" smtClean="0">
                <a:solidFill>
                  <a:srgbClr val="FF0000"/>
                </a:solidFill>
              </a:rPr>
              <a:t>His invention that elicited the most popular attention was electron holography, in 1972. It even yielded a direct way to measure </a:t>
            </a:r>
            <a:r>
              <a:rPr lang="en-US" sz="1600" b="1" dirty="0" err="1" smtClean="0">
                <a:solidFill>
                  <a:srgbClr val="FF0000"/>
                </a:solidFill>
              </a:rPr>
              <a:t>interatomic</a:t>
            </a:r>
            <a:r>
              <a:rPr lang="en-US" sz="1600" b="1" dirty="0" smtClean="0">
                <a:solidFill>
                  <a:srgbClr val="FF0000"/>
                </a:solidFill>
              </a:rPr>
              <a:t> distances in molecules.</a:t>
            </a:r>
            <a:r>
              <a:rPr lang="en-US" sz="1600" dirty="0" smtClean="0">
                <a:solidFill>
                  <a:srgbClr val="FF0000"/>
                </a:solidFill>
              </a:rPr>
              <a:t> I</a:t>
            </a:r>
            <a:r>
              <a:rPr lang="en-US" sz="1600" dirty="0" smtClean="0"/>
              <a:t>n greatly modified form it is having an impact in the field of electron microscopy and also made it to the </a:t>
            </a:r>
            <a:r>
              <a:rPr lang="en-US" sz="1600" i="1" dirty="0" smtClean="0"/>
              <a:t>Guinness Book of World Records</a:t>
            </a:r>
            <a:r>
              <a:rPr lang="en-US" sz="1600" dirty="0" smtClean="0"/>
              <a:t> as the </a:t>
            </a:r>
            <a:r>
              <a:rPr lang="en-US" sz="1600" b="1" dirty="0" smtClean="0">
                <a:solidFill>
                  <a:srgbClr val="FF0000"/>
                </a:solidFill>
              </a:rPr>
              <a:t>World's Most Powerful Microscope. ….most influential member in the past century by the Michigan chapter of the Alpha Chi Sigma professional chemistry fraternity.</a:t>
            </a:r>
            <a:r>
              <a:rPr lang="en-US" sz="1600" dirty="0" smtClean="0"/>
              <a:t> He received a “Creativity Award” from the National Science Foundation in 1982. </a:t>
            </a:r>
            <a:endParaRPr lang="en-US" sz="1600" dirty="0"/>
          </a:p>
        </p:txBody>
      </p:sp>
      <p:sp>
        <p:nvSpPr>
          <p:cNvPr id="3" name="TextBox 2"/>
          <p:cNvSpPr txBox="1"/>
          <p:nvPr/>
        </p:nvSpPr>
        <p:spPr>
          <a:xfrm>
            <a:off x="6019800" y="1066800"/>
            <a:ext cx="2971800" cy="2954655"/>
          </a:xfrm>
          <a:prstGeom prst="rect">
            <a:avLst/>
          </a:prstGeom>
          <a:noFill/>
        </p:spPr>
        <p:txBody>
          <a:bodyPr wrap="square" rtlCol="0">
            <a:spAutoFit/>
          </a:bodyPr>
          <a:lstStyle/>
          <a:p>
            <a:r>
              <a:rPr lang="en-US" sz="2800" b="1" dirty="0" smtClean="0"/>
              <a:t>With L.O. Brockway*, invented  </a:t>
            </a:r>
            <a:r>
              <a:rPr lang="en-US" sz="2800" b="1" dirty="0" smtClean="0">
                <a:solidFill>
                  <a:srgbClr val="FF0000"/>
                </a:solidFill>
              </a:rPr>
              <a:t>electron diffraction </a:t>
            </a:r>
            <a:r>
              <a:rPr lang="en-US" sz="2800" b="1" dirty="0" smtClean="0"/>
              <a:t>for structural determinations</a:t>
            </a:r>
          </a:p>
          <a:p>
            <a:endParaRPr lang="en-US" dirty="0"/>
          </a:p>
        </p:txBody>
      </p:sp>
      <p:sp>
        <p:nvSpPr>
          <p:cNvPr id="5" name="TextBox 4"/>
          <p:cNvSpPr txBox="1"/>
          <p:nvPr/>
        </p:nvSpPr>
        <p:spPr>
          <a:xfrm>
            <a:off x="5943600" y="3810000"/>
            <a:ext cx="3200400" cy="2031325"/>
          </a:xfrm>
          <a:prstGeom prst="rect">
            <a:avLst/>
          </a:prstGeom>
          <a:solidFill>
            <a:srgbClr val="FFFF00"/>
          </a:solidFill>
        </p:spPr>
        <p:txBody>
          <a:bodyPr wrap="square" rtlCol="0">
            <a:spAutoFit/>
          </a:bodyPr>
          <a:lstStyle/>
          <a:p>
            <a:pPr>
              <a:buFont typeface="Arial" pitchFamily="34" charset="0"/>
              <a:buChar char="•"/>
            </a:pPr>
            <a:r>
              <a:rPr lang="en-US" b="1" dirty="0" smtClean="0"/>
              <a:t>Bartell on Doc Fong’s </a:t>
            </a:r>
            <a:r>
              <a:rPr lang="en-US" b="1" dirty="0" err="1" smtClean="0"/>
              <a:t>Ph.D</a:t>
            </a:r>
            <a:r>
              <a:rPr lang="en-US" b="1" dirty="0" smtClean="0"/>
              <a:t> committee</a:t>
            </a:r>
          </a:p>
          <a:p>
            <a:pPr>
              <a:buFont typeface="Arial" pitchFamily="34" charset="0"/>
              <a:buChar char="•"/>
            </a:pPr>
            <a:r>
              <a:rPr lang="en-US" b="1" dirty="0" smtClean="0"/>
              <a:t>Doc worked  summer 1974 for Bartell doing laser holography </a:t>
            </a:r>
          </a:p>
          <a:p>
            <a:r>
              <a:rPr lang="en-US" b="1" dirty="0" smtClean="0"/>
              <a:t>(and gets pushed into the lake by the great Bartell, for </a:t>
            </a:r>
            <a:r>
              <a:rPr lang="en-US" b="1" dirty="0" err="1" smtClean="0"/>
              <a:t>lipping</a:t>
            </a:r>
            <a:r>
              <a:rPr lang="en-US" b="1" dirty="0" smtClean="0"/>
              <a:t> off…)</a:t>
            </a:r>
            <a:endParaRPr lang="en-US" b="1" dirty="0"/>
          </a:p>
        </p:txBody>
      </p:sp>
      <p:sp>
        <p:nvSpPr>
          <p:cNvPr id="7" name="TextBox 6"/>
          <p:cNvSpPr txBox="1"/>
          <p:nvPr/>
        </p:nvSpPr>
        <p:spPr>
          <a:xfrm>
            <a:off x="6324600" y="6019800"/>
            <a:ext cx="2514600" cy="646331"/>
          </a:xfrm>
          <a:prstGeom prst="rect">
            <a:avLst/>
          </a:prstGeom>
          <a:noFill/>
        </p:spPr>
        <p:txBody>
          <a:bodyPr wrap="square" rtlCol="0">
            <a:spAutoFit/>
          </a:bodyPr>
          <a:lstStyle/>
          <a:p>
            <a:r>
              <a:rPr lang="en-US" dirty="0" smtClean="0"/>
              <a:t>*</a:t>
            </a:r>
            <a:r>
              <a:rPr lang="en-US" b="1" dirty="0" smtClean="0"/>
              <a:t>L. Pauling’s student and my  grad advisor…</a:t>
            </a:r>
            <a:endParaRPr lang="en-US" b="1" dirty="0"/>
          </a:p>
        </p:txBody>
      </p:sp>
      <p:sp>
        <p:nvSpPr>
          <p:cNvPr id="4" name="TextBox 3"/>
          <p:cNvSpPr txBox="1"/>
          <p:nvPr/>
        </p:nvSpPr>
        <p:spPr>
          <a:xfrm>
            <a:off x="381000" y="0"/>
            <a:ext cx="8458200" cy="1077218"/>
          </a:xfrm>
          <a:prstGeom prst="rect">
            <a:avLst/>
          </a:prstGeom>
          <a:noFill/>
        </p:spPr>
        <p:txBody>
          <a:bodyPr wrap="square" rtlCol="0">
            <a:spAutoFit/>
          </a:bodyPr>
          <a:lstStyle/>
          <a:p>
            <a:r>
              <a:rPr lang="en-US" sz="3200" dirty="0" smtClean="0"/>
              <a:t>The guy who figures out how to use electrons like the Braggs used x-ray light…</a:t>
            </a:r>
            <a:endParaRPr lang="en-US" sz="3200" dirty="0"/>
          </a:p>
        </p:txBody>
      </p:sp>
    </p:spTree>
    <p:extLst>
      <p:ext uri="{BB962C8B-B14F-4D97-AF65-F5344CB8AC3E}">
        <p14:creationId xmlns:p14="http://schemas.microsoft.com/office/powerpoint/2010/main" val="38668524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blinds(horizontal)">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blinds(horizontal)">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5">
                                            <p:txEl>
                                              <p:pRg st="0" end="0"/>
                                            </p:txEl>
                                          </p:spTgt>
                                        </p:tgtEl>
                                        <p:attrNameLst>
                                          <p:attrName>style.visibility</p:attrName>
                                        </p:attrNameLst>
                                      </p:cBhvr>
                                      <p:to>
                                        <p:strVal val="visible"/>
                                      </p:to>
                                    </p:set>
                                    <p:animEffect transition="in" filter="blinds(horizontal)">
                                      <p:cBhvr>
                                        <p:cTn id="22" dur="500"/>
                                        <p:tgtEl>
                                          <p:spTgt spid="5">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5">
                                            <p:txEl>
                                              <p:pRg st="1" end="1"/>
                                            </p:txEl>
                                          </p:spTgt>
                                        </p:tgtEl>
                                        <p:attrNameLst>
                                          <p:attrName>style.visibility</p:attrName>
                                        </p:attrNameLst>
                                      </p:cBhvr>
                                      <p:to>
                                        <p:strVal val="visible"/>
                                      </p:to>
                                    </p:set>
                                    <p:animEffect transition="in" filter="blinds(horizontal)">
                                      <p:cBhvr>
                                        <p:cTn id="27" dur="500"/>
                                        <p:tgtEl>
                                          <p:spTgt spid="5">
                                            <p:txEl>
                                              <p:pRg st="1" end="1"/>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nodeType="clickEffect">
                                  <p:stCondLst>
                                    <p:cond delay="0"/>
                                  </p:stCondLst>
                                  <p:childTnLst>
                                    <p:set>
                                      <p:cBhvr>
                                        <p:cTn id="31" dur="1" fill="hold">
                                          <p:stCondLst>
                                            <p:cond delay="0"/>
                                          </p:stCondLst>
                                        </p:cTn>
                                        <p:tgtEl>
                                          <p:spTgt spid="5">
                                            <p:txEl>
                                              <p:pRg st="2" end="2"/>
                                            </p:txEl>
                                          </p:spTgt>
                                        </p:tgtEl>
                                        <p:attrNameLst>
                                          <p:attrName>style.visibility</p:attrName>
                                        </p:attrNameLst>
                                      </p:cBhvr>
                                      <p:to>
                                        <p:strVal val="visible"/>
                                      </p:to>
                                    </p:set>
                                    <p:animEffect transition="in" filter="blinds(horizontal)">
                                      <p:cBhvr>
                                        <p:cTn id="32" dur="500"/>
                                        <p:tgtEl>
                                          <p:spTgt spid="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P spid="7"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3" cstate="print"/>
          <a:srcRect/>
          <a:stretch>
            <a:fillRect/>
          </a:stretch>
        </p:blipFill>
        <p:spPr bwMode="auto">
          <a:xfrm>
            <a:off x="4038600" y="609600"/>
            <a:ext cx="2895600" cy="5561706"/>
          </a:xfrm>
          <a:prstGeom prst="rect">
            <a:avLst/>
          </a:prstGeom>
          <a:noFill/>
          <a:ln w="9525">
            <a:noFill/>
            <a:miter lim="800000"/>
            <a:headEnd/>
            <a:tailEnd/>
          </a:ln>
          <a:effectLst/>
        </p:spPr>
      </p:pic>
      <p:sp>
        <p:nvSpPr>
          <p:cNvPr id="4" name="TextBox 3"/>
          <p:cNvSpPr txBox="1"/>
          <p:nvPr/>
        </p:nvSpPr>
        <p:spPr>
          <a:xfrm>
            <a:off x="304800" y="2362200"/>
            <a:ext cx="3200400" cy="2308324"/>
          </a:xfrm>
          <a:prstGeom prst="rect">
            <a:avLst/>
          </a:prstGeom>
          <a:noFill/>
        </p:spPr>
        <p:txBody>
          <a:bodyPr wrap="square" rtlCol="0">
            <a:spAutoFit/>
          </a:bodyPr>
          <a:lstStyle/>
          <a:p>
            <a:r>
              <a:rPr lang="en-US" sz="2400" dirty="0" smtClean="0"/>
              <a:t>Professor Larry</a:t>
            </a:r>
          </a:p>
          <a:p>
            <a:r>
              <a:rPr lang="en-US" sz="2400" dirty="0" smtClean="0"/>
              <a:t>Bartell…University of Michigan…genius </a:t>
            </a:r>
          </a:p>
          <a:p>
            <a:endParaRPr lang="en-US" sz="2400" dirty="0" smtClean="0"/>
          </a:p>
          <a:p>
            <a:r>
              <a:rPr lang="en-US" sz="2400" dirty="0" smtClean="0"/>
              <a:t>~ 1995 at NATO Research conference</a:t>
            </a:r>
            <a:endParaRPr lang="en-US" sz="2400" dirty="0"/>
          </a:p>
        </p:txBody>
      </p:sp>
    </p:spTree>
    <p:extLst>
      <p:ext uri="{BB962C8B-B14F-4D97-AF65-F5344CB8AC3E}">
        <p14:creationId xmlns:p14="http://schemas.microsoft.com/office/powerpoint/2010/main" val="24993952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33400" y="838200"/>
            <a:ext cx="7696200" cy="2369880"/>
          </a:xfrm>
          <a:prstGeom prst="rect">
            <a:avLst/>
          </a:prstGeom>
          <a:noFill/>
        </p:spPr>
        <p:txBody>
          <a:bodyPr wrap="square" rtlCol="0">
            <a:spAutoFit/>
          </a:bodyPr>
          <a:lstStyle/>
          <a:p>
            <a:r>
              <a:rPr lang="en-US" sz="4400" dirty="0" smtClean="0"/>
              <a:t>The notion that particles have wave properties leads to the `</a:t>
            </a:r>
            <a:r>
              <a:rPr lang="en-US" sz="6000" dirty="0" smtClean="0">
                <a:solidFill>
                  <a:srgbClr val="FF0000"/>
                </a:solidFill>
                <a:latin typeface="Chiller" pitchFamily="82" charset="0"/>
              </a:rPr>
              <a:t>spooky’ </a:t>
            </a:r>
            <a:r>
              <a:rPr lang="en-US" sz="4400" dirty="0" smtClean="0"/>
              <a:t>notion of “uncertainty”</a:t>
            </a:r>
            <a:endParaRPr lang="en-US" sz="4400" dirty="0"/>
          </a:p>
        </p:txBody>
      </p:sp>
    </p:spTree>
    <p:extLst>
      <p:ext uri="{BB962C8B-B14F-4D97-AF65-F5344CB8AC3E}">
        <p14:creationId xmlns:p14="http://schemas.microsoft.com/office/powerpoint/2010/main" val="76082459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2438400" y="990600"/>
            <a:ext cx="4114800" cy="646331"/>
          </a:xfrm>
          <a:prstGeom prst="rect">
            <a:avLst/>
          </a:prstGeom>
          <a:solidFill>
            <a:srgbClr val="FFFF00"/>
          </a:solidFill>
        </p:spPr>
        <p:txBody>
          <a:bodyPr wrap="square" rtlCol="0">
            <a:spAutoFit/>
          </a:bodyPr>
          <a:lstStyle/>
          <a:p>
            <a:r>
              <a:rPr lang="en-US" sz="3600" dirty="0" smtClean="0">
                <a:sym typeface="Symbol"/>
              </a:rPr>
              <a:t>x*p &gt;  h  (J*s)</a:t>
            </a:r>
            <a:endParaRPr lang="en-US" sz="3600" dirty="0"/>
          </a:p>
        </p:txBody>
      </p:sp>
      <p:sp>
        <p:nvSpPr>
          <p:cNvPr id="6" name="TextBox 5"/>
          <p:cNvSpPr txBox="1"/>
          <p:nvPr/>
        </p:nvSpPr>
        <p:spPr>
          <a:xfrm>
            <a:off x="76200" y="381000"/>
            <a:ext cx="9067800" cy="646331"/>
          </a:xfrm>
          <a:prstGeom prst="rect">
            <a:avLst/>
          </a:prstGeom>
          <a:noFill/>
        </p:spPr>
        <p:txBody>
          <a:bodyPr wrap="square" rtlCol="0">
            <a:spAutoFit/>
          </a:bodyPr>
          <a:lstStyle/>
          <a:p>
            <a:r>
              <a:rPr lang="en-US" sz="3600" b="1" dirty="0" err="1" smtClean="0"/>
              <a:t>Heisenburg’s</a:t>
            </a:r>
            <a:r>
              <a:rPr lang="en-US" sz="3600" b="1" dirty="0" smtClean="0"/>
              <a:t> Uncertainty Principle  </a:t>
            </a:r>
            <a:r>
              <a:rPr lang="en-US" b="1" dirty="0" smtClean="0"/>
              <a:t>(p. 23 eq. 1.26 )</a:t>
            </a:r>
            <a:endParaRPr lang="en-US" b="1" dirty="0"/>
          </a:p>
        </p:txBody>
      </p:sp>
      <p:sp>
        <p:nvSpPr>
          <p:cNvPr id="7" name="TextBox 6"/>
          <p:cNvSpPr txBox="1"/>
          <p:nvPr/>
        </p:nvSpPr>
        <p:spPr>
          <a:xfrm>
            <a:off x="381000" y="1905000"/>
            <a:ext cx="7924800" cy="830997"/>
          </a:xfrm>
          <a:prstGeom prst="rect">
            <a:avLst/>
          </a:prstGeom>
          <a:noFill/>
        </p:spPr>
        <p:txBody>
          <a:bodyPr wrap="square" rtlCol="0">
            <a:spAutoFit/>
          </a:bodyPr>
          <a:lstStyle/>
          <a:p>
            <a:r>
              <a:rPr lang="en-US" sz="2400" b="1" dirty="0" smtClean="0"/>
              <a:t>=&gt;Cannot know the position and momentum of a particle to better than h  (utterly non-classical idea)</a:t>
            </a:r>
            <a:endParaRPr lang="en-US" sz="2400" b="1" dirty="0"/>
          </a:p>
        </p:txBody>
      </p:sp>
      <p:sp>
        <p:nvSpPr>
          <p:cNvPr id="8" name="TextBox 7"/>
          <p:cNvSpPr txBox="1"/>
          <p:nvPr/>
        </p:nvSpPr>
        <p:spPr>
          <a:xfrm>
            <a:off x="457200" y="3200400"/>
            <a:ext cx="8305800" cy="584775"/>
          </a:xfrm>
          <a:prstGeom prst="rect">
            <a:avLst/>
          </a:prstGeom>
          <a:noFill/>
        </p:spPr>
        <p:txBody>
          <a:bodyPr wrap="square" rtlCol="0">
            <a:spAutoFit/>
          </a:bodyPr>
          <a:lstStyle/>
          <a:p>
            <a:r>
              <a:rPr lang="en-US" sz="3200" b="1" dirty="0" smtClean="0"/>
              <a:t>Alternative statement of Uncertainty Principle: </a:t>
            </a:r>
            <a:endParaRPr lang="en-US" sz="3200" b="1" dirty="0"/>
          </a:p>
        </p:txBody>
      </p:sp>
      <p:sp>
        <p:nvSpPr>
          <p:cNvPr id="9" name="TextBox 8"/>
          <p:cNvSpPr txBox="1"/>
          <p:nvPr/>
        </p:nvSpPr>
        <p:spPr>
          <a:xfrm>
            <a:off x="2514600" y="3810000"/>
            <a:ext cx="3657600" cy="584775"/>
          </a:xfrm>
          <a:prstGeom prst="rect">
            <a:avLst/>
          </a:prstGeom>
          <a:solidFill>
            <a:srgbClr val="FFFF00"/>
          </a:solidFill>
        </p:spPr>
        <p:txBody>
          <a:bodyPr wrap="square" rtlCol="0">
            <a:spAutoFit/>
          </a:bodyPr>
          <a:lstStyle/>
          <a:p>
            <a:r>
              <a:rPr lang="en-US" sz="3200" dirty="0" smtClean="0">
                <a:sym typeface="Symbol"/>
              </a:rPr>
              <a:t>E*t </a:t>
            </a:r>
            <a:r>
              <a:rPr lang="en-US" sz="3200" u="sng" dirty="0" smtClean="0">
                <a:sym typeface="Symbol"/>
              </a:rPr>
              <a:t>&gt;</a:t>
            </a:r>
            <a:r>
              <a:rPr lang="en-US" sz="3200" dirty="0" smtClean="0">
                <a:sym typeface="Symbol"/>
              </a:rPr>
              <a:t>  h  (J* s)</a:t>
            </a:r>
            <a:endParaRPr lang="en-US" sz="3200" dirty="0"/>
          </a:p>
        </p:txBody>
      </p:sp>
      <p:sp>
        <p:nvSpPr>
          <p:cNvPr id="10" name="TextBox 9"/>
          <p:cNvSpPr txBox="1"/>
          <p:nvPr/>
        </p:nvSpPr>
        <p:spPr>
          <a:xfrm>
            <a:off x="547048" y="4559125"/>
            <a:ext cx="7391400" cy="1569660"/>
          </a:xfrm>
          <a:prstGeom prst="rect">
            <a:avLst/>
          </a:prstGeom>
          <a:noFill/>
        </p:spPr>
        <p:txBody>
          <a:bodyPr wrap="square" rtlCol="0">
            <a:spAutoFit/>
          </a:bodyPr>
          <a:lstStyle/>
          <a:p>
            <a:r>
              <a:rPr lang="en-US" sz="2400" b="1" dirty="0" smtClean="0"/>
              <a:t>Can’t know the energy and at what time a particle is present to better than h  (see problem 1.37)…</a:t>
            </a:r>
          </a:p>
          <a:p>
            <a:endParaRPr lang="en-US" sz="2400" b="1" dirty="0" smtClean="0"/>
          </a:p>
          <a:p>
            <a:endParaRPr lang="en-US" sz="2400" b="1" dirty="0"/>
          </a:p>
        </p:txBody>
      </p:sp>
      <p:sp>
        <p:nvSpPr>
          <p:cNvPr id="2" name="TextBox 1"/>
          <p:cNvSpPr txBox="1"/>
          <p:nvPr/>
        </p:nvSpPr>
        <p:spPr>
          <a:xfrm>
            <a:off x="990600" y="5486400"/>
            <a:ext cx="7924800" cy="1323439"/>
          </a:xfrm>
          <a:prstGeom prst="rect">
            <a:avLst/>
          </a:prstGeom>
          <a:noFill/>
        </p:spPr>
        <p:txBody>
          <a:bodyPr wrap="square" rtlCol="0">
            <a:spAutoFit/>
          </a:bodyPr>
          <a:lstStyle/>
          <a:p>
            <a:r>
              <a:rPr lang="en-US" sz="4000" dirty="0" smtClean="0">
                <a:solidFill>
                  <a:srgbClr val="FF0000"/>
                </a:solidFill>
              </a:rPr>
              <a:t>Quantum jumps occur in times shorter than uncertainty time </a:t>
            </a:r>
            <a:r>
              <a:rPr lang="en-US" sz="4000" dirty="0" smtClean="0">
                <a:solidFill>
                  <a:srgbClr val="FF0000"/>
                </a:solidFill>
                <a:sym typeface="Symbol" panose="05050102010706020507" pitchFamily="18" charset="2"/>
              </a:rPr>
              <a:t>t</a:t>
            </a:r>
            <a:endParaRPr lang="en-US" sz="4000" dirty="0">
              <a:solidFill>
                <a:srgbClr val="FF0000"/>
              </a:solidFill>
            </a:endParaRPr>
          </a:p>
        </p:txBody>
      </p:sp>
    </p:spTree>
    <p:extLst>
      <p:ext uri="{BB962C8B-B14F-4D97-AF65-F5344CB8AC3E}">
        <p14:creationId xmlns:p14="http://schemas.microsoft.com/office/powerpoint/2010/main" val="21573193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linds(horizont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blinds(horizontal)">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blinds(horizontal)">
                                      <p:cBhvr>
                                        <p:cTn id="17" dur="5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blinds(horizontal)">
                                      <p:cBhvr>
                                        <p:cTn id="22" dur="500"/>
                                        <p:tgtEl>
                                          <p:spTgt spid="9"/>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blinds(horizontal)">
                                      <p:cBhvr>
                                        <p:cTn id="27" dur="500"/>
                                        <p:tgtEl>
                                          <p:spTgt spid="10"/>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2"/>
                                        </p:tgtEl>
                                        <p:attrNameLst>
                                          <p:attrName>style.visibility</p:attrName>
                                        </p:attrNameLst>
                                      </p:cBhvr>
                                      <p:to>
                                        <p:strVal val="visible"/>
                                      </p:to>
                                    </p:set>
                                    <p:animEffect transition="in" filter="fade">
                                      <p:cBhvr>
                                        <p:cTn id="3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p:bldP spid="8" grpId="0"/>
      <p:bldP spid="9" grpId="0" animBg="1"/>
      <p:bldP spid="10" grpId="0"/>
      <p:bldP spid="2"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52400" y="533400"/>
            <a:ext cx="7162800" cy="646331"/>
          </a:xfrm>
          <a:prstGeom prst="rect">
            <a:avLst/>
          </a:prstGeom>
          <a:noFill/>
        </p:spPr>
        <p:txBody>
          <a:bodyPr wrap="square" rtlCol="0">
            <a:spAutoFit/>
          </a:bodyPr>
          <a:lstStyle/>
          <a:p>
            <a:r>
              <a:rPr lang="en-US" sz="2800" dirty="0" smtClean="0"/>
              <a:t>`</a:t>
            </a:r>
            <a:r>
              <a:rPr lang="en-US" sz="3600" b="1" dirty="0" smtClean="0">
                <a:solidFill>
                  <a:srgbClr val="FF0000"/>
                </a:solidFill>
              </a:rPr>
              <a:t>Justifying’ the Uncertainty Principle</a:t>
            </a:r>
            <a:endParaRPr lang="en-US" sz="3600" b="1" dirty="0">
              <a:solidFill>
                <a:srgbClr val="FF0000"/>
              </a:solidFill>
            </a:endParaRPr>
          </a:p>
        </p:txBody>
      </p:sp>
      <p:sp>
        <p:nvSpPr>
          <p:cNvPr id="3" name="TextBox 2"/>
          <p:cNvSpPr txBox="1"/>
          <p:nvPr/>
        </p:nvSpPr>
        <p:spPr>
          <a:xfrm>
            <a:off x="762000" y="1600200"/>
            <a:ext cx="5105400" cy="584775"/>
          </a:xfrm>
          <a:prstGeom prst="rect">
            <a:avLst/>
          </a:prstGeom>
          <a:noFill/>
        </p:spPr>
        <p:txBody>
          <a:bodyPr wrap="square" rtlCol="0">
            <a:spAutoFit/>
          </a:bodyPr>
          <a:lstStyle/>
          <a:p>
            <a:r>
              <a:rPr lang="en-US" sz="3200" b="1" dirty="0" smtClean="0"/>
              <a:t>1) Practical approach (text)</a:t>
            </a:r>
            <a:endParaRPr lang="en-US" sz="3200" b="1" dirty="0"/>
          </a:p>
        </p:txBody>
      </p:sp>
      <p:sp>
        <p:nvSpPr>
          <p:cNvPr id="4" name="TextBox 3"/>
          <p:cNvSpPr txBox="1"/>
          <p:nvPr/>
        </p:nvSpPr>
        <p:spPr>
          <a:xfrm>
            <a:off x="990600" y="2286000"/>
            <a:ext cx="8001000" cy="4524315"/>
          </a:xfrm>
          <a:prstGeom prst="rect">
            <a:avLst/>
          </a:prstGeom>
          <a:solidFill>
            <a:srgbClr val="FFFF00"/>
          </a:solidFill>
        </p:spPr>
        <p:txBody>
          <a:bodyPr wrap="square" rtlCol="0">
            <a:spAutoFit/>
          </a:bodyPr>
          <a:lstStyle/>
          <a:p>
            <a:r>
              <a:rPr lang="en-US" dirty="0" smtClean="0"/>
              <a:t>…</a:t>
            </a:r>
            <a:r>
              <a:rPr lang="en-US" sz="3600" dirty="0" smtClean="0"/>
              <a:t>to locate a particle you need light to `see’ it, but light now has a momentum = h/</a:t>
            </a:r>
            <a:r>
              <a:rPr lang="en-US" sz="3600" dirty="0" smtClean="0">
                <a:sym typeface="Symbol"/>
              </a:rPr>
              <a:t>, so as soon as you `see’ the particle, the light you used has changed the particle’s momentum from what it was…e.g. you disturbed the system in the act of measuring it . </a:t>
            </a:r>
          </a:p>
          <a:p>
            <a:r>
              <a:rPr lang="en-US" sz="3600" dirty="0" smtClean="0">
                <a:sym typeface="Symbol"/>
              </a:rPr>
              <a:t>(see section 1-9 pg 23 of text)</a:t>
            </a:r>
            <a:endParaRPr lang="en-US" sz="3600" dirty="0"/>
          </a:p>
        </p:txBody>
      </p:sp>
    </p:spTree>
    <p:extLst>
      <p:ext uri="{BB962C8B-B14F-4D97-AF65-F5344CB8AC3E}">
        <p14:creationId xmlns:p14="http://schemas.microsoft.com/office/powerpoint/2010/main" val="28827264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linds(horizont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linds(horizontal)">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75230" y="111350"/>
            <a:ext cx="7543800" cy="1815882"/>
          </a:xfrm>
          <a:prstGeom prst="rect">
            <a:avLst/>
          </a:prstGeom>
          <a:noFill/>
        </p:spPr>
        <p:txBody>
          <a:bodyPr wrap="square" rtlCol="0">
            <a:spAutoFit/>
          </a:bodyPr>
          <a:lstStyle/>
          <a:p>
            <a:r>
              <a:rPr lang="en-US" sz="2800" b="1" dirty="0" smtClean="0"/>
              <a:t>Bohr’s mathematical model:</a:t>
            </a:r>
          </a:p>
          <a:p>
            <a:endParaRPr lang="en-US" sz="2800" b="1" dirty="0"/>
          </a:p>
          <a:p>
            <a:pPr marL="342900" indent="-342900">
              <a:buFont typeface="+mj-lt"/>
              <a:buAutoNum type="arabicParenR"/>
            </a:pPr>
            <a:r>
              <a:rPr lang="en-US" sz="2800" b="1" dirty="0" smtClean="0"/>
              <a:t>Predicts the emission spectrum (Rydberg equation) of the Sun (H atoms) ~ perfectly</a:t>
            </a:r>
            <a:endParaRPr lang="en-US" sz="2800" b="1" dirty="0"/>
          </a:p>
        </p:txBody>
      </p:sp>
      <p:sp>
        <p:nvSpPr>
          <p:cNvPr id="4" name="Rectangle 1"/>
          <p:cNvSpPr>
            <a:spLocks noChangeArrowheads="1"/>
          </p:cNvSpPr>
          <p:nvPr/>
        </p:nvSpPr>
        <p:spPr bwMode="auto">
          <a:xfrm>
            <a:off x="429904" y="1927232"/>
            <a:ext cx="5181600" cy="206210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pt-BR" sz="3200" b="1" i="0" u="sng" strike="noStrike" cap="none" normalizeH="0" baseline="0" dirty="0" smtClean="0">
                <a:ln>
                  <a:noFill/>
                </a:ln>
                <a:solidFill>
                  <a:srgbClr val="000000"/>
                </a:solidFill>
                <a:effectLst/>
                <a:latin typeface="Calibri" pitchFamily="34" charset="0"/>
                <a:ea typeface="Calibri" pitchFamily="34" charset="0"/>
                <a:cs typeface="Times New Roman" pitchFamily="18" charset="0"/>
              </a:rPr>
              <a:t>Obs			n</a:t>
            </a:r>
            <a:r>
              <a:rPr kumimoji="0" lang="pt-BR" sz="3200" b="1" i="0" u="sng" strike="noStrike" cap="none" normalizeH="0" baseline="-30000" dirty="0" smtClean="0">
                <a:ln>
                  <a:noFill/>
                </a:ln>
                <a:solidFill>
                  <a:srgbClr val="000000"/>
                </a:solidFill>
                <a:effectLst/>
                <a:latin typeface="Calibri" pitchFamily="34" charset="0"/>
                <a:ea typeface="Calibri" pitchFamily="34" charset="0"/>
                <a:cs typeface="Times New Roman" pitchFamily="18" charset="0"/>
              </a:rPr>
              <a:t>i</a:t>
            </a:r>
            <a:r>
              <a:rPr kumimoji="0" lang="pt-BR" sz="3200" b="1" i="0" u="sng" strike="noStrike" cap="none" normalizeH="0" baseline="0" dirty="0" smtClean="0">
                <a:ln>
                  <a:noFill/>
                </a:ln>
                <a:solidFill>
                  <a:srgbClr val="000000"/>
                </a:solidFill>
                <a:effectLst/>
                <a:latin typeface="Calibri" pitchFamily="34" charset="0"/>
                <a:ea typeface="Calibri" pitchFamily="34" charset="0"/>
                <a:cs typeface="Times New Roman" pitchFamily="18" charset="0"/>
              </a:rPr>
              <a:t>	n</a:t>
            </a:r>
            <a:r>
              <a:rPr kumimoji="0" lang="pt-BR" sz="3200" b="1" i="0" u="sng" strike="noStrike" cap="none" normalizeH="0" baseline="-30000" dirty="0" smtClean="0">
                <a:ln>
                  <a:noFill/>
                </a:ln>
                <a:solidFill>
                  <a:srgbClr val="000000"/>
                </a:solidFill>
                <a:effectLst/>
                <a:latin typeface="Calibri" pitchFamily="34" charset="0"/>
                <a:ea typeface="Calibri" pitchFamily="34" charset="0"/>
                <a:cs typeface="Times New Roman" pitchFamily="18" charset="0"/>
              </a:rPr>
              <a:t>f</a:t>
            </a:r>
            <a:r>
              <a:rPr kumimoji="0" lang="pt-BR" sz="3200" b="1" i="0" u="sng" strike="noStrike" cap="none" normalizeH="0" baseline="0" dirty="0" smtClean="0">
                <a:ln>
                  <a:noFill/>
                </a:ln>
                <a:solidFill>
                  <a:srgbClr val="000000"/>
                </a:solidFill>
                <a:effectLst/>
                <a:latin typeface="Calibri" pitchFamily="34" charset="0"/>
                <a:ea typeface="Calibri" pitchFamily="34" charset="0"/>
                <a:cs typeface="Times New Roman" pitchFamily="18" charset="0"/>
              </a:rPr>
              <a:t>	</a:t>
            </a:r>
            <a:endParaRPr kumimoji="0" lang="en-US" sz="3200" b="0" i="0" u="sng"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pt-BR" sz="3200" b="1" i="0" u="none" strike="noStrike" cap="none" normalizeH="0" baseline="0" dirty="0" smtClean="0">
                <a:ln>
                  <a:noFill/>
                </a:ln>
                <a:solidFill>
                  <a:srgbClr val="000000"/>
                </a:solidFill>
                <a:effectLst/>
                <a:latin typeface="Calibri" pitchFamily="34" charset="0"/>
                <a:ea typeface="Calibri" pitchFamily="34" charset="0"/>
                <a:cs typeface="Times New Roman" pitchFamily="18" charset="0"/>
              </a:rPr>
              <a:t>656.4 nm		3	2	</a:t>
            </a:r>
            <a:endParaRPr kumimoji="0" lang="en-US" sz="32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pt-BR" sz="3200" b="1" i="0" u="none" strike="noStrike" cap="none" normalizeH="0" baseline="0" dirty="0" smtClean="0">
                <a:ln>
                  <a:noFill/>
                </a:ln>
                <a:solidFill>
                  <a:srgbClr val="000000"/>
                </a:solidFill>
                <a:effectLst/>
                <a:latin typeface="Calibri" pitchFamily="34" charset="0"/>
                <a:ea typeface="Calibri" pitchFamily="34" charset="0"/>
                <a:cs typeface="Times New Roman" pitchFamily="18" charset="0"/>
              </a:rPr>
              <a:t>486.3		4	2	</a:t>
            </a:r>
            <a:endParaRPr kumimoji="0" lang="en-US" sz="32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pt-BR" sz="3200" b="1" i="0" u="none" strike="noStrike" cap="none" normalizeH="0" baseline="0" dirty="0" smtClean="0">
                <a:ln>
                  <a:noFill/>
                </a:ln>
                <a:solidFill>
                  <a:srgbClr val="000000"/>
                </a:solidFill>
                <a:effectLst/>
                <a:latin typeface="Calibri" pitchFamily="34" charset="0"/>
                <a:ea typeface="Calibri" pitchFamily="34" charset="0"/>
                <a:cs typeface="Times New Roman" pitchFamily="18" charset="0"/>
              </a:rPr>
              <a:t>434.2		5	2	</a:t>
            </a:r>
            <a:endParaRPr kumimoji="0" lang="pt-BR" sz="3200" b="0" i="0" u="none" strike="noStrike" cap="none" normalizeH="0" baseline="0" dirty="0" smtClean="0">
              <a:ln>
                <a:noFill/>
              </a:ln>
              <a:solidFill>
                <a:schemeClr val="tx1"/>
              </a:solidFill>
              <a:effectLst/>
              <a:latin typeface="Arial" pitchFamily="34" charset="0"/>
              <a:cs typeface="Arial" pitchFamily="34" charset="0"/>
            </a:endParaRPr>
          </a:p>
        </p:txBody>
      </p:sp>
      <p:sp>
        <p:nvSpPr>
          <p:cNvPr id="5" name="TextBox 4"/>
          <p:cNvSpPr txBox="1"/>
          <p:nvPr/>
        </p:nvSpPr>
        <p:spPr>
          <a:xfrm>
            <a:off x="5393139" y="1958059"/>
            <a:ext cx="2286000" cy="584775"/>
          </a:xfrm>
          <a:prstGeom prst="rect">
            <a:avLst/>
          </a:prstGeom>
          <a:noFill/>
        </p:spPr>
        <p:txBody>
          <a:bodyPr wrap="square" rtlCol="0">
            <a:spAutoFit/>
          </a:bodyPr>
          <a:lstStyle/>
          <a:p>
            <a:r>
              <a:rPr lang="pt-BR" sz="3200" b="1" u="sng" dirty="0" smtClean="0">
                <a:solidFill>
                  <a:srgbClr val="FF0000"/>
                </a:solidFill>
                <a:latin typeface="Calibri" pitchFamily="34" charset="0"/>
                <a:ea typeface="Calibri" pitchFamily="34" charset="0"/>
                <a:cs typeface="Times New Roman" pitchFamily="18" charset="0"/>
              </a:rPr>
              <a:t>Bohr model</a:t>
            </a:r>
            <a:endParaRPr lang="en-US" sz="3200" dirty="0">
              <a:solidFill>
                <a:srgbClr val="FF0000"/>
              </a:solidFill>
            </a:endParaRPr>
          </a:p>
        </p:txBody>
      </p:sp>
      <p:sp>
        <p:nvSpPr>
          <p:cNvPr id="6" name="TextBox 5"/>
          <p:cNvSpPr txBox="1"/>
          <p:nvPr/>
        </p:nvSpPr>
        <p:spPr>
          <a:xfrm>
            <a:off x="5316939" y="2567659"/>
            <a:ext cx="1905000" cy="584775"/>
          </a:xfrm>
          <a:prstGeom prst="rect">
            <a:avLst/>
          </a:prstGeom>
          <a:noFill/>
        </p:spPr>
        <p:txBody>
          <a:bodyPr wrap="square" rtlCol="0">
            <a:spAutoFit/>
          </a:bodyPr>
          <a:lstStyle/>
          <a:p>
            <a:r>
              <a:rPr lang="pt-BR" sz="3200" b="1" dirty="0" smtClean="0">
                <a:solidFill>
                  <a:srgbClr val="FF0000"/>
                </a:solidFill>
                <a:latin typeface="Calibri" pitchFamily="34" charset="0"/>
                <a:ea typeface="Calibri" pitchFamily="34" charset="0"/>
                <a:cs typeface="Times New Roman" pitchFamily="18" charset="0"/>
              </a:rPr>
              <a:t>656.3 nm</a:t>
            </a:r>
            <a:endParaRPr lang="en-US" sz="3200" dirty="0">
              <a:solidFill>
                <a:srgbClr val="FF0000"/>
              </a:solidFill>
            </a:endParaRPr>
          </a:p>
        </p:txBody>
      </p:sp>
      <p:sp>
        <p:nvSpPr>
          <p:cNvPr id="7" name="TextBox 6"/>
          <p:cNvSpPr txBox="1"/>
          <p:nvPr/>
        </p:nvSpPr>
        <p:spPr>
          <a:xfrm>
            <a:off x="5393139" y="3049018"/>
            <a:ext cx="1447800" cy="584775"/>
          </a:xfrm>
          <a:prstGeom prst="rect">
            <a:avLst/>
          </a:prstGeom>
          <a:noFill/>
        </p:spPr>
        <p:txBody>
          <a:bodyPr wrap="square" rtlCol="0">
            <a:spAutoFit/>
          </a:bodyPr>
          <a:lstStyle/>
          <a:p>
            <a:r>
              <a:rPr lang="pt-BR" sz="3200" b="1" dirty="0" smtClean="0">
                <a:solidFill>
                  <a:srgbClr val="FF0000"/>
                </a:solidFill>
                <a:latin typeface="Calibri" pitchFamily="34" charset="0"/>
                <a:ea typeface="Calibri" pitchFamily="34" charset="0"/>
                <a:cs typeface="Times New Roman" pitchFamily="18" charset="0"/>
              </a:rPr>
              <a:t>486.2</a:t>
            </a:r>
            <a:endParaRPr lang="en-US" sz="3200" dirty="0">
              <a:solidFill>
                <a:srgbClr val="FF0000"/>
              </a:solidFill>
            </a:endParaRPr>
          </a:p>
        </p:txBody>
      </p:sp>
      <p:sp>
        <p:nvSpPr>
          <p:cNvPr id="8" name="TextBox 7"/>
          <p:cNvSpPr txBox="1"/>
          <p:nvPr/>
        </p:nvSpPr>
        <p:spPr>
          <a:xfrm>
            <a:off x="5393139" y="3506218"/>
            <a:ext cx="1295400" cy="584775"/>
          </a:xfrm>
          <a:prstGeom prst="rect">
            <a:avLst/>
          </a:prstGeom>
          <a:noFill/>
        </p:spPr>
        <p:txBody>
          <a:bodyPr wrap="square" rtlCol="0">
            <a:spAutoFit/>
          </a:bodyPr>
          <a:lstStyle/>
          <a:p>
            <a:r>
              <a:rPr lang="pt-BR" sz="3200" b="1" dirty="0" smtClean="0">
                <a:solidFill>
                  <a:srgbClr val="FF0000"/>
                </a:solidFill>
                <a:latin typeface="Calibri" pitchFamily="34" charset="0"/>
                <a:ea typeface="Calibri" pitchFamily="34" charset="0"/>
                <a:cs typeface="Times New Roman" pitchFamily="18" charset="0"/>
              </a:rPr>
              <a:t>434.1</a:t>
            </a:r>
            <a:endParaRPr lang="en-US" sz="3200" dirty="0">
              <a:solidFill>
                <a:srgbClr val="FF0000"/>
              </a:solidFill>
            </a:endParaRPr>
          </a:p>
        </p:txBody>
      </p:sp>
      <p:pic>
        <p:nvPicPr>
          <p:cNvPr id="12" name="Picture 2" descr="File:Visible spectrum of hydrogen.jpg">
            <a:hlinkClick r:id="rId3"/>
          </p:cNvPr>
          <p:cNvPicPr>
            <a:picLocks noChangeAspect="1" noChangeArrowheads="1"/>
          </p:cNvPicPr>
          <p:nvPr/>
        </p:nvPicPr>
        <p:blipFill>
          <a:blip r:embed="rId4" cstate="print"/>
          <a:srcRect/>
          <a:stretch>
            <a:fillRect/>
          </a:stretch>
        </p:blipFill>
        <p:spPr bwMode="auto">
          <a:xfrm>
            <a:off x="275230" y="5789621"/>
            <a:ext cx="8021045" cy="781051"/>
          </a:xfrm>
          <a:prstGeom prst="rect">
            <a:avLst/>
          </a:prstGeom>
          <a:noFill/>
        </p:spPr>
      </p:pic>
      <p:sp>
        <p:nvSpPr>
          <p:cNvPr id="14" name="TextBox 13"/>
          <p:cNvSpPr txBox="1"/>
          <p:nvPr/>
        </p:nvSpPr>
        <p:spPr>
          <a:xfrm>
            <a:off x="275230" y="4015703"/>
            <a:ext cx="8839200" cy="523220"/>
          </a:xfrm>
          <a:prstGeom prst="rect">
            <a:avLst/>
          </a:prstGeom>
          <a:noFill/>
        </p:spPr>
        <p:txBody>
          <a:bodyPr wrap="square" rtlCol="0">
            <a:spAutoFit/>
          </a:bodyPr>
          <a:lstStyle/>
          <a:p>
            <a:r>
              <a:rPr lang="en-US" sz="2800" dirty="0" smtClean="0"/>
              <a:t>`</a:t>
            </a:r>
            <a:r>
              <a:rPr lang="en-US" sz="2800" dirty="0" err="1" smtClean="0"/>
              <a:t>Balmer</a:t>
            </a:r>
            <a:r>
              <a:rPr lang="en-US" sz="2800" dirty="0" smtClean="0"/>
              <a:t> series’  assigned  (see page 21 figure 1.10)</a:t>
            </a:r>
            <a:endParaRPr lang="en-US" sz="2800" dirty="0"/>
          </a:p>
        </p:txBody>
      </p:sp>
      <p:sp>
        <p:nvSpPr>
          <p:cNvPr id="24" name="TextBox 23"/>
          <p:cNvSpPr txBox="1"/>
          <p:nvPr/>
        </p:nvSpPr>
        <p:spPr>
          <a:xfrm>
            <a:off x="6050507" y="5192996"/>
            <a:ext cx="1371600" cy="584775"/>
          </a:xfrm>
          <a:prstGeom prst="rect">
            <a:avLst/>
          </a:prstGeom>
          <a:solidFill>
            <a:srgbClr val="FFFF00"/>
          </a:solidFill>
        </p:spPr>
        <p:txBody>
          <a:bodyPr wrap="square" rtlCol="0">
            <a:spAutoFit/>
          </a:bodyPr>
          <a:lstStyle/>
          <a:p>
            <a:r>
              <a:rPr lang="en-US" sz="3200" dirty="0" smtClean="0"/>
              <a:t>3</a:t>
            </a:r>
            <a:r>
              <a:rPr lang="en-US" sz="3200" dirty="0" smtClean="0">
                <a:sym typeface="Wingdings" pitchFamily="2" charset="2"/>
              </a:rPr>
              <a:t></a:t>
            </a:r>
            <a:r>
              <a:rPr lang="en-US" sz="3200" dirty="0" smtClean="0">
                <a:solidFill>
                  <a:srgbClr val="FF0000"/>
                </a:solidFill>
                <a:sym typeface="Wingdings" pitchFamily="2" charset="2"/>
              </a:rPr>
              <a:t>2</a:t>
            </a:r>
            <a:endParaRPr lang="en-US" sz="3200" dirty="0">
              <a:solidFill>
                <a:srgbClr val="FF0000"/>
              </a:solidFill>
            </a:endParaRPr>
          </a:p>
        </p:txBody>
      </p:sp>
      <p:sp>
        <p:nvSpPr>
          <p:cNvPr id="25" name="TextBox 24"/>
          <p:cNvSpPr txBox="1"/>
          <p:nvPr/>
        </p:nvSpPr>
        <p:spPr>
          <a:xfrm>
            <a:off x="3010181" y="5192994"/>
            <a:ext cx="1198161" cy="584775"/>
          </a:xfrm>
          <a:prstGeom prst="rect">
            <a:avLst/>
          </a:prstGeom>
          <a:solidFill>
            <a:srgbClr val="FFFF00"/>
          </a:solidFill>
        </p:spPr>
        <p:txBody>
          <a:bodyPr wrap="square" rtlCol="0">
            <a:spAutoFit/>
          </a:bodyPr>
          <a:lstStyle/>
          <a:p>
            <a:r>
              <a:rPr lang="en-US" sz="3200" dirty="0" smtClean="0">
                <a:sym typeface="Wingdings" pitchFamily="2" charset="2"/>
              </a:rPr>
              <a:t>4</a:t>
            </a:r>
            <a:r>
              <a:rPr lang="en-US" sz="3200" dirty="0" smtClean="0">
                <a:solidFill>
                  <a:srgbClr val="FF0000"/>
                </a:solidFill>
                <a:sym typeface="Wingdings" pitchFamily="2" charset="2"/>
              </a:rPr>
              <a:t>2</a:t>
            </a:r>
            <a:endParaRPr lang="en-US" sz="3200" dirty="0">
              <a:solidFill>
                <a:srgbClr val="FF0000"/>
              </a:solidFill>
            </a:endParaRPr>
          </a:p>
        </p:txBody>
      </p:sp>
      <p:sp>
        <p:nvSpPr>
          <p:cNvPr id="26" name="TextBox 25"/>
          <p:cNvSpPr txBox="1"/>
          <p:nvPr/>
        </p:nvSpPr>
        <p:spPr>
          <a:xfrm>
            <a:off x="1787855" y="5192995"/>
            <a:ext cx="1143000" cy="584775"/>
          </a:xfrm>
          <a:prstGeom prst="rect">
            <a:avLst/>
          </a:prstGeom>
          <a:solidFill>
            <a:srgbClr val="FFFF00"/>
          </a:solidFill>
        </p:spPr>
        <p:txBody>
          <a:bodyPr wrap="square" rtlCol="0">
            <a:spAutoFit/>
          </a:bodyPr>
          <a:lstStyle/>
          <a:p>
            <a:r>
              <a:rPr lang="en-US" sz="3200" dirty="0" smtClean="0">
                <a:sym typeface="Wingdings" pitchFamily="2" charset="2"/>
              </a:rPr>
              <a:t>5</a:t>
            </a:r>
            <a:r>
              <a:rPr lang="en-US" sz="3200" dirty="0" smtClean="0">
                <a:solidFill>
                  <a:srgbClr val="FF0000"/>
                </a:solidFill>
                <a:sym typeface="Wingdings" pitchFamily="2" charset="2"/>
              </a:rPr>
              <a:t>2</a:t>
            </a:r>
            <a:endParaRPr lang="en-US" sz="3200" dirty="0">
              <a:solidFill>
                <a:srgbClr val="FF0000"/>
              </a:solidFill>
            </a:endParaRPr>
          </a:p>
        </p:txBody>
      </p:sp>
      <p:sp>
        <p:nvSpPr>
          <p:cNvPr id="27" name="TextBox 26"/>
          <p:cNvSpPr txBox="1"/>
          <p:nvPr/>
        </p:nvSpPr>
        <p:spPr>
          <a:xfrm>
            <a:off x="1117689" y="4578539"/>
            <a:ext cx="1197025" cy="584775"/>
          </a:xfrm>
          <a:prstGeom prst="rect">
            <a:avLst/>
          </a:prstGeom>
          <a:noFill/>
        </p:spPr>
        <p:txBody>
          <a:bodyPr wrap="square" rtlCol="0">
            <a:spAutoFit/>
          </a:bodyPr>
          <a:lstStyle/>
          <a:p>
            <a:r>
              <a:rPr lang="en-US" sz="3200" dirty="0" smtClean="0">
                <a:sym typeface="Wingdings" pitchFamily="2" charset="2"/>
              </a:rPr>
              <a:t>6</a:t>
            </a:r>
            <a:r>
              <a:rPr lang="en-US" sz="3200" dirty="0" smtClean="0">
                <a:solidFill>
                  <a:srgbClr val="FF0000"/>
                </a:solidFill>
                <a:sym typeface="Wingdings" pitchFamily="2" charset="2"/>
              </a:rPr>
              <a:t>2</a:t>
            </a:r>
            <a:endParaRPr lang="en-US" sz="3200" dirty="0">
              <a:solidFill>
                <a:srgbClr val="FF0000"/>
              </a:solidFill>
            </a:endParaRPr>
          </a:p>
        </p:txBody>
      </p:sp>
      <p:sp>
        <p:nvSpPr>
          <p:cNvPr id="28" name="TextBox 27"/>
          <p:cNvSpPr txBox="1"/>
          <p:nvPr/>
        </p:nvSpPr>
        <p:spPr>
          <a:xfrm>
            <a:off x="709956" y="4969810"/>
            <a:ext cx="1197025" cy="584775"/>
          </a:xfrm>
          <a:prstGeom prst="rect">
            <a:avLst/>
          </a:prstGeom>
          <a:noFill/>
        </p:spPr>
        <p:txBody>
          <a:bodyPr wrap="square" rtlCol="0">
            <a:spAutoFit/>
          </a:bodyPr>
          <a:lstStyle/>
          <a:p>
            <a:r>
              <a:rPr lang="en-US" sz="3200" dirty="0" smtClean="0">
                <a:sym typeface="Wingdings" pitchFamily="2" charset="2"/>
              </a:rPr>
              <a:t>7</a:t>
            </a:r>
            <a:r>
              <a:rPr lang="en-US" sz="3200" dirty="0" smtClean="0">
                <a:solidFill>
                  <a:srgbClr val="FF0000"/>
                </a:solidFill>
                <a:sym typeface="Wingdings" pitchFamily="2" charset="2"/>
              </a:rPr>
              <a:t>2</a:t>
            </a:r>
            <a:endParaRPr lang="en-US" sz="3200" dirty="0">
              <a:solidFill>
                <a:srgbClr val="FF0000"/>
              </a:solidFill>
            </a:endParaRPr>
          </a:p>
        </p:txBody>
      </p:sp>
      <p:sp>
        <p:nvSpPr>
          <p:cNvPr id="29" name="TextBox 28"/>
          <p:cNvSpPr txBox="1"/>
          <p:nvPr/>
        </p:nvSpPr>
        <p:spPr>
          <a:xfrm>
            <a:off x="296546" y="5302316"/>
            <a:ext cx="1197025" cy="584775"/>
          </a:xfrm>
          <a:prstGeom prst="rect">
            <a:avLst/>
          </a:prstGeom>
          <a:noFill/>
        </p:spPr>
        <p:txBody>
          <a:bodyPr wrap="square" rtlCol="0">
            <a:spAutoFit/>
          </a:bodyPr>
          <a:lstStyle/>
          <a:p>
            <a:r>
              <a:rPr lang="en-US" sz="3200" dirty="0">
                <a:sym typeface="Wingdings" pitchFamily="2" charset="2"/>
              </a:rPr>
              <a:t>8</a:t>
            </a:r>
            <a:r>
              <a:rPr lang="en-US" sz="3200" dirty="0" smtClean="0">
                <a:sym typeface="Wingdings" pitchFamily="2" charset="2"/>
              </a:rPr>
              <a:t></a:t>
            </a:r>
            <a:r>
              <a:rPr lang="en-US" sz="3200" dirty="0" smtClean="0">
                <a:solidFill>
                  <a:srgbClr val="FF0000"/>
                </a:solidFill>
                <a:sym typeface="Wingdings" pitchFamily="2" charset="2"/>
              </a:rPr>
              <a:t>2</a:t>
            </a:r>
            <a:endParaRPr lang="en-US" sz="3200" dirty="0">
              <a:solidFill>
                <a:srgbClr val="FF0000"/>
              </a:solidFill>
            </a:endParaRPr>
          </a:p>
        </p:txBody>
      </p:sp>
    </p:spTree>
    <p:extLst>
      <p:ext uri="{BB962C8B-B14F-4D97-AF65-F5344CB8AC3E}">
        <p14:creationId xmlns:p14="http://schemas.microsoft.com/office/powerpoint/2010/main" val="22349516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animEffect transition="in" filter="fade">
                                      <p:cBhvr>
                                        <p:cTn id="7" dur="500"/>
                                        <p:tgtEl>
                                          <p:spTgt spid="2">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linds(horizontal)">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blinds(horizontal)">
                                      <p:cBhvr>
                                        <p:cTn id="17" dur="5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blinds(horizontal)">
                                      <p:cBhvr>
                                        <p:cTn id="22" dur="500"/>
                                        <p:tgtEl>
                                          <p:spTgt spid="6"/>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blinds(horizontal)">
                                      <p:cBhvr>
                                        <p:cTn id="27" dur="500"/>
                                        <p:tgtEl>
                                          <p:spTgt spid="7"/>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grpId="0" nodeType="clickEffect">
                                  <p:stCondLst>
                                    <p:cond delay="0"/>
                                  </p:stCondLst>
                                  <p:childTnLst>
                                    <p:set>
                                      <p:cBhvr>
                                        <p:cTn id="31" dur="1" fill="hold">
                                          <p:stCondLst>
                                            <p:cond delay="0"/>
                                          </p:stCondLst>
                                        </p:cTn>
                                        <p:tgtEl>
                                          <p:spTgt spid="8"/>
                                        </p:tgtEl>
                                        <p:attrNameLst>
                                          <p:attrName>style.visibility</p:attrName>
                                        </p:attrNameLst>
                                      </p:cBhvr>
                                      <p:to>
                                        <p:strVal val="visible"/>
                                      </p:to>
                                    </p:set>
                                    <p:animEffect transition="in" filter="blinds(horizontal)">
                                      <p:cBhvr>
                                        <p:cTn id="32" dur="500"/>
                                        <p:tgtEl>
                                          <p:spTgt spid="8"/>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14"/>
                                        </p:tgtEl>
                                        <p:attrNameLst>
                                          <p:attrName>style.visibility</p:attrName>
                                        </p:attrNameLst>
                                      </p:cBhvr>
                                      <p:to>
                                        <p:strVal val="visible"/>
                                      </p:to>
                                    </p:set>
                                    <p:animEffect transition="in" filter="fade">
                                      <p:cBhvr>
                                        <p:cTn id="37" dur="500"/>
                                        <p:tgtEl>
                                          <p:spTgt spid="14"/>
                                        </p:tgtEl>
                                      </p:cBhvr>
                                    </p:animEffect>
                                  </p:childTnLst>
                                </p:cTn>
                              </p:par>
                              <p:par>
                                <p:cTn id="38" presetID="10" presetClass="entr" presetSubtype="0" fill="hold" nodeType="withEffect">
                                  <p:stCondLst>
                                    <p:cond delay="0"/>
                                  </p:stCondLst>
                                  <p:childTnLst>
                                    <p:set>
                                      <p:cBhvr>
                                        <p:cTn id="39" dur="1" fill="hold">
                                          <p:stCondLst>
                                            <p:cond delay="0"/>
                                          </p:stCondLst>
                                        </p:cTn>
                                        <p:tgtEl>
                                          <p:spTgt spid="12"/>
                                        </p:tgtEl>
                                        <p:attrNameLst>
                                          <p:attrName>style.visibility</p:attrName>
                                        </p:attrNameLst>
                                      </p:cBhvr>
                                      <p:to>
                                        <p:strVal val="visible"/>
                                      </p:to>
                                    </p:set>
                                    <p:animEffect transition="in" filter="fade">
                                      <p:cBhvr>
                                        <p:cTn id="40" dur="500"/>
                                        <p:tgtEl>
                                          <p:spTgt spid="12"/>
                                        </p:tgtEl>
                                      </p:cBhvr>
                                    </p:animEffect>
                                  </p:childTnLst>
                                </p:cTn>
                              </p:par>
                            </p:childTnLst>
                          </p:cTn>
                        </p:par>
                      </p:childTnLst>
                    </p:cTn>
                  </p:par>
                  <p:par>
                    <p:cTn id="41" fill="hold">
                      <p:stCondLst>
                        <p:cond delay="indefinite"/>
                      </p:stCondLst>
                      <p:childTnLst>
                        <p:par>
                          <p:cTn id="42" fill="hold">
                            <p:stCondLst>
                              <p:cond delay="0"/>
                            </p:stCondLst>
                            <p:childTnLst>
                              <p:par>
                                <p:cTn id="43" presetID="10" presetClass="entr" presetSubtype="0" fill="hold" grpId="0" nodeType="clickEffect">
                                  <p:stCondLst>
                                    <p:cond delay="0"/>
                                  </p:stCondLst>
                                  <p:childTnLst>
                                    <p:set>
                                      <p:cBhvr>
                                        <p:cTn id="44" dur="1" fill="hold">
                                          <p:stCondLst>
                                            <p:cond delay="0"/>
                                          </p:stCondLst>
                                        </p:cTn>
                                        <p:tgtEl>
                                          <p:spTgt spid="25"/>
                                        </p:tgtEl>
                                        <p:attrNameLst>
                                          <p:attrName>style.visibility</p:attrName>
                                        </p:attrNameLst>
                                      </p:cBhvr>
                                      <p:to>
                                        <p:strVal val="visible"/>
                                      </p:to>
                                    </p:set>
                                    <p:animEffect transition="in" filter="fade">
                                      <p:cBhvr>
                                        <p:cTn id="45" dur="500"/>
                                        <p:tgtEl>
                                          <p:spTgt spid="25"/>
                                        </p:tgtEl>
                                      </p:cBhvr>
                                    </p:animEffect>
                                  </p:childTnLst>
                                </p:cTn>
                              </p:par>
                            </p:childTnLst>
                          </p:cTn>
                        </p:par>
                      </p:childTnLst>
                    </p:cTn>
                  </p:par>
                  <p:par>
                    <p:cTn id="46" fill="hold">
                      <p:stCondLst>
                        <p:cond delay="indefinite"/>
                      </p:stCondLst>
                      <p:childTnLst>
                        <p:par>
                          <p:cTn id="47" fill="hold">
                            <p:stCondLst>
                              <p:cond delay="0"/>
                            </p:stCondLst>
                            <p:childTnLst>
                              <p:par>
                                <p:cTn id="48" presetID="10" presetClass="entr" presetSubtype="0" fill="hold" grpId="0" nodeType="clickEffect">
                                  <p:stCondLst>
                                    <p:cond delay="0"/>
                                  </p:stCondLst>
                                  <p:childTnLst>
                                    <p:set>
                                      <p:cBhvr>
                                        <p:cTn id="49" dur="1" fill="hold">
                                          <p:stCondLst>
                                            <p:cond delay="0"/>
                                          </p:stCondLst>
                                        </p:cTn>
                                        <p:tgtEl>
                                          <p:spTgt spid="26"/>
                                        </p:tgtEl>
                                        <p:attrNameLst>
                                          <p:attrName>style.visibility</p:attrName>
                                        </p:attrNameLst>
                                      </p:cBhvr>
                                      <p:to>
                                        <p:strVal val="visible"/>
                                      </p:to>
                                    </p:set>
                                    <p:animEffect transition="in" filter="fade">
                                      <p:cBhvr>
                                        <p:cTn id="50" dur="500"/>
                                        <p:tgtEl>
                                          <p:spTgt spid="26"/>
                                        </p:tgtEl>
                                      </p:cBhvr>
                                    </p:animEffect>
                                  </p:childTnLst>
                                </p:cTn>
                              </p:par>
                            </p:childTnLst>
                          </p:cTn>
                        </p:par>
                      </p:childTnLst>
                    </p:cTn>
                  </p:par>
                  <p:par>
                    <p:cTn id="51" fill="hold">
                      <p:stCondLst>
                        <p:cond delay="indefinite"/>
                      </p:stCondLst>
                      <p:childTnLst>
                        <p:par>
                          <p:cTn id="52" fill="hold">
                            <p:stCondLst>
                              <p:cond delay="0"/>
                            </p:stCondLst>
                            <p:childTnLst>
                              <p:par>
                                <p:cTn id="53" presetID="10" presetClass="entr" presetSubtype="0" fill="hold" grpId="0" nodeType="clickEffect">
                                  <p:stCondLst>
                                    <p:cond delay="0"/>
                                  </p:stCondLst>
                                  <p:childTnLst>
                                    <p:set>
                                      <p:cBhvr>
                                        <p:cTn id="54" dur="1" fill="hold">
                                          <p:stCondLst>
                                            <p:cond delay="0"/>
                                          </p:stCondLst>
                                        </p:cTn>
                                        <p:tgtEl>
                                          <p:spTgt spid="27"/>
                                        </p:tgtEl>
                                        <p:attrNameLst>
                                          <p:attrName>style.visibility</p:attrName>
                                        </p:attrNameLst>
                                      </p:cBhvr>
                                      <p:to>
                                        <p:strVal val="visible"/>
                                      </p:to>
                                    </p:set>
                                    <p:animEffect transition="in" filter="fade">
                                      <p:cBhvr>
                                        <p:cTn id="55" dur="500"/>
                                        <p:tgtEl>
                                          <p:spTgt spid="27"/>
                                        </p:tgtEl>
                                      </p:cBhvr>
                                    </p:animEffect>
                                  </p:childTnLst>
                                </p:cTn>
                              </p:par>
                            </p:childTnLst>
                          </p:cTn>
                        </p:par>
                      </p:childTnLst>
                    </p:cTn>
                  </p:par>
                  <p:par>
                    <p:cTn id="56" fill="hold">
                      <p:stCondLst>
                        <p:cond delay="indefinite"/>
                      </p:stCondLst>
                      <p:childTnLst>
                        <p:par>
                          <p:cTn id="57" fill="hold">
                            <p:stCondLst>
                              <p:cond delay="0"/>
                            </p:stCondLst>
                            <p:childTnLst>
                              <p:par>
                                <p:cTn id="58" presetID="10" presetClass="entr" presetSubtype="0" fill="hold" grpId="0" nodeType="clickEffect">
                                  <p:stCondLst>
                                    <p:cond delay="0"/>
                                  </p:stCondLst>
                                  <p:childTnLst>
                                    <p:set>
                                      <p:cBhvr>
                                        <p:cTn id="59" dur="1" fill="hold">
                                          <p:stCondLst>
                                            <p:cond delay="0"/>
                                          </p:stCondLst>
                                        </p:cTn>
                                        <p:tgtEl>
                                          <p:spTgt spid="28"/>
                                        </p:tgtEl>
                                        <p:attrNameLst>
                                          <p:attrName>style.visibility</p:attrName>
                                        </p:attrNameLst>
                                      </p:cBhvr>
                                      <p:to>
                                        <p:strVal val="visible"/>
                                      </p:to>
                                    </p:set>
                                    <p:animEffect transition="in" filter="fade">
                                      <p:cBhvr>
                                        <p:cTn id="60" dur="500"/>
                                        <p:tgtEl>
                                          <p:spTgt spid="28"/>
                                        </p:tgtEl>
                                      </p:cBhvr>
                                    </p:animEffect>
                                  </p:childTnLst>
                                </p:cTn>
                              </p:par>
                            </p:childTnLst>
                          </p:cTn>
                        </p:par>
                      </p:childTnLst>
                    </p:cTn>
                  </p:par>
                  <p:par>
                    <p:cTn id="61" fill="hold">
                      <p:stCondLst>
                        <p:cond delay="indefinite"/>
                      </p:stCondLst>
                      <p:childTnLst>
                        <p:par>
                          <p:cTn id="62" fill="hold">
                            <p:stCondLst>
                              <p:cond delay="0"/>
                            </p:stCondLst>
                            <p:childTnLst>
                              <p:par>
                                <p:cTn id="63" presetID="10" presetClass="entr" presetSubtype="0" fill="hold" grpId="0" nodeType="clickEffect">
                                  <p:stCondLst>
                                    <p:cond delay="0"/>
                                  </p:stCondLst>
                                  <p:childTnLst>
                                    <p:set>
                                      <p:cBhvr>
                                        <p:cTn id="64" dur="1" fill="hold">
                                          <p:stCondLst>
                                            <p:cond delay="0"/>
                                          </p:stCondLst>
                                        </p:cTn>
                                        <p:tgtEl>
                                          <p:spTgt spid="29"/>
                                        </p:tgtEl>
                                        <p:attrNameLst>
                                          <p:attrName>style.visibility</p:attrName>
                                        </p:attrNameLst>
                                      </p:cBhvr>
                                      <p:to>
                                        <p:strVal val="visible"/>
                                      </p:to>
                                    </p:set>
                                    <p:animEffect transition="in" filter="fade">
                                      <p:cBhvr>
                                        <p:cTn id="65"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7" grpId="0"/>
      <p:bldP spid="8" grpId="0"/>
      <p:bldP spid="14" grpId="0"/>
      <p:bldP spid="25" grpId="0" animBg="1"/>
      <p:bldP spid="26" grpId="0" animBg="1"/>
      <p:bldP spid="27" grpId="0"/>
      <p:bldP spid="28" grpId="0"/>
      <p:bldP spid="29"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http://galileo.phys.virginia.edu/classes/751.mf1i.fall02/FourierSeries_files/image063.jpg"/>
          <p:cNvPicPr>
            <a:picLocks noChangeAspect="1" noChangeArrowheads="1"/>
          </p:cNvPicPr>
          <p:nvPr/>
        </p:nvPicPr>
        <p:blipFill>
          <a:blip r:embed="rId2" cstate="print"/>
          <a:srcRect/>
          <a:stretch>
            <a:fillRect/>
          </a:stretch>
        </p:blipFill>
        <p:spPr bwMode="auto">
          <a:xfrm>
            <a:off x="4495800" y="2743200"/>
            <a:ext cx="3724275" cy="3724276"/>
          </a:xfrm>
          <a:prstGeom prst="rect">
            <a:avLst/>
          </a:prstGeom>
          <a:noFill/>
        </p:spPr>
      </p:pic>
      <p:pic>
        <p:nvPicPr>
          <p:cNvPr id="3076" name="Picture 4" descr="http://www.digirout.com/sin_mov1.gif"/>
          <p:cNvPicPr>
            <a:picLocks noChangeAspect="1" noChangeArrowheads="1" noCrop="1"/>
          </p:cNvPicPr>
          <p:nvPr/>
        </p:nvPicPr>
        <p:blipFill>
          <a:blip r:embed="rId3" cstate="print"/>
          <a:srcRect/>
          <a:stretch>
            <a:fillRect/>
          </a:stretch>
        </p:blipFill>
        <p:spPr bwMode="auto">
          <a:xfrm>
            <a:off x="685800" y="1143000"/>
            <a:ext cx="7696200" cy="1622439"/>
          </a:xfrm>
          <a:prstGeom prst="rect">
            <a:avLst/>
          </a:prstGeom>
          <a:noFill/>
        </p:spPr>
      </p:pic>
      <p:pic>
        <p:nvPicPr>
          <p:cNvPr id="3077" name="Picture 5"/>
          <p:cNvPicPr>
            <a:picLocks noChangeAspect="1" noChangeArrowheads="1"/>
          </p:cNvPicPr>
          <p:nvPr/>
        </p:nvPicPr>
        <p:blipFill>
          <a:blip r:embed="rId4" cstate="print"/>
          <a:srcRect/>
          <a:stretch>
            <a:fillRect/>
          </a:stretch>
        </p:blipFill>
        <p:spPr bwMode="auto">
          <a:xfrm>
            <a:off x="838200" y="3276600"/>
            <a:ext cx="2971800" cy="3443288"/>
          </a:xfrm>
          <a:prstGeom prst="rect">
            <a:avLst/>
          </a:prstGeom>
          <a:noFill/>
          <a:ln w="9525">
            <a:noFill/>
            <a:miter lim="800000"/>
            <a:headEnd/>
            <a:tailEnd/>
          </a:ln>
          <a:effectLst/>
        </p:spPr>
      </p:pic>
      <p:sp>
        <p:nvSpPr>
          <p:cNvPr id="5" name="TextBox 4"/>
          <p:cNvSpPr txBox="1"/>
          <p:nvPr/>
        </p:nvSpPr>
        <p:spPr>
          <a:xfrm>
            <a:off x="304800" y="228600"/>
            <a:ext cx="8610600" cy="584775"/>
          </a:xfrm>
          <a:prstGeom prst="rect">
            <a:avLst/>
          </a:prstGeom>
          <a:noFill/>
        </p:spPr>
        <p:txBody>
          <a:bodyPr wrap="square" rtlCol="0">
            <a:spAutoFit/>
          </a:bodyPr>
          <a:lstStyle/>
          <a:p>
            <a:r>
              <a:rPr lang="en-US" sz="3200" dirty="0" smtClean="0"/>
              <a:t>2) </a:t>
            </a:r>
            <a:r>
              <a:rPr lang="en-US" sz="2800" dirty="0" smtClean="0"/>
              <a:t>Matter –as-composite wave approach  (why </a:t>
            </a:r>
            <a:r>
              <a:rPr lang="en-US" sz="2800" dirty="0" smtClean="0">
                <a:sym typeface="Symbol"/>
              </a:rPr>
              <a:t>E*t </a:t>
            </a:r>
            <a:r>
              <a:rPr lang="en-US" sz="2800" u="sng" dirty="0" smtClean="0">
                <a:sym typeface="Symbol"/>
              </a:rPr>
              <a:t>&gt;</a:t>
            </a:r>
            <a:r>
              <a:rPr lang="en-US" sz="2800" dirty="0" smtClean="0">
                <a:sym typeface="Symbol"/>
              </a:rPr>
              <a:t> h)</a:t>
            </a:r>
            <a:endParaRPr lang="en-US" sz="2800" dirty="0"/>
          </a:p>
        </p:txBody>
      </p:sp>
      <p:sp>
        <p:nvSpPr>
          <p:cNvPr id="6" name="TextBox 5"/>
          <p:cNvSpPr txBox="1"/>
          <p:nvPr/>
        </p:nvSpPr>
        <p:spPr>
          <a:xfrm>
            <a:off x="228600" y="762000"/>
            <a:ext cx="8915400" cy="400110"/>
          </a:xfrm>
          <a:prstGeom prst="rect">
            <a:avLst/>
          </a:prstGeom>
          <a:noFill/>
        </p:spPr>
        <p:txBody>
          <a:bodyPr wrap="square" rtlCol="0">
            <a:spAutoFit/>
          </a:bodyPr>
          <a:lstStyle/>
          <a:p>
            <a:r>
              <a:rPr lang="en-US" sz="2000" b="1" dirty="0" smtClean="0"/>
              <a:t>a) If a particle has a single wavelength…well defined momentum, but where is it ? </a:t>
            </a:r>
            <a:endParaRPr lang="en-US" sz="2000" b="1" dirty="0"/>
          </a:p>
        </p:txBody>
      </p:sp>
      <p:sp>
        <p:nvSpPr>
          <p:cNvPr id="7" name="TextBox 6"/>
          <p:cNvSpPr txBox="1"/>
          <p:nvPr/>
        </p:nvSpPr>
        <p:spPr>
          <a:xfrm>
            <a:off x="381000" y="2743200"/>
            <a:ext cx="5257800" cy="646331"/>
          </a:xfrm>
          <a:prstGeom prst="rect">
            <a:avLst/>
          </a:prstGeom>
          <a:noFill/>
        </p:spPr>
        <p:txBody>
          <a:bodyPr wrap="square" rtlCol="0">
            <a:spAutoFit/>
          </a:bodyPr>
          <a:lstStyle/>
          <a:p>
            <a:r>
              <a:rPr lang="en-US" b="1" dirty="0" smtClean="0"/>
              <a:t>b) To localize something, several waves of differing wavelengths must be added </a:t>
            </a:r>
            <a:r>
              <a:rPr lang="en-US" dirty="0" smtClean="0"/>
              <a:t>…</a:t>
            </a:r>
            <a:endParaRPr lang="en-US" dirty="0"/>
          </a:p>
        </p:txBody>
      </p:sp>
      <p:sp>
        <p:nvSpPr>
          <p:cNvPr id="8" name="TextBox 7"/>
          <p:cNvSpPr txBox="1"/>
          <p:nvPr/>
        </p:nvSpPr>
        <p:spPr>
          <a:xfrm>
            <a:off x="3657600" y="4038600"/>
            <a:ext cx="2362200" cy="707886"/>
          </a:xfrm>
          <a:prstGeom prst="rect">
            <a:avLst/>
          </a:prstGeom>
          <a:noFill/>
        </p:spPr>
        <p:txBody>
          <a:bodyPr wrap="square" rtlCol="0">
            <a:spAutoFit/>
          </a:bodyPr>
          <a:lstStyle/>
          <a:p>
            <a:r>
              <a:rPr lang="en-US" sz="2000" b="1" dirty="0" smtClean="0">
                <a:solidFill>
                  <a:srgbClr val="FF0000"/>
                </a:solidFill>
              </a:rPr>
              <a:t>Sine Terms added=Sin(2</a:t>
            </a:r>
            <a:r>
              <a:rPr lang="en-US" sz="2000" b="1" dirty="0" smtClean="0">
                <a:solidFill>
                  <a:srgbClr val="FF0000"/>
                </a:solidFill>
                <a:sym typeface="Symbol"/>
              </a:rPr>
              <a:t>k t/T)</a:t>
            </a:r>
            <a:endParaRPr lang="en-US" sz="2000" b="1" dirty="0">
              <a:solidFill>
                <a:srgbClr val="FF0000"/>
              </a:solidFill>
            </a:endParaRPr>
          </a:p>
        </p:txBody>
      </p:sp>
      <p:sp>
        <p:nvSpPr>
          <p:cNvPr id="9" name="TextBox 8"/>
          <p:cNvSpPr txBox="1"/>
          <p:nvPr/>
        </p:nvSpPr>
        <p:spPr>
          <a:xfrm>
            <a:off x="3733800" y="4800600"/>
            <a:ext cx="1752600" cy="461665"/>
          </a:xfrm>
          <a:prstGeom prst="rect">
            <a:avLst/>
          </a:prstGeom>
          <a:noFill/>
        </p:spPr>
        <p:txBody>
          <a:bodyPr wrap="square" rtlCol="0">
            <a:spAutoFit/>
          </a:bodyPr>
          <a:lstStyle/>
          <a:p>
            <a:r>
              <a:rPr lang="en-US" sz="2400" b="1" dirty="0" smtClean="0">
                <a:solidFill>
                  <a:srgbClr val="FF0000"/>
                </a:solidFill>
              </a:rPr>
              <a:t>k= 1,2…N</a:t>
            </a:r>
            <a:endParaRPr lang="en-US" sz="2400" b="1" dirty="0">
              <a:solidFill>
                <a:srgbClr val="FF0000"/>
              </a:solidFill>
            </a:endParaRPr>
          </a:p>
        </p:txBody>
      </p:sp>
      <p:sp>
        <p:nvSpPr>
          <p:cNvPr id="14" name="TextBox 13"/>
          <p:cNvSpPr txBox="1"/>
          <p:nvPr/>
        </p:nvSpPr>
        <p:spPr>
          <a:xfrm>
            <a:off x="6858000" y="3657600"/>
            <a:ext cx="2133600" cy="1754326"/>
          </a:xfrm>
          <a:prstGeom prst="rect">
            <a:avLst/>
          </a:prstGeom>
          <a:noFill/>
        </p:spPr>
        <p:txBody>
          <a:bodyPr wrap="square" rtlCol="0">
            <a:spAutoFit/>
          </a:bodyPr>
          <a:lstStyle/>
          <a:p>
            <a:r>
              <a:rPr lang="en-US" b="1" dirty="0" smtClean="0"/>
              <a:t>c) A well localized particle in time has badly defined wavelength (~momentum or energy)</a:t>
            </a:r>
            <a:endParaRPr lang="en-US" b="1" dirty="0"/>
          </a:p>
        </p:txBody>
      </p:sp>
    </p:spTree>
    <p:extLst>
      <p:ext uri="{BB962C8B-B14F-4D97-AF65-F5344CB8AC3E}">
        <p14:creationId xmlns:p14="http://schemas.microsoft.com/office/powerpoint/2010/main" val="16546957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linds(horizontal)">
                                      <p:cBhvr>
                                        <p:cTn id="7" dur="500"/>
                                        <p:tgtEl>
                                          <p:spTgt spid="6"/>
                                        </p:tgtEl>
                                      </p:cBhvr>
                                    </p:animEffect>
                                  </p:childTnLst>
                                </p:cTn>
                              </p:par>
                              <p:par>
                                <p:cTn id="8" presetID="3" presetClass="entr" presetSubtype="10" fill="hold" nodeType="withEffect">
                                  <p:stCondLst>
                                    <p:cond delay="0"/>
                                  </p:stCondLst>
                                  <p:childTnLst>
                                    <p:set>
                                      <p:cBhvr>
                                        <p:cTn id="9" dur="1" fill="hold">
                                          <p:stCondLst>
                                            <p:cond delay="0"/>
                                          </p:stCondLst>
                                        </p:cTn>
                                        <p:tgtEl>
                                          <p:spTgt spid="3076"/>
                                        </p:tgtEl>
                                        <p:attrNameLst>
                                          <p:attrName>style.visibility</p:attrName>
                                        </p:attrNameLst>
                                      </p:cBhvr>
                                      <p:to>
                                        <p:strVal val="visible"/>
                                      </p:to>
                                    </p:set>
                                    <p:animEffect transition="in" filter="blinds(horizontal)">
                                      <p:cBhvr>
                                        <p:cTn id="10" dur="500"/>
                                        <p:tgtEl>
                                          <p:spTgt spid="3076"/>
                                        </p:tgtEl>
                                      </p:cBhvr>
                                    </p:animEffect>
                                  </p:childTnLst>
                                </p:cTn>
                              </p:par>
                            </p:childTnLst>
                          </p:cTn>
                        </p:par>
                      </p:childTnLst>
                    </p:cTn>
                  </p:par>
                  <p:par>
                    <p:cTn id="11" fill="hold">
                      <p:stCondLst>
                        <p:cond delay="indefinite"/>
                      </p:stCondLst>
                      <p:childTnLst>
                        <p:par>
                          <p:cTn id="12" fill="hold">
                            <p:stCondLst>
                              <p:cond delay="0"/>
                            </p:stCondLst>
                            <p:childTnLst>
                              <p:par>
                                <p:cTn id="13" presetID="3" presetClass="entr" presetSubtype="1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blinds(horizontal)">
                                      <p:cBhvr>
                                        <p:cTn id="15" dur="500"/>
                                        <p:tgtEl>
                                          <p:spTgt spid="7"/>
                                        </p:tgtEl>
                                      </p:cBhvr>
                                    </p:animEffect>
                                  </p:childTnLst>
                                </p:cTn>
                              </p:par>
                            </p:childTnLst>
                          </p:cTn>
                        </p:par>
                      </p:childTnLst>
                    </p:cTn>
                  </p:par>
                  <p:par>
                    <p:cTn id="16" fill="hold">
                      <p:stCondLst>
                        <p:cond delay="indefinite"/>
                      </p:stCondLst>
                      <p:childTnLst>
                        <p:par>
                          <p:cTn id="17" fill="hold">
                            <p:stCondLst>
                              <p:cond delay="0"/>
                            </p:stCondLst>
                            <p:childTnLst>
                              <p:par>
                                <p:cTn id="18" presetID="3" presetClass="entr" presetSubtype="10" fill="hold" nodeType="clickEffect">
                                  <p:stCondLst>
                                    <p:cond delay="0"/>
                                  </p:stCondLst>
                                  <p:childTnLst>
                                    <p:set>
                                      <p:cBhvr>
                                        <p:cTn id="19" dur="1" fill="hold">
                                          <p:stCondLst>
                                            <p:cond delay="0"/>
                                          </p:stCondLst>
                                        </p:cTn>
                                        <p:tgtEl>
                                          <p:spTgt spid="3077"/>
                                        </p:tgtEl>
                                        <p:attrNameLst>
                                          <p:attrName>style.visibility</p:attrName>
                                        </p:attrNameLst>
                                      </p:cBhvr>
                                      <p:to>
                                        <p:strVal val="visible"/>
                                      </p:to>
                                    </p:set>
                                    <p:animEffect transition="in" filter="blinds(horizontal)">
                                      <p:cBhvr>
                                        <p:cTn id="20" dur="500"/>
                                        <p:tgtEl>
                                          <p:spTgt spid="3077"/>
                                        </p:tgtEl>
                                      </p:cBhvr>
                                    </p:animEffect>
                                  </p:childTnLst>
                                </p:cTn>
                              </p:par>
                              <p:par>
                                <p:cTn id="21" presetID="3" presetClass="entr" presetSubtype="10" fill="hold" grpId="0" nodeType="with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blinds(horizontal)">
                                      <p:cBhvr>
                                        <p:cTn id="23" dur="500"/>
                                        <p:tgtEl>
                                          <p:spTgt spid="8"/>
                                        </p:tgtEl>
                                      </p:cBhvr>
                                    </p:animEffect>
                                  </p:childTnLst>
                                </p:cTn>
                              </p:par>
                              <p:par>
                                <p:cTn id="24" presetID="3" presetClass="entr" presetSubtype="10" fill="hold" grpId="0" nodeType="with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blinds(horizontal)">
                                      <p:cBhvr>
                                        <p:cTn id="26" dur="500"/>
                                        <p:tgtEl>
                                          <p:spTgt spid="9"/>
                                        </p:tgtEl>
                                      </p:cBhvr>
                                    </p:animEffect>
                                  </p:childTnLst>
                                </p:cTn>
                              </p:par>
                            </p:childTnLst>
                          </p:cTn>
                        </p:par>
                      </p:childTnLst>
                    </p:cTn>
                  </p:par>
                  <p:par>
                    <p:cTn id="27" fill="hold">
                      <p:stCondLst>
                        <p:cond delay="indefinite"/>
                      </p:stCondLst>
                      <p:childTnLst>
                        <p:par>
                          <p:cTn id="28" fill="hold">
                            <p:stCondLst>
                              <p:cond delay="0"/>
                            </p:stCondLst>
                            <p:childTnLst>
                              <p:par>
                                <p:cTn id="29" presetID="3" presetClass="entr" presetSubtype="10" fill="hold" grpId="0" nodeType="clickEffect">
                                  <p:stCondLst>
                                    <p:cond delay="0"/>
                                  </p:stCondLst>
                                  <p:childTnLst>
                                    <p:set>
                                      <p:cBhvr>
                                        <p:cTn id="30" dur="1" fill="hold">
                                          <p:stCondLst>
                                            <p:cond delay="0"/>
                                          </p:stCondLst>
                                        </p:cTn>
                                        <p:tgtEl>
                                          <p:spTgt spid="14"/>
                                        </p:tgtEl>
                                        <p:attrNameLst>
                                          <p:attrName>style.visibility</p:attrName>
                                        </p:attrNameLst>
                                      </p:cBhvr>
                                      <p:to>
                                        <p:strVal val="visible"/>
                                      </p:to>
                                    </p:set>
                                    <p:animEffect transition="in" filter="blinds(horizontal)">
                                      <p:cBhvr>
                                        <p:cTn id="31" dur="500"/>
                                        <p:tgtEl>
                                          <p:spTgt spid="14"/>
                                        </p:tgtEl>
                                      </p:cBhvr>
                                    </p:animEffect>
                                  </p:childTnLst>
                                </p:cTn>
                              </p:par>
                              <p:par>
                                <p:cTn id="32" presetID="3" presetClass="entr" presetSubtype="10" fill="hold" nodeType="withEffect">
                                  <p:stCondLst>
                                    <p:cond delay="0"/>
                                  </p:stCondLst>
                                  <p:childTnLst>
                                    <p:set>
                                      <p:cBhvr>
                                        <p:cTn id="33" dur="1" fill="hold">
                                          <p:stCondLst>
                                            <p:cond delay="0"/>
                                          </p:stCondLst>
                                        </p:cTn>
                                        <p:tgtEl>
                                          <p:spTgt spid="3074"/>
                                        </p:tgtEl>
                                        <p:attrNameLst>
                                          <p:attrName>style.visibility</p:attrName>
                                        </p:attrNameLst>
                                      </p:cBhvr>
                                      <p:to>
                                        <p:strVal val="visible"/>
                                      </p:to>
                                    </p:set>
                                    <p:animEffect transition="in" filter="blinds(horizontal)">
                                      <p:cBhvr>
                                        <p:cTn id="34" dur="500"/>
                                        <p:tgtEl>
                                          <p:spTgt spid="30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p:bldP spid="9" grpId="0"/>
      <p:bldP spid="14"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1"/>
          <p:cNvGraphicFramePr/>
          <p:nvPr/>
        </p:nvGraphicFramePr>
        <p:xfrm>
          <a:off x="80962" y="204787"/>
          <a:ext cx="8982075" cy="6448425"/>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08673967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304800" y="228600"/>
            <a:ext cx="6248400" cy="3139321"/>
          </a:xfrm>
          <a:prstGeom prst="rect">
            <a:avLst/>
          </a:prstGeom>
          <a:noFill/>
        </p:spPr>
        <p:txBody>
          <a:bodyPr wrap="square" rtlCol="0">
            <a:spAutoFit/>
          </a:bodyPr>
          <a:lstStyle/>
          <a:p>
            <a:r>
              <a:rPr lang="en-US" sz="6600" dirty="0" smtClean="0"/>
              <a:t>A final demo of particle-as-wave weirdness</a:t>
            </a:r>
            <a:endParaRPr lang="en-US" sz="6600" dirty="0"/>
          </a:p>
        </p:txBody>
      </p:sp>
    </p:spTree>
    <p:extLst>
      <p:ext uri="{BB962C8B-B14F-4D97-AF65-F5344CB8AC3E}">
        <p14:creationId xmlns:p14="http://schemas.microsoft.com/office/powerpoint/2010/main" val="353452476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743200" y="1219200"/>
            <a:ext cx="45719" cy="914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p:cNvSpPr/>
          <p:nvPr/>
        </p:nvSpPr>
        <p:spPr>
          <a:xfrm>
            <a:off x="2724495" y="2743200"/>
            <a:ext cx="45719" cy="1219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p:cNvSpPr/>
          <p:nvPr/>
        </p:nvSpPr>
        <p:spPr>
          <a:xfrm flipH="1">
            <a:off x="2743200" y="4572000"/>
            <a:ext cx="45719" cy="838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val 4"/>
          <p:cNvSpPr/>
          <p:nvPr/>
        </p:nvSpPr>
        <p:spPr>
          <a:xfrm>
            <a:off x="914400" y="2362200"/>
            <a:ext cx="152400" cy="152400"/>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8" name="Straight Arrow Connector 7"/>
          <p:cNvCxnSpPr/>
          <p:nvPr/>
        </p:nvCxnSpPr>
        <p:spPr>
          <a:xfrm>
            <a:off x="1371600" y="2514600"/>
            <a:ext cx="1600200" cy="0"/>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9" name="Oval 8"/>
          <p:cNvSpPr/>
          <p:nvPr/>
        </p:nvSpPr>
        <p:spPr>
          <a:xfrm>
            <a:off x="304800" y="4343400"/>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0" y="0"/>
            <a:ext cx="8686800" cy="1200329"/>
          </a:xfrm>
          <a:prstGeom prst="rect">
            <a:avLst/>
          </a:prstGeom>
          <a:noFill/>
        </p:spPr>
        <p:txBody>
          <a:bodyPr wrap="square" rtlCol="0">
            <a:spAutoFit/>
          </a:bodyPr>
          <a:lstStyle/>
          <a:p>
            <a:r>
              <a:rPr lang="en-US" sz="2400" b="1" u="sng" dirty="0" smtClean="0">
                <a:solidFill>
                  <a:srgbClr val="FF0000"/>
                </a:solidFill>
              </a:rPr>
              <a:t>`</a:t>
            </a:r>
            <a:r>
              <a:rPr lang="en-US" sz="2400" b="1" u="sng" dirty="0" err="1" smtClean="0">
                <a:solidFill>
                  <a:srgbClr val="FF0000"/>
                </a:solidFill>
              </a:rPr>
              <a:t>gotta</a:t>
            </a:r>
            <a:r>
              <a:rPr lang="en-US" sz="2400" b="1" u="sng" dirty="0" smtClean="0">
                <a:solidFill>
                  <a:srgbClr val="FF0000"/>
                </a:solidFill>
              </a:rPr>
              <a:t> be’ physics: </a:t>
            </a:r>
            <a:r>
              <a:rPr lang="en-US" sz="2400" b="1" dirty="0" smtClean="0"/>
              <a:t>If Individual electrons appear randomly, one at a time moving towards one slit or another, each electron must pass through only one slit, eventually making a `Gaussian’ distribution.</a:t>
            </a:r>
            <a:endParaRPr lang="en-US" sz="2400" b="1" dirty="0"/>
          </a:p>
        </p:txBody>
      </p:sp>
      <p:cxnSp>
        <p:nvCxnSpPr>
          <p:cNvPr id="11" name="Straight Arrow Connector 10"/>
          <p:cNvCxnSpPr/>
          <p:nvPr/>
        </p:nvCxnSpPr>
        <p:spPr>
          <a:xfrm>
            <a:off x="1524000" y="2590800"/>
            <a:ext cx="1600200" cy="76200"/>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p:nvPr/>
        </p:nvCxnSpPr>
        <p:spPr>
          <a:xfrm flipV="1">
            <a:off x="1524000" y="2286000"/>
            <a:ext cx="1295400" cy="152400"/>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p:nvPr/>
        </p:nvCxnSpPr>
        <p:spPr>
          <a:xfrm>
            <a:off x="1524000" y="4343400"/>
            <a:ext cx="1600200"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p:nvPr/>
        </p:nvCxnSpPr>
        <p:spPr>
          <a:xfrm flipV="1">
            <a:off x="1600200" y="4114800"/>
            <a:ext cx="1600200" cy="1524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p:nvPr/>
        </p:nvCxnSpPr>
        <p:spPr>
          <a:xfrm>
            <a:off x="1600200" y="4343400"/>
            <a:ext cx="1600200" cy="1524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flipV="1">
            <a:off x="1295400" y="2362200"/>
            <a:ext cx="7315200" cy="76200"/>
          </a:xfrm>
          <a:prstGeom prst="line">
            <a:avLst/>
          </a:prstGeom>
          <a:ln>
            <a:solidFill>
              <a:srgbClr val="FF0000"/>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flipV="1">
            <a:off x="1447800" y="4191000"/>
            <a:ext cx="7162800" cy="76200"/>
          </a:xfrm>
          <a:prstGeom prst="line">
            <a:avLst/>
          </a:prstGeom>
          <a:ln>
            <a:solidFill>
              <a:srgbClr val="0070C0"/>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a:off x="8686800" y="1219200"/>
            <a:ext cx="0" cy="5257800"/>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sp>
        <p:nvSpPr>
          <p:cNvPr id="32" name="Freeform 31"/>
          <p:cNvSpPr/>
          <p:nvPr/>
        </p:nvSpPr>
        <p:spPr>
          <a:xfrm>
            <a:off x="7924800" y="1371600"/>
            <a:ext cx="749060" cy="1759789"/>
          </a:xfrm>
          <a:custGeom>
            <a:avLst/>
            <a:gdLst>
              <a:gd name="connsiteX0" fmla="*/ 705928 w 749060"/>
              <a:gd name="connsiteY0" fmla="*/ 0 h 1759789"/>
              <a:gd name="connsiteX1" fmla="*/ 697302 w 749060"/>
              <a:gd name="connsiteY1" fmla="*/ 319178 h 1759789"/>
              <a:gd name="connsiteX2" fmla="*/ 567905 w 749060"/>
              <a:gd name="connsiteY2" fmla="*/ 715993 h 1759789"/>
              <a:gd name="connsiteX3" fmla="*/ 395377 w 749060"/>
              <a:gd name="connsiteY3" fmla="*/ 836763 h 1759789"/>
              <a:gd name="connsiteX4" fmla="*/ 136585 w 749060"/>
              <a:gd name="connsiteY4" fmla="*/ 905774 h 1759789"/>
              <a:gd name="connsiteX5" fmla="*/ 24441 w 749060"/>
              <a:gd name="connsiteY5" fmla="*/ 974785 h 1759789"/>
              <a:gd name="connsiteX6" fmla="*/ 24441 w 749060"/>
              <a:gd name="connsiteY6" fmla="*/ 1035170 h 1759789"/>
              <a:gd name="connsiteX7" fmla="*/ 171090 w 749060"/>
              <a:gd name="connsiteY7" fmla="*/ 1155940 h 1759789"/>
              <a:gd name="connsiteX8" fmla="*/ 378124 w 749060"/>
              <a:gd name="connsiteY8" fmla="*/ 1250831 h 1759789"/>
              <a:gd name="connsiteX9" fmla="*/ 628290 w 749060"/>
              <a:gd name="connsiteY9" fmla="*/ 1414732 h 1759789"/>
              <a:gd name="connsiteX10" fmla="*/ 749060 w 749060"/>
              <a:gd name="connsiteY10" fmla="*/ 1759789 h 17597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49060" h="1759789">
                <a:moveTo>
                  <a:pt x="705928" y="0"/>
                </a:moveTo>
                <a:cubicBezTo>
                  <a:pt x="713117" y="99923"/>
                  <a:pt x="720306" y="199846"/>
                  <a:pt x="697302" y="319178"/>
                </a:cubicBezTo>
                <a:cubicBezTo>
                  <a:pt x="674298" y="438510"/>
                  <a:pt x="618226" y="629729"/>
                  <a:pt x="567905" y="715993"/>
                </a:cubicBezTo>
                <a:cubicBezTo>
                  <a:pt x="517584" y="802257"/>
                  <a:pt x="467264" y="805133"/>
                  <a:pt x="395377" y="836763"/>
                </a:cubicBezTo>
                <a:cubicBezTo>
                  <a:pt x="323490" y="868393"/>
                  <a:pt x="198408" y="882770"/>
                  <a:pt x="136585" y="905774"/>
                </a:cubicBezTo>
                <a:cubicBezTo>
                  <a:pt x="74762" y="928778"/>
                  <a:pt x="43132" y="953219"/>
                  <a:pt x="24441" y="974785"/>
                </a:cubicBezTo>
                <a:cubicBezTo>
                  <a:pt x="5750" y="996351"/>
                  <a:pt x="0" y="1004978"/>
                  <a:pt x="24441" y="1035170"/>
                </a:cubicBezTo>
                <a:cubicBezTo>
                  <a:pt x="48882" y="1065362"/>
                  <a:pt x="112143" y="1119997"/>
                  <a:pt x="171090" y="1155940"/>
                </a:cubicBezTo>
                <a:cubicBezTo>
                  <a:pt x="230037" y="1191883"/>
                  <a:pt x="301924" y="1207699"/>
                  <a:pt x="378124" y="1250831"/>
                </a:cubicBezTo>
                <a:cubicBezTo>
                  <a:pt x="454324" y="1293963"/>
                  <a:pt x="566467" y="1329906"/>
                  <a:pt x="628290" y="1414732"/>
                </a:cubicBezTo>
                <a:cubicBezTo>
                  <a:pt x="690113" y="1499558"/>
                  <a:pt x="749060" y="1759789"/>
                  <a:pt x="749060" y="1759789"/>
                </a:cubicBezTo>
              </a:path>
            </a:pathLst>
          </a:custGeom>
          <a:ln w="28575">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3" name="Freeform 32"/>
          <p:cNvSpPr/>
          <p:nvPr/>
        </p:nvSpPr>
        <p:spPr>
          <a:xfrm>
            <a:off x="7924800" y="3276600"/>
            <a:ext cx="749060" cy="1759789"/>
          </a:xfrm>
          <a:custGeom>
            <a:avLst/>
            <a:gdLst>
              <a:gd name="connsiteX0" fmla="*/ 705928 w 749060"/>
              <a:gd name="connsiteY0" fmla="*/ 0 h 1759789"/>
              <a:gd name="connsiteX1" fmla="*/ 697302 w 749060"/>
              <a:gd name="connsiteY1" fmla="*/ 319178 h 1759789"/>
              <a:gd name="connsiteX2" fmla="*/ 567905 w 749060"/>
              <a:gd name="connsiteY2" fmla="*/ 715993 h 1759789"/>
              <a:gd name="connsiteX3" fmla="*/ 395377 w 749060"/>
              <a:gd name="connsiteY3" fmla="*/ 836763 h 1759789"/>
              <a:gd name="connsiteX4" fmla="*/ 136585 w 749060"/>
              <a:gd name="connsiteY4" fmla="*/ 905774 h 1759789"/>
              <a:gd name="connsiteX5" fmla="*/ 24441 w 749060"/>
              <a:gd name="connsiteY5" fmla="*/ 974785 h 1759789"/>
              <a:gd name="connsiteX6" fmla="*/ 24441 w 749060"/>
              <a:gd name="connsiteY6" fmla="*/ 1035170 h 1759789"/>
              <a:gd name="connsiteX7" fmla="*/ 171090 w 749060"/>
              <a:gd name="connsiteY7" fmla="*/ 1155940 h 1759789"/>
              <a:gd name="connsiteX8" fmla="*/ 378124 w 749060"/>
              <a:gd name="connsiteY8" fmla="*/ 1250831 h 1759789"/>
              <a:gd name="connsiteX9" fmla="*/ 628290 w 749060"/>
              <a:gd name="connsiteY9" fmla="*/ 1414732 h 1759789"/>
              <a:gd name="connsiteX10" fmla="*/ 749060 w 749060"/>
              <a:gd name="connsiteY10" fmla="*/ 1759789 h 17597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49060" h="1759789">
                <a:moveTo>
                  <a:pt x="705928" y="0"/>
                </a:moveTo>
                <a:cubicBezTo>
                  <a:pt x="713117" y="99923"/>
                  <a:pt x="720306" y="199846"/>
                  <a:pt x="697302" y="319178"/>
                </a:cubicBezTo>
                <a:cubicBezTo>
                  <a:pt x="674298" y="438510"/>
                  <a:pt x="618226" y="629729"/>
                  <a:pt x="567905" y="715993"/>
                </a:cubicBezTo>
                <a:cubicBezTo>
                  <a:pt x="517584" y="802257"/>
                  <a:pt x="467264" y="805133"/>
                  <a:pt x="395377" y="836763"/>
                </a:cubicBezTo>
                <a:cubicBezTo>
                  <a:pt x="323490" y="868393"/>
                  <a:pt x="198408" y="882770"/>
                  <a:pt x="136585" y="905774"/>
                </a:cubicBezTo>
                <a:cubicBezTo>
                  <a:pt x="74762" y="928778"/>
                  <a:pt x="43132" y="953219"/>
                  <a:pt x="24441" y="974785"/>
                </a:cubicBezTo>
                <a:cubicBezTo>
                  <a:pt x="5750" y="996351"/>
                  <a:pt x="0" y="1004978"/>
                  <a:pt x="24441" y="1035170"/>
                </a:cubicBezTo>
                <a:cubicBezTo>
                  <a:pt x="48882" y="1065362"/>
                  <a:pt x="112143" y="1119997"/>
                  <a:pt x="171090" y="1155940"/>
                </a:cubicBezTo>
                <a:cubicBezTo>
                  <a:pt x="230037" y="1191883"/>
                  <a:pt x="301924" y="1207699"/>
                  <a:pt x="378124" y="1250831"/>
                </a:cubicBezTo>
                <a:cubicBezTo>
                  <a:pt x="454324" y="1293963"/>
                  <a:pt x="566467" y="1329906"/>
                  <a:pt x="628290" y="1414732"/>
                </a:cubicBezTo>
                <a:cubicBezTo>
                  <a:pt x="690113" y="1499558"/>
                  <a:pt x="749060" y="1759789"/>
                  <a:pt x="749060" y="1759789"/>
                </a:cubicBezTo>
              </a:path>
            </a:pathLst>
          </a:custGeom>
          <a:ln w="28575">
            <a:solidFill>
              <a:srgbClr val="0070C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4" name="TextBox 33"/>
          <p:cNvSpPr txBox="1"/>
          <p:nvPr/>
        </p:nvSpPr>
        <p:spPr>
          <a:xfrm>
            <a:off x="381000" y="1447800"/>
            <a:ext cx="457200" cy="461665"/>
          </a:xfrm>
          <a:prstGeom prst="rect">
            <a:avLst/>
          </a:prstGeom>
          <a:noFill/>
        </p:spPr>
        <p:txBody>
          <a:bodyPr wrap="square" rtlCol="0">
            <a:spAutoFit/>
          </a:bodyPr>
          <a:lstStyle/>
          <a:p>
            <a:r>
              <a:rPr lang="en-US" sz="2400" dirty="0" smtClean="0">
                <a:solidFill>
                  <a:srgbClr val="FF0000"/>
                </a:solidFill>
              </a:rPr>
              <a:t>t</a:t>
            </a:r>
            <a:r>
              <a:rPr lang="en-US" sz="2400" baseline="-25000" dirty="0" smtClean="0">
                <a:solidFill>
                  <a:srgbClr val="FF0000"/>
                </a:solidFill>
              </a:rPr>
              <a:t>1</a:t>
            </a:r>
            <a:endParaRPr lang="en-US" sz="2400" baseline="-25000" dirty="0">
              <a:solidFill>
                <a:srgbClr val="FF0000"/>
              </a:solidFill>
            </a:endParaRPr>
          </a:p>
        </p:txBody>
      </p:sp>
      <p:sp>
        <p:nvSpPr>
          <p:cNvPr id="35" name="TextBox 34"/>
          <p:cNvSpPr txBox="1"/>
          <p:nvPr/>
        </p:nvSpPr>
        <p:spPr>
          <a:xfrm>
            <a:off x="381000" y="4724400"/>
            <a:ext cx="990600" cy="461665"/>
          </a:xfrm>
          <a:prstGeom prst="rect">
            <a:avLst/>
          </a:prstGeom>
          <a:noFill/>
        </p:spPr>
        <p:txBody>
          <a:bodyPr wrap="square" rtlCol="0">
            <a:spAutoFit/>
          </a:bodyPr>
          <a:lstStyle/>
          <a:p>
            <a:r>
              <a:rPr lang="en-US" sz="2400" dirty="0" smtClean="0">
                <a:solidFill>
                  <a:srgbClr val="0070C0"/>
                </a:solidFill>
              </a:rPr>
              <a:t>t</a:t>
            </a:r>
            <a:r>
              <a:rPr lang="en-US" sz="2400" baseline="-25000" dirty="0" smtClean="0">
                <a:solidFill>
                  <a:srgbClr val="0070C0"/>
                </a:solidFill>
              </a:rPr>
              <a:t>2</a:t>
            </a:r>
            <a:r>
              <a:rPr lang="en-US" sz="2400" dirty="0" smtClean="0">
                <a:solidFill>
                  <a:srgbClr val="0070C0"/>
                </a:solidFill>
              </a:rPr>
              <a:t> &gt; </a:t>
            </a:r>
            <a:r>
              <a:rPr lang="en-US" sz="2400" dirty="0" smtClean="0">
                <a:solidFill>
                  <a:srgbClr val="FF0000"/>
                </a:solidFill>
              </a:rPr>
              <a:t>t</a:t>
            </a:r>
            <a:r>
              <a:rPr lang="en-US" sz="2400" baseline="-25000" dirty="0" smtClean="0">
                <a:solidFill>
                  <a:srgbClr val="FF0000"/>
                </a:solidFill>
              </a:rPr>
              <a:t>1</a:t>
            </a:r>
            <a:endParaRPr lang="en-US" sz="2400" baseline="-25000" dirty="0">
              <a:solidFill>
                <a:srgbClr val="FF0000"/>
              </a:solidFill>
            </a:endParaRPr>
          </a:p>
        </p:txBody>
      </p:sp>
    </p:spTree>
    <p:extLst>
      <p:ext uri="{BB962C8B-B14F-4D97-AF65-F5344CB8AC3E}">
        <p14:creationId xmlns:p14="http://schemas.microsoft.com/office/powerpoint/2010/main" val="16793189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linds(horizontal)">
                                      <p:cBhvr>
                                        <p:cTn id="7" dur="500"/>
                                        <p:tgtEl>
                                          <p:spTgt spid="5"/>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34"/>
                                        </p:tgtEl>
                                        <p:attrNameLst>
                                          <p:attrName>style.visibility</p:attrName>
                                        </p:attrNameLst>
                                      </p:cBhvr>
                                      <p:to>
                                        <p:strVal val="visible"/>
                                      </p:to>
                                    </p:set>
                                    <p:animEffect transition="in" filter="blinds(horizontal)">
                                      <p:cBhvr>
                                        <p:cTn id="10" dur="500"/>
                                        <p:tgtEl>
                                          <p:spTgt spid="34"/>
                                        </p:tgtEl>
                                      </p:cBhvr>
                                    </p:animEffect>
                                  </p:childTnLst>
                                </p:cTn>
                              </p:par>
                            </p:childTnLst>
                          </p:cTn>
                        </p:par>
                      </p:childTnLst>
                    </p:cTn>
                  </p:par>
                  <p:par>
                    <p:cTn id="11" fill="hold">
                      <p:stCondLst>
                        <p:cond delay="indefinite"/>
                      </p:stCondLst>
                      <p:childTnLst>
                        <p:par>
                          <p:cTn id="12" fill="hold">
                            <p:stCondLst>
                              <p:cond delay="0"/>
                            </p:stCondLst>
                            <p:childTnLst>
                              <p:par>
                                <p:cTn id="13" presetID="3" presetClass="entr" presetSubtype="10" fill="hold" nodeType="clickEffect">
                                  <p:stCondLst>
                                    <p:cond delay="0"/>
                                  </p:stCondLst>
                                  <p:childTnLst>
                                    <p:set>
                                      <p:cBhvr>
                                        <p:cTn id="14" dur="1" fill="hold">
                                          <p:stCondLst>
                                            <p:cond delay="0"/>
                                          </p:stCondLst>
                                        </p:cTn>
                                        <p:tgtEl>
                                          <p:spTgt spid="24"/>
                                        </p:tgtEl>
                                        <p:attrNameLst>
                                          <p:attrName>style.visibility</p:attrName>
                                        </p:attrNameLst>
                                      </p:cBhvr>
                                      <p:to>
                                        <p:strVal val="visible"/>
                                      </p:to>
                                    </p:set>
                                    <p:animEffect transition="in" filter="blinds(horizontal)">
                                      <p:cBhvr>
                                        <p:cTn id="15" dur="500"/>
                                        <p:tgtEl>
                                          <p:spTgt spid="24"/>
                                        </p:tgtEl>
                                      </p:cBhvr>
                                    </p:animEffect>
                                  </p:childTnLst>
                                </p:cTn>
                              </p:par>
                            </p:childTnLst>
                          </p:cTn>
                        </p:par>
                      </p:childTnLst>
                    </p:cTn>
                  </p:par>
                  <p:par>
                    <p:cTn id="16" fill="hold">
                      <p:stCondLst>
                        <p:cond delay="indefinite"/>
                      </p:stCondLst>
                      <p:childTnLst>
                        <p:par>
                          <p:cTn id="17" fill="hold">
                            <p:stCondLst>
                              <p:cond delay="0"/>
                            </p:stCondLst>
                            <p:childTnLst>
                              <p:par>
                                <p:cTn id="18" presetID="3" presetClass="entr" presetSubtype="10" fill="hold" nodeType="click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blinds(horizontal)">
                                      <p:cBhvr>
                                        <p:cTn id="20" dur="500"/>
                                        <p:tgtEl>
                                          <p:spTgt spid="8"/>
                                        </p:tgtEl>
                                      </p:cBhvr>
                                    </p:animEffect>
                                  </p:childTnLst>
                                </p:cTn>
                              </p:par>
                              <p:par>
                                <p:cTn id="21" presetID="3" presetClass="entr" presetSubtype="10" fill="hold" nodeType="withEffect">
                                  <p:stCondLst>
                                    <p:cond delay="0"/>
                                  </p:stCondLst>
                                  <p:childTnLst>
                                    <p:set>
                                      <p:cBhvr>
                                        <p:cTn id="22" dur="1" fill="hold">
                                          <p:stCondLst>
                                            <p:cond delay="0"/>
                                          </p:stCondLst>
                                        </p:cTn>
                                        <p:tgtEl>
                                          <p:spTgt spid="14"/>
                                        </p:tgtEl>
                                        <p:attrNameLst>
                                          <p:attrName>style.visibility</p:attrName>
                                        </p:attrNameLst>
                                      </p:cBhvr>
                                      <p:to>
                                        <p:strVal val="visible"/>
                                      </p:to>
                                    </p:set>
                                    <p:animEffect transition="in" filter="blinds(horizontal)">
                                      <p:cBhvr>
                                        <p:cTn id="23" dur="500"/>
                                        <p:tgtEl>
                                          <p:spTgt spid="14"/>
                                        </p:tgtEl>
                                      </p:cBhvr>
                                    </p:animEffect>
                                  </p:childTnLst>
                                </p:cTn>
                              </p:par>
                              <p:par>
                                <p:cTn id="24" presetID="3" presetClass="entr" presetSubtype="10" fill="hold" nodeType="withEffect">
                                  <p:stCondLst>
                                    <p:cond delay="0"/>
                                  </p:stCondLst>
                                  <p:childTnLst>
                                    <p:set>
                                      <p:cBhvr>
                                        <p:cTn id="25" dur="1" fill="hold">
                                          <p:stCondLst>
                                            <p:cond delay="0"/>
                                          </p:stCondLst>
                                        </p:cTn>
                                        <p:tgtEl>
                                          <p:spTgt spid="11"/>
                                        </p:tgtEl>
                                        <p:attrNameLst>
                                          <p:attrName>style.visibility</p:attrName>
                                        </p:attrNameLst>
                                      </p:cBhvr>
                                      <p:to>
                                        <p:strVal val="visible"/>
                                      </p:to>
                                    </p:set>
                                    <p:animEffect transition="in" filter="blinds(horizontal)">
                                      <p:cBhvr>
                                        <p:cTn id="26" dur="500"/>
                                        <p:tgtEl>
                                          <p:spTgt spid="11"/>
                                        </p:tgtEl>
                                      </p:cBhvr>
                                    </p:animEffect>
                                  </p:childTnLst>
                                </p:cTn>
                              </p:par>
                            </p:childTnLst>
                          </p:cTn>
                        </p:par>
                      </p:childTnLst>
                    </p:cTn>
                  </p:par>
                  <p:par>
                    <p:cTn id="27" fill="hold">
                      <p:stCondLst>
                        <p:cond delay="indefinite"/>
                      </p:stCondLst>
                      <p:childTnLst>
                        <p:par>
                          <p:cTn id="28" fill="hold">
                            <p:stCondLst>
                              <p:cond delay="0"/>
                            </p:stCondLst>
                            <p:childTnLst>
                              <p:par>
                                <p:cTn id="29" presetID="3" presetClass="entr" presetSubtype="10" fill="hold" grpId="0" nodeType="clickEffect">
                                  <p:stCondLst>
                                    <p:cond delay="0"/>
                                  </p:stCondLst>
                                  <p:childTnLst>
                                    <p:set>
                                      <p:cBhvr>
                                        <p:cTn id="30" dur="1" fill="hold">
                                          <p:stCondLst>
                                            <p:cond delay="0"/>
                                          </p:stCondLst>
                                        </p:cTn>
                                        <p:tgtEl>
                                          <p:spTgt spid="32"/>
                                        </p:tgtEl>
                                        <p:attrNameLst>
                                          <p:attrName>style.visibility</p:attrName>
                                        </p:attrNameLst>
                                      </p:cBhvr>
                                      <p:to>
                                        <p:strVal val="visible"/>
                                      </p:to>
                                    </p:set>
                                    <p:animEffect transition="in" filter="blinds(horizontal)">
                                      <p:cBhvr>
                                        <p:cTn id="31" dur="500"/>
                                        <p:tgtEl>
                                          <p:spTgt spid="32"/>
                                        </p:tgtEl>
                                      </p:cBhvr>
                                    </p:animEffect>
                                  </p:childTnLst>
                                </p:cTn>
                              </p:par>
                            </p:childTnLst>
                          </p:cTn>
                        </p:par>
                      </p:childTnLst>
                    </p:cTn>
                  </p:par>
                  <p:par>
                    <p:cTn id="32" fill="hold">
                      <p:stCondLst>
                        <p:cond delay="indefinite"/>
                      </p:stCondLst>
                      <p:childTnLst>
                        <p:par>
                          <p:cTn id="33" fill="hold">
                            <p:stCondLst>
                              <p:cond delay="0"/>
                            </p:stCondLst>
                            <p:childTnLst>
                              <p:par>
                                <p:cTn id="34" presetID="3" presetClass="entr" presetSubtype="10" fill="hold" grpId="0" nodeType="clickEffect">
                                  <p:stCondLst>
                                    <p:cond delay="0"/>
                                  </p:stCondLst>
                                  <p:childTnLst>
                                    <p:set>
                                      <p:cBhvr>
                                        <p:cTn id="35" dur="1" fill="hold">
                                          <p:stCondLst>
                                            <p:cond delay="0"/>
                                          </p:stCondLst>
                                        </p:cTn>
                                        <p:tgtEl>
                                          <p:spTgt spid="9"/>
                                        </p:tgtEl>
                                        <p:attrNameLst>
                                          <p:attrName>style.visibility</p:attrName>
                                        </p:attrNameLst>
                                      </p:cBhvr>
                                      <p:to>
                                        <p:strVal val="visible"/>
                                      </p:to>
                                    </p:set>
                                    <p:animEffect transition="in" filter="blinds(horizontal)">
                                      <p:cBhvr>
                                        <p:cTn id="36" dur="500"/>
                                        <p:tgtEl>
                                          <p:spTgt spid="9"/>
                                        </p:tgtEl>
                                      </p:cBhvr>
                                    </p:animEffect>
                                  </p:childTnLst>
                                </p:cTn>
                              </p:par>
                              <p:par>
                                <p:cTn id="37" presetID="3" presetClass="entr" presetSubtype="10" fill="hold" grpId="0" nodeType="withEffect">
                                  <p:stCondLst>
                                    <p:cond delay="0"/>
                                  </p:stCondLst>
                                  <p:childTnLst>
                                    <p:set>
                                      <p:cBhvr>
                                        <p:cTn id="38" dur="1" fill="hold">
                                          <p:stCondLst>
                                            <p:cond delay="0"/>
                                          </p:stCondLst>
                                        </p:cTn>
                                        <p:tgtEl>
                                          <p:spTgt spid="35"/>
                                        </p:tgtEl>
                                        <p:attrNameLst>
                                          <p:attrName>style.visibility</p:attrName>
                                        </p:attrNameLst>
                                      </p:cBhvr>
                                      <p:to>
                                        <p:strVal val="visible"/>
                                      </p:to>
                                    </p:set>
                                    <p:animEffect transition="in" filter="blinds(horizontal)">
                                      <p:cBhvr>
                                        <p:cTn id="39" dur="500"/>
                                        <p:tgtEl>
                                          <p:spTgt spid="35"/>
                                        </p:tgtEl>
                                      </p:cBhvr>
                                    </p:animEffect>
                                  </p:childTnLst>
                                </p:cTn>
                              </p:par>
                            </p:childTnLst>
                          </p:cTn>
                        </p:par>
                      </p:childTnLst>
                    </p:cTn>
                  </p:par>
                  <p:par>
                    <p:cTn id="40" fill="hold">
                      <p:stCondLst>
                        <p:cond delay="indefinite"/>
                      </p:stCondLst>
                      <p:childTnLst>
                        <p:par>
                          <p:cTn id="41" fill="hold">
                            <p:stCondLst>
                              <p:cond delay="0"/>
                            </p:stCondLst>
                            <p:childTnLst>
                              <p:par>
                                <p:cTn id="42" presetID="3" presetClass="entr" presetSubtype="10" fill="hold" nodeType="clickEffect">
                                  <p:stCondLst>
                                    <p:cond delay="0"/>
                                  </p:stCondLst>
                                  <p:childTnLst>
                                    <p:set>
                                      <p:cBhvr>
                                        <p:cTn id="43" dur="1" fill="hold">
                                          <p:stCondLst>
                                            <p:cond delay="0"/>
                                          </p:stCondLst>
                                        </p:cTn>
                                        <p:tgtEl>
                                          <p:spTgt spid="25"/>
                                        </p:tgtEl>
                                        <p:attrNameLst>
                                          <p:attrName>style.visibility</p:attrName>
                                        </p:attrNameLst>
                                      </p:cBhvr>
                                      <p:to>
                                        <p:strVal val="visible"/>
                                      </p:to>
                                    </p:set>
                                    <p:animEffect transition="in" filter="blinds(horizontal)">
                                      <p:cBhvr>
                                        <p:cTn id="44" dur="500"/>
                                        <p:tgtEl>
                                          <p:spTgt spid="25"/>
                                        </p:tgtEl>
                                      </p:cBhvr>
                                    </p:animEffect>
                                  </p:childTnLst>
                                </p:cTn>
                              </p:par>
                            </p:childTnLst>
                          </p:cTn>
                        </p:par>
                      </p:childTnLst>
                    </p:cTn>
                  </p:par>
                  <p:par>
                    <p:cTn id="45" fill="hold">
                      <p:stCondLst>
                        <p:cond delay="indefinite"/>
                      </p:stCondLst>
                      <p:childTnLst>
                        <p:par>
                          <p:cTn id="46" fill="hold">
                            <p:stCondLst>
                              <p:cond delay="0"/>
                            </p:stCondLst>
                            <p:childTnLst>
                              <p:par>
                                <p:cTn id="47" presetID="3" presetClass="entr" presetSubtype="10" fill="hold" nodeType="clickEffect">
                                  <p:stCondLst>
                                    <p:cond delay="0"/>
                                  </p:stCondLst>
                                  <p:childTnLst>
                                    <p:set>
                                      <p:cBhvr>
                                        <p:cTn id="48" dur="1" fill="hold">
                                          <p:stCondLst>
                                            <p:cond delay="0"/>
                                          </p:stCondLst>
                                        </p:cTn>
                                        <p:tgtEl>
                                          <p:spTgt spid="18"/>
                                        </p:tgtEl>
                                        <p:attrNameLst>
                                          <p:attrName>style.visibility</p:attrName>
                                        </p:attrNameLst>
                                      </p:cBhvr>
                                      <p:to>
                                        <p:strVal val="visible"/>
                                      </p:to>
                                    </p:set>
                                    <p:animEffect transition="in" filter="blinds(horizontal)">
                                      <p:cBhvr>
                                        <p:cTn id="49" dur="500"/>
                                        <p:tgtEl>
                                          <p:spTgt spid="18"/>
                                        </p:tgtEl>
                                      </p:cBhvr>
                                    </p:animEffect>
                                  </p:childTnLst>
                                </p:cTn>
                              </p:par>
                              <p:par>
                                <p:cTn id="50" presetID="3" presetClass="entr" presetSubtype="10" fill="hold" nodeType="withEffect">
                                  <p:stCondLst>
                                    <p:cond delay="0"/>
                                  </p:stCondLst>
                                  <p:childTnLst>
                                    <p:set>
                                      <p:cBhvr>
                                        <p:cTn id="51" dur="1" fill="hold">
                                          <p:stCondLst>
                                            <p:cond delay="0"/>
                                          </p:stCondLst>
                                        </p:cTn>
                                        <p:tgtEl>
                                          <p:spTgt spid="17"/>
                                        </p:tgtEl>
                                        <p:attrNameLst>
                                          <p:attrName>style.visibility</p:attrName>
                                        </p:attrNameLst>
                                      </p:cBhvr>
                                      <p:to>
                                        <p:strVal val="visible"/>
                                      </p:to>
                                    </p:set>
                                    <p:animEffect transition="in" filter="blinds(horizontal)">
                                      <p:cBhvr>
                                        <p:cTn id="52" dur="500"/>
                                        <p:tgtEl>
                                          <p:spTgt spid="17"/>
                                        </p:tgtEl>
                                      </p:cBhvr>
                                    </p:animEffect>
                                  </p:childTnLst>
                                </p:cTn>
                              </p:par>
                              <p:par>
                                <p:cTn id="53" presetID="3" presetClass="entr" presetSubtype="10" fill="hold" nodeType="withEffect">
                                  <p:stCondLst>
                                    <p:cond delay="0"/>
                                  </p:stCondLst>
                                  <p:childTnLst>
                                    <p:set>
                                      <p:cBhvr>
                                        <p:cTn id="54" dur="1" fill="hold">
                                          <p:stCondLst>
                                            <p:cond delay="0"/>
                                          </p:stCondLst>
                                        </p:cTn>
                                        <p:tgtEl>
                                          <p:spTgt spid="21"/>
                                        </p:tgtEl>
                                        <p:attrNameLst>
                                          <p:attrName>style.visibility</p:attrName>
                                        </p:attrNameLst>
                                      </p:cBhvr>
                                      <p:to>
                                        <p:strVal val="visible"/>
                                      </p:to>
                                    </p:set>
                                    <p:animEffect transition="in" filter="blinds(horizontal)">
                                      <p:cBhvr>
                                        <p:cTn id="55" dur="500"/>
                                        <p:tgtEl>
                                          <p:spTgt spid="21"/>
                                        </p:tgtEl>
                                      </p:cBhvr>
                                    </p:animEffect>
                                  </p:childTnLst>
                                </p:cTn>
                              </p:par>
                            </p:childTnLst>
                          </p:cTn>
                        </p:par>
                      </p:childTnLst>
                    </p:cTn>
                  </p:par>
                  <p:par>
                    <p:cTn id="56" fill="hold">
                      <p:stCondLst>
                        <p:cond delay="indefinite"/>
                      </p:stCondLst>
                      <p:childTnLst>
                        <p:par>
                          <p:cTn id="57" fill="hold">
                            <p:stCondLst>
                              <p:cond delay="0"/>
                            </p:stCondLst>
                            <p:childTnLst>
                              <p:par>
                                <p:cTn id="58" presetID="3" presetClass="entr" presetSubtype="10" fill="hold" grpId="0" nodeType="clickEffect">
                                  <p:stCondLst>
                                    <p:cond delay="0"/>
                                  </p:stCondLst>
                                  <p:childTnLst>
                                    <p:set>
                                      <p:cBhvr>
                                        <p:cTn id="59" dur="1" fill="hold">
                                          <p:stCondLst>
                                            <p:cond delay="0"/>
                                          </p:stCondLst>
                                        </p:cTn>
                                        <p:tgtEl>
                                          <p:spTgt spid="33"/>
                                        </p:tgtEl>
                                        <p:attrNameLst>
                                          <p:attrName>style.visibility</p:attrName>
                                        </p:attrNameLst>
                                      </p:cBhvr>
                                      <p:to>
                                        <p:strVal val="visible"/>
                                      </p:to>
                                    </p:set>
                                    <p:animEffect transition="in" filter="blinds(horizontal)">
                                      <p:cBhvr>
                                        <p:cTn id="60"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9" grpId="0" animBg="1"/>
      <p:bldP spid="32" grpId="0" animBg="1"/>
      <p:bldP spid="33" grpId="0" animBg="1"/>
      <p:bldP spid="34" grpId="0"/>
      <p:bldP spid="35"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4514" name="Object 2"/>
          <p:cNvGraphicFramePr>
            <a:graphicFrameLocks noChangeAspect="1"/>
          </p:cNvGraphicFramePr>
          <p:nvPr>
            <p:extLst>
              <p:ext uri="{D42A27DB-BD31-4B8C-83A1-F6EECF244321}">
                <p14:modId xmlns:p14="http://schemas.microsoft.com/office/powerpoint/2010/main" val="102799147"/>
              </p:ext>
            </p:extLst>
          </p:nvPr>
        </p:nvGraphicFramePr>
        <p:xfrm>
          <a:off x="2133600" y="5257800"/>
          <a:ext cx="4987925" cy="685800"/>
        </p:xfrm>
        <a:graphic>
          <a:graphicData uri="http://schemas.openxmlformats.org/presentationml/2006/ole">
            <mc:AlternateContent xmlns:mc="http://schemas.openxmlformats.org/markup-compatibility/2006">
              <mc:Choice xmlns:v="urn:schemas-microsoft-com:vml" Requires="v">
                <p:oleObj spid="_x0000_s2053" name="Packager Shell Object" showAsIcon="1" r:id="rId3" imgW="4988520" imgH="685800" progId="Package">
                  <p:embed/>
                </p:oleObj>
              </mc:Choice>
              <mc:Fallback>
                <p:oleObj name="Packager Shell Object" showAsIcon="1" r:id="rId3" imgW="4988520" imgH="685800" progId="Package">
                  <p:embed/>
                  <p:pic>
                    <p:nvPicPr>
                      <p:cNvPr id="0" name=""/>
                      <p:cNvPicPr>
                        <a:picLocks noChangeAspect="1" noChangeArrowheads="1"/>
                      </p:cNvPicPr>
                      <p:nvPr/>
                    </p:nvPicPr>
                    <p:blipFill>
                      <a:blip r:embed="rId4"/>
                      <a:srcRect/>
                      <a:stretch>
                        <a:fillRect/>
                      </a:stretch>
                    </p:blipFill>
                    <p:spPr bwMode="auto">
                      <a:xfrm>
                        <a:off x="2133600" y="5257800"/>
                        <a:ext cx="4987925" cy="685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5" name="TextBox 4"/>
          <p:cNvSpPr txBox="1"/>
          <p:nvPr/>
        </p:nvSpPr>
        <p:spPr>
          <a:xfrm>
            <a:off x="304800" y="228600"/>
            <a:ext cx="4648200" cy="830997"/>
          </a:xfrm>
          <a:prstGeom prst="rect">
            <a:avLst/>
          </a:prstGeom>
          <a:noFill/>
        </p:spPr>
        <p:txBody>
          <a:bodyPr wrap="square" rtlCol="0">
            <a:spAutoFit/>
          </a:bodyPr>
          <a:lstStyle/>
          <a:p>
            <a:r>
              <a:rPr lang="en-US" sz="4800" dirty="0" err="1" smtClean="0"/>
              <a:t>Nuh</a:t>
            </a:r>
            <a:r>
              <a:rPr lang="en-US" sz="4800" dirty="0" smtClean="0"/>
              <a:t>… uh…..</a:t>
            </a:r>
            <a:endParaRPr lang="en-US" sz="4800" dirty="0"/>
          </a:p>
        </p:txBody>
      </p:sp>
      <p:pic>
        <p:nvPicPr>
          <p:cNvPr id="35846" name="Picture 6" descr="http://www.fusionweightlifting.com/wp-content/uploads/2013/12/Confused-cat-2.jpg">
            <a:hlinkClick r:id="rId5"/>
          </p:cNvPr>
          <p:cNvPicPr>
            <a:picLocks noChangeAspect="1" noChangeArrowheads="1"/>
          </p:cNvPicPr>
          <p:nvPr/>
        </p:nvPicPr>
        <p:blipFill>
          <a:blip r:embed="rId6" cstate="print"/>
          <a:srcRect/>
          <a:stretch>
            <a:fillRect/>
          </a:stretch>
        </p:blipFill>
        <p:spPr bwMode="auto">
          <a:xfrm>
            <a:off x="3352800" y="838200"/>
            <a:ext cx="5818496" cy="4363872"/>
          </a:xfrm>
          <a:prstGeom prst="rect">
            <a:avLst/>
          </a:prstGeom>
          <a:noFill/>
        </p:spPr>
      </p:pic>
    </p:spTree>
    <p:extLst>
      <p:ext uri="{BB962C8B-B14F-4D97-AF65-F5344CB8AC3E}">
        <p14:creationId xmlns:p14="http://schemas.microsoft.com/office/powerpoint/2010/main" val="151664395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35507" y="404995"/>
            <a:ext cx="7543800" cy="954107"/>
          </a:xfrm>
          <a:prstGeom prst="rect">
            <a:avLst/>
          </a:prstGeom>
          <a:noFill/>
        </p:spPr>
        <p:txBody>
          <a:bodyPr wrap="square" rtlCol="0">
            <a:spAutoFit/>
          </a:bodyPr>
          <a:lstStyle/>
          <a:p>
            <a:r>
              <a:rPr lang="en-US" sz="2800" b="1" dirty="0" smtClean="0"/>
              <a:t>Bohr’s mathematical model:</a:t>
            </a:r>
          </a:p>
          <a:p>
            <a:endParaRPr lang="en-US" sz="2800" b="1" dirty="0"/>
          </a:p>
        </p:txBody>
      </p:sp>
      <p:sp>
        <p:nvSpPr>
          <p:cNvPr id="9" name="TextBox 8"/>
          <p:cNvSpPr txBox="1"/>
          <p:nvPr/>
        </p:nvSpPr>
        <p:spPr>
          <a:xfrm>
            <a:off x="152400" y="1752600"/>
            <a:ext cx="8991600" cy="584775"/>
          </a:xfrm>
          <a:prstGeom prst="rect">
            <a:avLst/>
          </a:prstGeom>
          <a:noFill/>
        </p:spPr>
        <p:txBody>
          <a:bodyPr wrap="square" rtlCol="0">
            <a:spAutoFit/>
          </a:bodyPr>
          <a:lstStyle/>
          <a:p>
            <a:r>
              <a:rPr lang="en-US" sz="3200" b="1" dirty="0" smtClean="0"/>
              <a:t>2) Predicts r for ground state radius </a:t>
            </a:r>
            <a:r>
              <a:rPr lang="en-US" sz="3200" b="1" dirty="0" err="1" smtClean="0"/>
              <a:t>a</a:t>
            </a:r>
            <a:r>
              <a:rPr lang="en-US" sz="3200" b="1" baseline="-25000" dirty="0" err="1" smtClean="0"/>
              <a:t>o</a:t>
            </a:r>
            <a:r>
              <a:rPr lang="en-US" sz="3200" b="1" dirty="0" smtClean="0"/>
              <a:t> of H perfectly</a:t>
            </a:r>
            <a:endParaRPr lang="en-US" sz="3200" b="1" dirty="0"/>
          </a:p>
        </p:txBody>
      </p:sp>
      <p:sp>
        <p:nvSpPr>
          <p:cNvPr id="10" name="TextBox 9"/>
          <p:cNvSpPr txBox="1"/>
          <p:nvPr/>
        </p:nvSpPr>
        <p:spPr>
          <a:xfrm>
            <a:off x="1676400" y="2669318"/>
            <a:ext cx="1752600" cy="1200329"/>
          </a:xfrm>
          <a:prstGeom prst="rect">
            <a:avLst/>
          </a:prstGeom>
          <a:noFill/>
        </p:spPr>
        <p:txBody>
          <a:bodyPr wrap="square" rtlCol="0">
            <a:spAutoFit/>
          </a:bodyPr>
          <a:lstStyle/>
          <a:p>
            <a:r>
              <a:rPr lang="en-US" sz="3600" b="1" u="sng" dirty="0" err="1" smtClean="0"/>
              <a:t>Obs</a:t>
            </a:r>
            <a:r>
              <a:rPr lang="en-US" sz="3600" b="1" u="sng" dirty="0" smtClean="0"/>
              <a:t> </a:t>
            </a:r>
            <a:r>
              <a:rPr lang="en-US" sz="3600" b="1" u="sng" dirty="0" err="1" smtClean="0"/>
              <a:t>a</a:t>
            </a:r>
            <a:r>
              <a:rPr lang="en-US" sz="3600" b="1" baseline="-25000" dirty="0" err="1" smtClean="0"/>
              <a:t>o</a:t>
            </a:r>
            <a:endParaRPr lang="en-US" sz="3600" b="1" baseline="-25000" dirty="0" smtClean="0"/>
          </a:p>
          <a:p>
            <a:r>
              <a:rPr lang="en-US" sz="3600" b="1" dirty="0" smtClean="0"/>
              <a:t>52.9 pm</a:t>
            </a:r>
            <a:endParaRPr lang="en-US" sz="3600" b="1" dirty="0"/>
          </a:p>
        </p:txBody>
      </p:sp>
      <p:sp>
        <p:nvSpPr>
          <p:cNvPr id="11" name="TextBox 10"/>
          <p:cNvSpPr txBox="1"/>
          <p:nvPr/>
        </p:nvSpPr>
        <p:spPr>
          <a:xfrm>
            <a:off x="5181600" y="2669318"/>
            <a:ext cx="2469107" cy="1200329"/>
          </a:xfrm>
          <a:prstGeom prst="rect">
            <a:avLst/>
          </a:prstGeom>
          <a:noFill/>
        </p:spPr>
        <p:txBody>
          <a:bodyPr wrap="square" rtlCol="0">
            <a:spAutoFit/>
          </a:bodyPr>
          <a:lstStyle/>
          <a:p>
            <a:r>
              <a:rPr lang="en-US" sz="3600" b="1" u="sng" dirty="0" smtClean="0">
                <a:solidFill>
                  <a:srgbClr val="FF0000"/>
                </a:solidFill>
              </a:rPr>
              <a:t>Bohr radius</a:t>
            </a:r>
          </a:p>
          <a:p>
            <a:r>
              <a:rPr lang="en-US" sz="3600" b="1" dirty="0" smtClean="0">
                <a:solidFill>
                  <a:srgbClr val="FF0000"/>
                </a:solidFill>
              </a:rPr>
              <a:t>52.9 pm</a:t>
            </a:r>
            <a:endParaRPr lang="en-US" sz="3600" b="1" dirty="0">
              <a:solidFill>
                <a:srgbClr val="FF0000"/>
              </a:solidFill>
            </a:endParaRPr>
          </a:p>
        </p:txBody>
      </p:sp>
    </p:spTree>
    <p:extLst>
      <p:ext uri="{BB962C8B-B14F-4D97-AF65-F5344CB8AC3E}">
        <p14:creationId xmlns:p14="http://schemas.microsoft.com/office/powerpoint/2010/main" val="33652375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5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fade">
                                      <p:cBhvr>
                                        <p:cTn id="1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11"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35507" y="404995"/>
            <a:ext cx="7543800" cy="954107"/>
          </a:xfrm>
          <a:prstGeom prst="rect">
            <a:avLst/>
          </a:prstGeom>
          <a:noFill/>
        </p:spPr>
        <p:txBody>
          <a:bodyPr wrap="square" rtlCol="0">
            <a:spAutoFit/>
          </a:bodyPr>
          <a:lstStyle/>
          <a:p>
            <a:r>
              <a:rPr lang="en-US" sz="2800" b="1" dirty="0" smtClean="0"/>
              <a:t>Bohr’s mathematical model:</a:t>
            </a:r>
          </a:p>
          <a:p>
            <a:endParaRPr lang="en-US" sz="2800" b="1" dirty="0"/>
          </a:p>
        </p:txBody>
      </p:sp>
      <p:sp>
        <p:nvSpPr>
          <p:cNvPr id="3" name="TextBox 2"/>
          <p:cNvSpPr txBox="1"/>
          <p:nvPr/>
        </p:nvSpPr>
        <p:spPr>
          <a:xfrm>
            <a:off x="304800" y="1350896"/>
            <a:ext cx="8839200" cy="2492990"/>
          </a:xfrm>
          <a:prstGeom prst="rect">
            <a:avLst/>
          </a:prstGeom>
          <a:noFill/>
        </p:spPr>
        <p:txBody>
          <a:bodyPr wrap="square" rtlCol="0">
            <a:spAutoFit/>
          </a:bodyPr>
          <a:lstStyle/>
          <a:p>
            <a:r>
              <a:rPr lang="en-US" sz="3200" dirty="0" smtClean="0"/>
              <a:t>3) </a:t>
            </a:r>
            <a:r>
              <a:rPr lang="en-US" sz="2800" dirty="0" smtClean="0"/>
              <a:t>Connects idea of quantized, allowable states to wave</a:t>
            </a:r>
          </a:p>
          <a:p>
            <a:r>
              <a:rPr lang="en-US" sz="2800" dirty="0"/>
              <a:t> </a:t>
            </a:r>
            <a:r>
              <a:rPr lang="en-US" sz="2800" dirty="0" smtClean="0"/>
              <a:t>     properties and provides explanation for why negative  </a:t>
            </a:r>
          </a:p>
          <a:p>
            <a:r>
              <a:rPr lang="en-US" sz="2800" dirty="0"/>
              <a:t> </a:t>
            </a:r>
            <a:r>
              <a:rPr lang="en-US" sz="2800" dirty="0" smtClean="0"/>
              <a:t>     electron doesn’t just suck down into positive nucleus</a:t>
            </a:r>
            <a:endParaRPr lang="en-US" sz="2800" dirty="0"/>
          </a:p>
          <a:p>
            <a:endParaRPr lang="en-US" sz="2800" dirty="0" smtClean="0"/>
          </a:p>
          <a:p>
            <a:r>
              <a:rPr lang="en-US" sz="4000" dirty="0" smtClean="0"/>
              <a:t>			2</a:t>
            </a:r>
            <a:r>
              <a:rPr lang="en-US" sz="4000" dirty="0" smtClean="0">
                <a:sym typeface="Symbol" panose="05050102010706020507" pitchFamily="18" charset="2"/>
              </a:rPr>
              <a:t>r= n</a:t>
            </a:r>
            <a:endParaRPr lang="en-US" sz="4000" dirty="0"/>
          </a:p>
        </p:txBody>
      </p:sp>
      <p:sp>
        <p:nvSpPr>
          <p:cNvPr id="4" name="TextBox 3"/>
          <p:cNvSpPr txBox="1"/>
          <p:nvPr/>
        </p:nvSpPr>
        <p:spPr>
          <a:xfrm>
            <a:off x="609600" y="4038600"/>
            <a:ext cx="8305800" cy="1631216"/>
          </a:xfrm>
          <a:prstGeom prst="rect">
            <a:avLst/>
          </a:prstGeom>
          <a:noFill/>
        </p:spPr>
        <p:txBody>
          <a:bodyPr wrap="square" rtlCol="0">
            <a:spAutoFit/>
          </a:bodyPr>
          <a:lstStyle/>
          <a:p>
            <a:r>
              <a:rPr lang="en-US" sz="4400" b="1" dirty="0" smtClean="0">
                <a:solidFill>
                  <a:srgbClr val="FF0000"/>
                </a:solidFill>
                <a:latin typeface="Chiller" panose="04020404031007020602" pitchFamily="82" charset="0"/>
              </a:rPr>
              <a:t>Spookily</a:t>
            </a:r>
            <a:r>
              <a:rPr lang="en-US" sz="2800" dirty="0" smtClean="0"/>
              <a:t>…Bohr posits that when electron jumps from initial to final state it doesn’t exist in the intervening space while jumping…e.g. it does a </a:t>
            </a:r>
            <a:r>
              <a:rPr lang="en-US" sz="2800" b="1" dirty="0" smtClean="0"/>
              <a:t>quantum </a:t>
            </a:r>
            <a:r>
              <a:rPr lang="en-US" sz="2800" dirty="0" smtClean="0"/>
              <a:t>jump</a:t>
            </a:r>
            <a:endParaRPr lang="en-US" sz="2800" dirty="0"/>
          </a:p>
        </p:txBody>
      </p:sp>
    </p:spTree>
    <p:extLst>
      <p:ext uri="{BB962C8B-B14F-4D97-AF65-F5344CB8AC3E}">
        <p14:creationId xmlns:p14="http://schemas.microsoft.com/office/powerpoint/2010/main" val="192164374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val 1"/>
          <p:cNvSpPr/>
          <p:nvPr/>
        </p:nvSpPr>
        <p:spPr>
          <a:xfrm>
            <a:off x="2743200" y="1600200"/>
            <a:ext cx="3657600" cy="36576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Oval 2"/>
          <p:cNvSpPr/>
          <p:nvPr/>
        </p:nvSpPr>
        <p:spPr>
          <a:xfrm>
            <a:off x="3962400" y="2819400"/>
            <a:ext cx="1219200" cy="12192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6400800" y="2209800"/>
            <a:ext cx="1219200" cy="707886"/>
          </a:xfrm>
          <a:prstGeom prst="rect">
            <a:avLst/>
          </a:prstGeom>
          <a:noFill/>
        </p:spPr>
        <p:txBody>
          <a:bodyPr wrap="square" rtlCol="0">
            <a:spAutoFit/>
          </a:bodyPr>
          <a:lstStyle/>
          <a:p>
            <a:r>
              <a:rPr lang="en-US" sz="4000" dirty="0" err="1"/>
              <a:t>n</a:t>
            </a:r>
            <a:r>
              <a:rPr lang="en-US" sz="4000" baseline="-25000" dirty="0" err="1" smtClean="0"/>
              <a:t>i</a:t>
            </a:r>
            <a:r>
              <a:rPr lang="en-US" sz="4000" dirty="0" smtClean="0"/>
              <a:t> =3</a:t>
            </a:r>
            <a:endParaRPr lang="en-US" sz="4000" dirty="0"/>
          </a:p>
        </p:txBody>
      </p:sp>
      <p:sp>
        <p:nvSpPr>
          <p:cNvPr id="6" name="TextBox 5"/>
          <p:cNvSpPr txBox="1"/>
          <p:nvPr/>
        </p:nvSpPr>
        <p:spPr>
          <a:xfrm>
            <a:off x="3962400" y="2075120"/>
            <a:ext cx="1600200" cy="707886"/>
          </a:xfrm>
          <a:prstGeom prst="rect">
            <a:avLst/>
          </a:prstGeom>
          <a:noFill/>
        </p:spPr>
        <p:txBody>
          <a:bodyPr wrap="square" rtlCol="0">
            <a:spAutoFit/>
          </a:bodyPr>
          <a:lstStyle/>
          <a:p>
            <a:r>
              <a:rPr lang="en-US" sz="4000" dirty="0" err="1" smtClean="0">
                <a:solidFill>
                  <a:srgbClr val="FF0000"/>
                </a:solidFill>
              </a:rPr>
              <a:t>n</a:t>
            </a:r>
            <a:r>
              <a:rPr lang="en-US" sz="4000" baseline="-25000" dirty="0" err="1" smtClean="0">
                <a:solidFill>
                  <a:srgbClr val="FF0000"/>
                </a:solidFill>
              </a:rPr>
              <a:t>f</a:t>
            </a:r>
            <a:r>
              <a:rPr lang="en-US" sz="4000" dirty="0" smtClean="0">
                <a:solidFill>
                  <a:srgbClr val="FF0000"/>
                </a:solidFill>
              </a:rPr>
              <a:t> =2</a:t>
            </a:r>
            <a:endParaRPr lang="en-US" sz="4000" dirty="0">
              <a:solidFill>
                <a:srgbClr val="FF0000"/>
              </a:solidFill>
            </a:endParaRPr>
          </a:p>
        </p:txBody>
      </p:sp>
      <p:sp>
        <p:nvSpPr>
          <p:cNvPr id="7" name="Oval 6"/>
          <p:cNvSpPr/>
          <p:nvPr/>
        </p:nvSpPr>
        <p:spPr>
          <a:xfrm>
            <a:off x="5715000" y="4572000"/>
            <a:ext cx="228600" cy="228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a:off x="4953000" y="3677503"/>
            <a:ext cx="228600" cy="228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914400" y="304800"/>
            <a:ext cx="7315200" cy="646331"/>
          </a:xfrm>
          <a:prstGeom prst="rect">
            <a:avLst/>
          </a:prstGeom>
          <a:noFill/>
        </p:spPr>
        <p:txBody>
          <a:bodyPr wrap="square" rtlCol="0">
            <a:spAutoFit/>
          </a:bodyPr>
          <a:lstStyle/>
          <a:p>
            <a:r>
              <a:rPr lang="en-US" sz="3600" dirty="0" smtClean="0"/>
              <a:t>Animation of a `quantum jump’</a:t>
            </a:r>
            <a:endParaRPr lang="en-US" sz="3600" dirty="0"/>
          </a:p>
        </p:txBody>
      </p:sp>
    </p:spTree>
    <p:extLst>
      <p:ext uri="{BB962C8B-B14F-4D97-AF65-F5344CB8AC3E}">
        <p14:creationId xmlns:p14="http://schemas.microsoft.com/office/powerpoint/2010/main" val="29976741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hidden"/>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52400" y="304800"/>
            <a:ext cx="8686800" cy="1077218"/>
          </a:xfrm>
          <a:prstGeom prst="rect">
            <a:avLst/>
          </a:prstGeom>
          <a:noFill/>
        </p:spPr>
        <p:txBody>
          <a:bodyPr wrap="square" rtlCol="0">
            <a:spAutoFit/>
          </a:bodyPr>
          <a:lstStyle/>
          <a:p>
            <a:r>
              <a:rPr lang="en-US" sz="3200" b="1" dirty="0" smtClean="0"/>
              <a:t>The three experimental observations that start all the trouble  (see also: text pg 4-14)</a:t>
            </a:r>
            <a:endParaRPr lang="en-US" sz="3200" b="1" dirty="0"/>
          </a:p>
        </p:txBody>
      </p:sp>
      <p:sp>
        <p:nvSpPr>
          <p:cNvPr id="3" name="TextBox 2"/>
          <p:cNvSpPr txBox="1"/>
          <p:nvPr/>
        </p:nvSpPr>
        <p:spPr>
          <a:xfrm>
            <a:off x="304800" y="1447800"/>
            <a:ext cx="8077200" cy="1200329"/>
          </a:xfrm>
          <a:prstGeom prst="rect">
            <a:avLst/>
          </a:prstGeom>
          <a:solidFill>
            <a:srgbClr val="FFFF00"/>
          </a:solidFill>
        </p:spPr>
        <p:txBody>
          <a:bodyPr wrap="square" rtlCol="0">
            <a:spAutoFit/>
          </a:bodyPr>
          <a:lstStyle/>
          <a:p>
            <a:r>
              <a:rPr lang="en-US" sz="3600" b="1" dirty="0" smtClean="0">
                <a:solidFill>
                  <a:srgbClr val="FF0000"/>
                </a:solidFill>
              </a:rPr>
              <a:t>1)   Black body emission behavior (ultraviolet catastrophe)  pp. 4-6</a:t>
            </a:r>
            <a:r>
              <a:rPr lang="en-US" sz="3600" b="1" dirty="0" smtClean="0">
                <a:sym typeface="Symbol" panose="05050102010706020507" pitchFamily="18" charset="2"/>
              </a:rPr>
              <a:t> </a:t>
            </a:r>
            <a:endParaRPr lang="en-US" sz="3600" b="1" dirty="0"/>
          </a:p>
        </p:txBody>
      </p:sp>
      <p:sp>
        <p:nvSpPr>
          <p:cNvPr id="4" name="TextBox 3"/>
          <p:cNvSpPr txBox="1"/>
          <p:nvPr/>
        </p:nvSpPr>
        <p:spPr>
          <a:xfrm>
            <a:off x="228600" y="2743200"/>
            <a:ext cx="8458200" cy="646331"/>
          </a:xfrm>
          <a:prstGeom prst="rect">
            <a:avLst/>
          </a:prstGeom>
          <a:solidFill>
            <a:srgbClr val="FFFF00"/>
          </a:solidFill>
        </p:spPr>
        <p:txBody>
          <a:bodyPr wrap="square" rtlCol="0">
            <a:spAutoFit/>
          </a:bodyPr>
          <a:lstStyle/>
          <a:p>
            <a:r>
              <a:rPr lang="en-US" sz="3600" b="1" smtClean="0">
                <a:solidFill>
                  <a:srgbClr val="FF0000"/>
                </a:solidFill>
              </a:rPr>
              <a:t>2) The photoelectric effect  pp. 7-10</a:t>
            </a:r>
            <a:endParaRPr lang="en-US" sz="3600" b="1" dirty="0">
              <a:solidFill>
                <a:srgbClr val="FF0000"/>
              </a:solidFill>
            </a:endParaRPr>
          </a:p>
        </p:txBody>
      </p:sp>
      <p:sp>
        <p:nvSpPr>
          <p:cNvPr id="5" name="TextBox 4"/>
          <p:cNvSpPr txBox="1"/>
          <p:nvPr/>
        </p:nvSpPr>
        <p:spPr>
          <a:xfrm>
            <a:off x="381000" y="3505200"/>
            <a:ext cx="8305800" cy="1200329"/>
          </a:xfrm>
          <a:prstGeom prst="rect">
            <a:avLst/>
          </a:prstGeom>
          <a:solidFill>
            <a:srgbClr val="FFFF00"/>
          </a:solidFill>
        </p:spPr>
        <p:txBody>
          <a:bodyPr wrap="square" rtlCol="0">
            <a:spAutoFit/>
          </a:bodyPr>
          <a:lstStyle/>
          <a:p>
            <a:r>
              <a:rPr lang="en-US" sz="3600" b="1" dirty="0" smtClean="0">
                <a:solidFill>
                  <a:srgbClr val="FF0000"/>
                </a:solidFill>
              </a:rPr>
              <a:t>3) Hydrogen atom’s emission spectrum </a:t>
            </a:r>
          </a:p>
          <a:p>
            <a:r>
              <a:rPr lang="en-US" sz="3600" b="1" dirty="0" smtClean="0">
                <a:solidFill>
                  <a:srgbClr val="FF0000"/>
                </a:solidFill>
              </a:rPr>
              <a:t>pp. 10-14</a:t>
            </a:r>
            <a:endParaRPr lang="en-US" sz="3600" b="1" dirty="0">
              <a:solidFill>
                <a:srgbClr val="FF0000"/>
              </a:solidFill>
            </a:endParaRPr>
          </a:p>
        </p:txBody>
      </p:sp>
      <p:sp>
        <p:nvSpPr>
          <p:cNvPr id="6" name="TextBox 5"/>
          <p:cNvSpPr txBox="1"/>
          <p:nvPr/>
        </p:nvSpPr>
        <p:spPr>
          <a:xfrm>
            <a:off x="601639" y="4821198"/>
            <a:ext cx="8077200" cy="1815882"/>
          </a:xfrm>
          <a:prstGeom prst="rect">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p:spPr>
        <p:txBody>
          <a:bodyPr wrap="square" rtlCol="0">
            <a:spAutoFit/>
          </a:bodyPr>
          <a:lstStyle/>
          <a:p>
            <a:r>
              <a:rPr lang="en-US" sz="2800" dirty="0" smtClean="0"/>
              <a:t>Two others (not in your text): the </a:t>
            </a:r>
            <a:r>
              <a:rPr lang="en-US" sz="2800" b="1" dirty="0" smtClean="0">
                <a:solidFill>
                  <a:srgbClr val="FF0000"/>
                </a:solidFill>
              </a:rPr>
              <a:t>Davisson-</a:t>
            </a:r>
            <a:r>
              <a:rPr lang="en-US" sz="2800" b="1" dirty="0" err="1" smtClean="0">
                <a:solidFill>
                  <a:srgbClr val="FF0000"/>
                </a:solidFill>
              </a:rPr>
              <a:t>Germer</a:t>
            </a:r>
            <a:r>
              <a:rPr lang="en-US" sz="2800" b="1" dirty="0" smtClean="0">
                <a:solidFill>
                  <a:srgbClr val="FF0000"/>
                </a:solidFill>
              </a:rPr>
              <a:t> electron diffraction effect </a:t>
            </a:r>
            <a:r>
              <a:rPr lang="en-US" sz="2800" dirty="0" smtClean="0"/>
              <a:t>and the </a:t>
            </a:r>
            <a:r>
              <a:rPr lang="en-US" sz="2800" b="1" dirty="0" smtClean="0">
                <a:solidFill>
                  <a:srgbClr val="FF0000"/>
                </a:solidFill>
              </a:rPr>
              <a:t>Stern-</a:t>
            </a:r>
            <a:r>
              <a:rPr lang="en-US" sz="2800" b="1" dirty="0" err="1" smtClean="0">
                <a:solidFill>
                  <a:srgbClr val="FF0000"/>
                </a:solidFill>
              </a:rPr>
              <a:t>Gernlach</a:t>
            </a:r>
            <a:r>
              <a:rPr lang="en-US" sz="2800" b="1" dirty="0" smtClean="0">
                <a:solidFill>
                  <a:srgbClr val="FF0000"/>
                </a:solidFill>
              </a:rPr>
              <a:t> experiment</a:t>
            </a:r>
            <a:r>
              <a:rPr lang="en-US" sz="2800" dirty="0" smtClean="0"/>
              <a:t> prompt Einstein to refer to the effects as `</a:t>
            </a:r>
            <a:r>
              <a:rPr lang="en-US" sz="2800" b="1" dirty="0" smtClean="0">
                <a:solidFill>
                  <a:srgbClr val="FF0000"/>
                </a:solidFill>
                <a:latin typeface="Chiller" pitchFamily="82" charset="0"/>
              </a:rPr>
              <a:t>SPOOKY SCIENCE’</a:t>
            </a:r>
            <a:endParaRPr lang="en-US" sz="2800" b="1" dirty="0">
              <a:solidFill>
                <a:srgbClr val="FF0000"/>
              </a:solidFill>
              <a:latin typeface="Chiller" pitchFamily="82" charset="0"/>
            </a:endParaRPr>
          </a:p>
        </p:txBody>
      </p:sp>
      <p:sp>
        <p:nvSpPr>
          <p:cNvPr id="7" name="Rectangle 6"/>
          <p:cNvSpPr/>
          <p:nvPr/>
        </p:nvSpPr>
        <p:spPr>
          <a:xfrm>
            <a:off x="7391400" y="2827489"/>
            <a:ext cx="466794" cy="707886"/>
          </a:xfrm>
          <a:prstGeom prst="rect">
            <a:avLst/>
          </a:prstGeom>
        </p:spPr>
        <p:txBody>
          <a:bodyPr wrap="none">
            <a:spAutoFit/>
          </a:bodyPr>
          <a:lstStyle/>
          <a:p>
            <a:r>
              <a:rPr lang="en-US" sz="4000" b="1" dirty="0">
                <a:sym typeface="Symbol" panose="05050102010706020507" pitchFamily="18" charset="2"/>
              </a:rPr>
              <a:t></a:t>
            </a:r>
            <a:endParaRPr lang="en-US" sz="4000" b="1" dirty="0"/>
          </a:p>
        </p:txBody>
      </p:sp>
      <p:sp>
        <p:nvSpPr>
          <p:cNvPr id="8" name="Rectangle 7"/>
          <p:cNvSpPr/>
          <p:nvPr/>
        </p:nvSpPr>
        <p:spPr>
          <a:xfrm>
            <a:off x="7915206" y="3751421"/>
            <a:ext cx="466794" cy="707886"/>
          </a:xfrm>
          <a:prstGeom prst="rect">
            <a:avLst/>
          </a:prstGeom>
        </p:spPr>
        <p:txBody>
          <a:bodyPr wrap="none">
            <a:spAutoFit/>
          </a:bodyPr>
          <a:lstStyle/>
          <a:p>
            <a:r>
              <a:rPr lang="en-US" sz="4000" b="1" dirty="0">
                <a:sym typeface="Symbol" panose="05050102010706020507" pitchFamily="18" charset="2"/>
              </a:rPr>
              <a:t></a:t>
            </a:r>
            <a:endParaRPr lang="en-US" sz="4000" b="1" dirty="0"/>
          </a:p>
        </p:txBody>
      </p:sp>
      <p:sp>
        <p:nvSpPr>
          <p:cNvPr id="9" name="Rectangle 8"/>
          <p:cNvSpPr/>
          <p:nvPr/>
        </p:nvSpPr>
        <p:spPr>
          <a:xfrm>
            <a:off x="7624797" y="1792280"/>
            <a:ext cx="466794" cy="707886"/>
          </a:xfrm>
          <a:prstGeom prst="rect">
            <a:avLst/>
          </a:prstGeom>
        </p:spPr>
        <p:txBody>
          <a:bodyPr wrap="none">
            <a:spAutoFit/>
          </a:bodyPr>
          <a:lstStyle/>
          <a:p>
            <a:r>
              <a:rPr lang="en-US" sz="4000" b="1" dirty="0">
                <a:sym typeface="Symbol" panose="05050102010706020507" pitchFamily="18" charset="2"/>
              </a:rPr>
              <a:t></a:t>
            </a:r>
            <a:endParaRPr lang="en-US" sz="4000" b="1" dirty="0"/>
          </a:p>
        </p:txBody>
      </p:sp>
    </p:spTree>
    <p:extLst>
      <p:ext uri="{BB962C8B-B14F-4D97-AF65-F5344CB8AC3E}">
        <p14:creationId xmlns:p14="http://schemas.microsoft.com/office/powerpoint/2010/main" val="31250998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7">
                                            <p:txEl>
                                              <p:pRg st="0" end="0"/>
                                            </p:txEl>
                                          </p:spTgt>
                                        </p:tgtEl>
                                        <p:attrNameLst>
                                          <p:attrName>style.visibility</p:attrName>
                                        </p:attrNameLst>
                                      </p:cBhvr>
                                      <p:to>
                                        <p:strVal val="visible"/>
                                      </p:to>
                                    </p:set>
                                    <p:animEffect transition="in" filter="fade">
                                      <p:cBhvr>
                                        <p:cTn id="12" dur="500"/>
                                        <p:tgtEl>
                                          <p:spTgt spid="7">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fade">
                                      <p:cBhvr>
                                        <p:cTn id="17" dur="5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blinds(horizontal)">
                                      <p:cBhvr>
                                        <p:cTn id="2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p:bldP spid="9"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http://library.thinkquest.org/19662/images/eng/pages/exp-stern-gerlach-1.jpg">
            <a:hlinkClick r:id="rId2"/>
          </p:cNvPr>
          <p:cNvPicPr>
            <a:picLocks noChangeAspect="1" noChangeArrowheads="1"/>
          </p:cNvPicPr>
          <p:nvPr/>
        </p:nvPicPr>
        <p:blipFill>
          <a:blip r:embed="rId3" cstate="print"/>
          <a:srcRect/>
          <a:stretch>
            <a:fillRect/>
          </a:stretch>
        </p:blipFill>
        <p:spPr bwMode="auto">
          <a:xfrm>
            <a:off x="454855" y="1676400"/>
            <a:ext cx="8217136" cy="3965956"/>
          </a:xfrm>
          <a:prstGeom prst="rect">
            <a:avLst/>
          </a:prstGeom>
          <a:noFill/>
        </p:spPr>
      </p:pic>
      <p:sp>
        <p:nvSpPr>
          <p:cNvPr id="5" name="TextBox 4"/>
          <p:cNvSpPr txBox="1"/>
          <p:nvPr/>
        </p:nvSpPr>
        <p:spPr>
          <a:xfrm>
            <a:off x="0" y="0"/>
            <a:ext cx="9144000" cy="523220"/>
          </a:xfrm>
          <a:prstGeom prst="rect">
            <a:avLst/>
          </a:prstGeom>
          <a:noFill/>
        </p:spPr>
        <p:txBody>
          <a:bodyPr wrap="square" rtlCol="0">
            <a:spAutoFit/>
          </a:bodyPr>
          <a:lstStyle/>
          <a:p>
            <a:r>
              <a:rPr lang="en-US" sz="2800" b="1" dirty="0" smtClean="0">
                <a:solidFill>
                  <a:srgbClr val="FF0000"/>
                </a:solidFill>
              </a:rPr>
              <a:t>The usual rendition of the Stern-</a:t>
            </a:r>
            <a:r>
              <a:rPr lang="en-US" sz="2800" b="1" dirty="0" err="1" smtClean="0">
                <a:solidFill>
                  <a:srgbClr val="FF0000"/>
                </a:solidFill>
              </a:rPr>
              <a:t>Gernlach</a:t>
            </a:r>
            <a:r>
              <a:rPr lang="en-US" sz="2800" b="1" dirty="0" smtClean="0">
                <a:solidFill>
                  <a:srgbClr val="FF0000"/>
                </a:solidFill>
              </a:rPr>
              <a:t> Experiment</a:t>
            </a:r>
            <a:endParaRPr lang="en-US" sz="2800" b="1" dirty="0">
              <a:solidFill>
                <a:srgbClr val="FF0000"/>
              </a:solidFill>
            </a:endParaRPr>
          </a:p>
        </p:txBody>
      </p:sp>
      <p:sp>
        <p:nvSpPr>
          <p:cNvPr id="6" name="TextBox 5"/>
          <p:cNvSpPr txBox="1"/>
          <p:nvPr/>
        </p:nvSpPr>
        <p:spPr>
          <a:xfrm>
            <a:off x="1371600" y="688032"/>
            <a:ext cx="5486400" cy="830997"/>
          </a:xfrm>
          <a:prstGeom prst="rect">
            <a:avLst/>
          </a:prstGeom>
          <a:noFill/>
        </p:spPr>
        <p:txBody>
          <a:bodyPr wrap="square" rtlCol="0">
            <a:spAutoFit/>
          </a:bodyPr>
          <a:lstStyle/>
          <a:p>
            <a:r>
              <a:rPr lang="en-US" sz="2400" b="1" dirty="0" smtClean="0">
                <a:solidFill>
                  <a:prstClr val="black"/>
                </a:solidFill>
              </a:rPr>
              <a:t>Proves electrons have two “spin” states (an up and a down )</a:t>
            </a:r>
            <a:endParaRPr lang="en-US" sz="2400" b="1" dirty="0">
              <a:solidFill>
                <a:prstClr val="black"/>
              </a:solidFill>
            </a:endParaRPr>
          </a:p>
        </p:txBody>
      </p:sp>
      <p:pic>
        <p:nvPicPr>
          <p:cNvPr id="4099"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447800" y="3499261"/>
            <a:ext cx="728546" cy="622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5260075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linds(horizontal)">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tikalon.com/blog/Rutherford_cigar.jpg">
            <a:hlinkClick r:id="rId2"/>
          </p:cNvPr>
          <p:cNvPicPr>
            <a:picLocks noChangeAspect="1" noChangeArrowheads="1"/>
          </p:cNvPicPr>
          <p:nvPr/>
        </p:nvPicPr>
        <p:blipFill>
          <a:blip r:embed="rId3" cstate="print"/>
          <a:srcRect/>
          <a:stretch>
            <a:fillRect/>
          </a:stretch>
        </p:blipFill>
        <p:spPr bwMode="auto">
          <a:xfrm>
            <a:off x="5191125" y="3343274"/>
            <a:ext cx="3952875" cy="3514726"/>
          </a:xfrm>
          <a:prstGeom prst="rect">
            <a:avLst/>
          </a:prstGeom>
          <a:noFill/>
        </p:spPr>
      </p:pic>
      <p:pic>
        <p:nvPicPr>
          <p:cNvPr id="1030" name="Picture 6" descr="http://www.ru.nl/publish/pages/555655/3.jpg">
            <a:hlinkClick r:id="rId4"/>
          </p:cNvPr>
          <p:cNvPicPr>
            <a:picLocks noChangeAspect="1" noChangeArrowheads="1"/>
          </p:cNvPicPr>
          <p:nvPr/>
        </p:nvPicPr>
        <p:blipFill>
          <a:blip r:embed="rId5" cstate="print"/>
          <a:srcRect/>
          <a:stretch>
            <a:fillRect/>
          </a:stretch>
        </p:blipFill>
        <p:spPr bwMode="auto">
          <a:xfrm>
            <a:off x="457200" y="3352800"/>
            <a:ext cx="4762075" cy="3505200"/>
          </a:xfrm>
          <a:prstGeom prst="rect">
            <a:avLst/>
          </a:prstGeom>
          <a:noFill/>
        </p:spPr>
      </p:pic>
      <p:sp>
        <p:nvSpPr>
          <p:cNvPr id="5" name="TextBox 4"/>
          <p:cNvSpPr txBox="1"/>
          <p:nvPr/>
        </p:nvSpPr>
        <p:spPr>
          <a:xfrm>
            <a:off x="0" y="0"/>
            <a:ext cx="9144000" cy="553998"/>
          </a:xfrm>
          <a:prstGeom prst="rect">
            <a:avLst/>
          </a:prstGeom>
          <a:noFill/>
        </p:spPr>
        <p:txBody>
          <a:bodyPr wrap="square" rtlCol="0">
            <a:spAutoFit/>
          </a:bodyPr>
          <a:lstStyle/>
          <a:p>
            <a:r>
              <a:rPr lang="en-US" sz="3000" b="1" dirty="0" smtClean="0">
                <a:solidFill>
                  <a:srgbClr val="FF0000"/>
                </a:solidFill>
              </a:rPr>
              <a:t>Stern-</a:t>
            </a:r>
            <a:r>
              <a:rPr lang="en-US" sz="3000" b="1" dirty="0" err="1" smtClean="0">
                <a:solidFill>
                  <a:srgbClr val="FF0000"/>
                </a:solidFill>
              </a:rPr>
              <a:t>Gernlach</a:t>
            </a:r>
            <a:r>
              <a:rPr lang="en-US" sz="3000" b="1" dirty="0" smtClean="0">
                <a:solidFill>
                  <a:srgbClr val="FF0000"/>
                </a:solidFill>
              </a:rPr>
              <a:t> Experiment</a:t>
            </a:r>
            <a:endParaRPr lang="en-US" sz="3000" b="1" dirty="0">
              <a:solidFill>
                <a:srgbClr val="FF0000"/>
              </a:solidFill>
            </a:endParaRPr>
          </a:p>
        </p:txBody>
      </p:sp>
      <p:cxnSp>
        <p:nvCxnSpPr>
          <p:cNvPr id="8" name="Straight Arrow Connector 7"/>
          <p:cNvCxnSpPr/>
          <p:nvPr/>
        </p:nvCxnSpPr>
        <p:spPr>
          <a:xfrm>
            <a:off x="5219275" y="3048000"/>
            <a:ext cx="2934125" cy="1066800"/>
          </a:xfrm>
          <a:prstGeom prst="straightConnector1">
            <a:avLst/>
          </a:prstGeom>
          <a:ln w="41275">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38100" y="773489"/>
            <a:ext cx="7620000" cy="2554545"/>
          </a:xfrm>
          <a:prstGeom prst="rect">
            <a:avLst/>
          </a:prstGeom>
          <a:noFill/>
        </p:spPr>
        <p:txBody>
          <a:bodyPr wrap="square" rtlCol="0">
            <a:spAutoFit/>
          </a:bodyPr>
          <a:lstStyle/>
          <a:p>
            <a:r>
              <a:rPr lang="en-US" sz="4000" b="1" dirty="0" smtClean="0">
                <a:solidFill>
                  <a:prstClr val="black"/>
                </a:solidFill>
              </a:rPr>
              <a:t> one amusing detail: atomic monolayer of Ag ‘developed’ (accidentally) by sulfur in </a:t>
            </a:r>
            <a:r>
              <a:rPr lang="en-US" sz="4000" b="1" dirty="0" err="1" smtClean="0">
                <a:solidFill>
                  <a:prstClr val="black"/>
                </a:solidFill>
              </a:rPr>
              <a:t>Gerlach’s</a:t>
            </a:r>
            <a:r>
              <a:rPr lang="en-US" sz="4000" b="1" dirty="0" smtClean="0">
                <a:solidFill>
                  <a:prstClr val="black"/>
                </a:solidFill>
              </a:rPr>
              <a:t> cheap cigar</a:t>
            </a:r>
            <a:endParaRPr lang="en-US" sz="4000" b="1" dirty="0">
              <a:solidFill>
                <a:prstClr val="black"/>
              </a:solidFill>
            </a:endParaRPr>
          </a:p>
        </p:txBody>
      </p:sp>
      <p:sp>
        <p:nvSpPr>
          <p:cNvPr id="16" name="Oval 15"/>
          <p:cNvSpPr/>
          <p:nvPr/>
        </p:nvSpPr>
        <p:spPr>
          <a:xfrm>
            <a:off x="8229600" y="3962400"/>
            <a:ext cx="304800" cy="304800"/>
          </a:xfrm>
          <a:prstGeom prst="ellipse">
            <a:avLst/>
          </a:prstGeom>
          <a:noFill/>
          <a:ln w="349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Tree>
    <p:extLst>
      <p:ext uri="{BB962C8B-B14F-4D97-AF65-F5344CB8AC3E}">
        <p14:creationId xmlns:p14="http://schemas.microsoft.com/office/powerpoint/2010/main" val="19814226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1030"/>
                                        </p:tgtEl>
                                        <p:attrNameLst>
                                          <p:attrName>style.visibility</p:attrName>
                                        </p:attrNameLst>
                                      </p:cBhvr>
                                      <p:to>
                                        <p:strVal val="visible"/>
                                      </p:to>
                                    </p:set>
                                    <p:animEffect transition="in" filter="blinds(horizontal)">
                                      <p:cBhvr>
                                        <p:cTn id="7" dur="500"/>
                                        <p:tgtEl>
                                          <p:spTgt spid="1030"/>
                                        </p:tgtEl>
                                      </p:cBhvr>
                                    </p:animEffect>
                                  </p:childTnLst>
                                </p:cTn>
                              </p:par>
                              <p:par>
                                <p:cTn id="8" presetID="3" presetClass="entr" presetSubtype="10" fill="hold" nodeType="withEffect">
                                  <p:stCondLst>
                                    <p:cond delay="0"/>
                                  </p:stCondLst>
                                  <p:childTnLst>
                                    <p:set>
                                      <p:cBhvr>
                                        <p:cTn id="9" dur="1" fill="hold">
                                          <p:stCondLst>
                                            <p:cond delay="0"/>
                                          </p:stCondLst>
                                        </p:cTn>
                                        <p:tgtEl>
                                          <p:spTgt spid="1026"/>
                                        </p:tgtEl>
                                        <p:attrNameLst>
                                          <p:attrName>style.visibility</p:attrName>
                                        </p:attrNameLst>
                                      </p:cBhvr>
                                      <p:to>
                                        <p:strVal val="visible"/>
                                      </p:to>
                                    </p:set>
                                    <p:animEffect transition="in" filter="blinds(horizontal)">
                                      <p:cBhvr>
                                        <p:cTn id="10" dur="500"/>
                                        <p:tgtEl>
                                          <p:spTgt spid="1026"/>
                                        </p:tgtEl>
                                      </p:cBhvr>
                                    </p:animEffect>
                                  </p:childTnLst>
                                </p:cTn>
                              </p:par>
                            </p:childTnLst>
                          </p:cTn>
                        </p:par>
                      </p:childTnLst>
                    </p:cTn>
                  </p:par>
                  <p:par>
                    <p:cTn id="11" fill="hold">
                      <p:stCondLst>
                        <p:cond delay="indefinite"/>
                      </p:stCondLst>
                      <p:childTnLst>
                        <p:par>
                          <p:cTn id="12" fill="hold">
                            <p:stCondLst>
                              <p:cond delay="0"/>
                            </p:stCondLst>
                            <p:childTnLst>
                              <p:par>
                                <p:cTn id="13" presetID="3" presetClass="entr" presetSubtype="1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blinds(horizontal)">
                                      <p:cBhvr>
                                        <p:cTn id="15" dur="500"/>
                                        <p:tgtEl>
                                          <p:spTgt spid="9"/>
                                        </p:tgtEl>
                                      </p:cBhvr>
                                    </p:animEffect>
                                  </p:childTnLst>
                                </p:cTn>
                              </p:par>
                              <p:par>
                                <p:cTn id="16" presetID="3" presetClass="entr" presetSubtype="10" fill="hold" nodeType="with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blinds(horizontal)">
                                      <p:cBhvr>
                                        <p:cTn id="18" dur="500"/>
                                        <p:tgtEl>
                                          <p:spTgt spid="8"/>
                                        </p:tgtEl>
                                      </p:cBhvr>
                                    </p:animEffect>
                                  </p:childTnLst>
                                </p:cTn>
                              </p:par>
                            </p:childTnLst>
                          </p:cTn>
                        </p:par>
                      </p:childTnLst>
                    </p:cTn>
                  </p:par>
                  <p:par>
                    <p:cTn id="19" fill="hold">
                      <p:stCondLst>
                        <p:cond delay="indefinite"/>
                      </p:stCondLst>
                      <p:childTnLst>
                        <p:par>
                          <p:cTn id="20" fill="hold">
                            <p:stCondLst>
                              <p:cond delay="0"/>
                            </p:stCondLst>
                            <p:childTnLst>
                              <p:par>
                                <p:cTn id="21" presetID="3" presetClass="entr" presetSubtype="10" fill="hold" grpId="0" nodeType="clickEffect">
                                  <p:stCondLst>
                                    <p:cond delay="0"/>
                                  </p:stCondLst>
                                  <p:childTnLst>
                                    <p:set>
                                      <p:cBhvr>
                                        <p:cTn id="22" dur="1" fill="hold">
                                          <p:stCondLst>
                                            <p:cond delay="0"/>
                                          </p:stCondLst>
                                        </p:cTn>
                                        <p:tgtEl>
                                          <p:spTgt spid="16"/>
                                        </p:tgtEl>
                                        <p:attrNameLst>
                                          <p:attrName>style.visibility</p:attrName>
                                        </p:attrNameLst>
                                      </p:cBhvr>
                                      <p:to>
                                        <p:strVal val="visible"/>
                                      </p:to>
                                    </p:set>
                                    <p:animEffect transition="in" filter="blinds(horizontal)">
                                      <p:cBhvr>
                                        <p:cTn id="23"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6"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533400" y="4572000"/>
            <a:ext cx="2819400" cy="646331"/>
          </a:xfrm>
          <a:prstGeom prst="rect">
            <a:avLst/>
          </a:prstGeom>
          <a:solidFill>
            <a:srgbClr val="FFFF00"/>
          </a:solidFill>
        </p:spPr>
        <p:txBody>
          <a:bodyPr wrap="square" rtlCol="0">
            <a:spAutoFit/>
          </a:bodyPr>
          <a:lstStyle/>
          <a:p>
            <a:r>
              <a:rPr lang="en-US" b="1" dirty="0" smtClean="0">
                <a:solidFill>
                  <a:srgbClr val="FF0000"/>
                </a:solidFill>
              </a:rPr>
              <a:t>Initial deflected beam of Ag </a:t>
            </a:r>
          </a:p>
          <a:p>
            <a:r>
              <a:rPr lang="en-US" b="1" dirty="0" err="1" smtClean="0">
                <a:solidFill>
                  <a:srgbClr val="FF0000"/>
                </a:solidFill>
              </a:rPr>
              <a:t>m</a:t>
            </a:r>
            <a:r>
              <a:rPr lang="en-US" b="1" baseline="-25000" dirty="0" err="1" smtClean="0">
                <a:solidFill>
                  <a:srgbClr val="FF0000"/>
                </a:solidFill>
              </a:rPr>
              <a:t>z</a:t>
            </a:r>
            <a:r>
              <a:rPr lang="en-US" b="1" baseline="-25000" dirty="0" smtClean="0">
                <a:solidFill>
                  <a:srgbClr val="FF0000"/>
                </a:solidFill>
              </a:rPr>
              <a:t> </a:t>
            </a:r>
            <a:r>
              <a:rPr lang="en-US" b="1" dirty="0" smtClean="0">
                <a:solidFill>
                  <a:srgbClr val="FF0000"/>
                </a:solidFill>
              </a:rPr>
              <a:t>= +1/2 case along z</a:t>
            </a:r>
            <a:endParaRPr lang="en-US" b="1" dirty="0">
              <a:solidFill>
                <a:srgbClr val="FF0000"/>
              </a:solidFill>
            </a:endParaRPr>
          </a:p>
        </p:txBody>
      </p:sp>
      <p:cxnSp>
        <p:nvCxnSpPr>
          <p:cNvPr id="6" name="Straight Arrow Connector 5"/>
          <p:cNvCxnSpPr/>
          <p:nvPr/>
        </p:nvCxnSpPr>
        <p:spPr>
          <a:xfrm>
            <a:off x="152400" y="2514600"/>
            <a:ext cx="1219200" cy="0"/>
          </a:xfrm>
          <a:prstGeom prst="straightConnector1">
            <a:avLst/>
          </a:prstGeom>
          <a:ln w="47625">
            <a:solidFill>
              <a:schemeClr val="tx1"/>
            </a:solidFill>
            <a:tailEnd type="arrow"/>
          </a:ln>
        </p:spPr>
        <p:style>
          <a:lnRef idx="1">
            <a:schemeClr val="accent1"/>
          </a:lnRef>
          <a:fillRef idx="0">
            <a:schemeClr val="accent1"/>
          </a:fillRef>
          <a:effectRef idx="0">
            <a:schemeClr val="accent1"/>
          </a:effectRef>
          <a:fontRef idx="minor">
            <a:schemeClr val="tx1"/>
          </a:fontRef>
        </p:style>
      </p:cxnSp>
      <p:pic>
        <p:nvPicPr>
          <p:cNvPr id="21507" name="Picture 3"/>
          <p:cNvPicPr>
            <a:picLocks noChangeAspect="1" noChangeArrowheads="1"/>
          </p:cNvPicPr>
          <p:nvPr/>
        </p:nvPicPr>
        <p:blipFill>
          <a:blip r:embed="rId4" cstate="print"/>
          <a:srcRect/>
          <a:stretch>
            <a:fillRect/>
          </a:stretch>
        </p:blipFill>
        <p:spPr bwMode="auto">
          <a:xfrm>
            <a:off x="1371600" y="914400"/>
            <a:ext cx="6477000" cy="2939651"/>
          </a:xfrm>
          <a:prstGeom prst="rect">
            <a:avLst/>
          </a:prstGeom>
          <a:noFill/>
          <a:ln w="9525">
            <a:noFill/>
            <a:miter lim="800000"/>
            <a:headEnd/>
            <a:tailEnd/>
          </a:ln>
          <a:effectLst/>
        </p:spPr>
      </p:pic>
      <p:graphicFrame>
        <p:nvGraphicFramePr>
          <p:cNvPr id="21508" name="Object 4"/>
          <p:cNvGraphicFramePr>
            <a:graphicFrameLocks noChangeAspect="1"/>
          </p:cNvGraphicFramePr>
          <p:nvPr/>
        </p:nvGraphicFramePr>
        <p:xfrm>
          <a:off x="381000" y="1905000"/>
          <a:ext cx="457200" cy="392113"/>
        </p:xfrm>
        <a:graphic>
          <a:graphicData uri="http://schemas.openxmlformats.org/presentationml/2006/ole">
            <mc:AlternateContent xmlns:mc="http://schemas.openxmlformats.org/markup-compatibility/2006">
              <mc:Choice xmlns:v="urn:schemas-microsoft-com:vml" Requires="v">
                <p:oleObj spid="_x0000_s1031" name="ChemSketch" r:id="rId5" imgW="198120" imgH="170688" progId="ACD.ChemSketch.20">
                  <p:embed/>
                </p:oleObj>
              </mc:Choice>
              <mc:Fallback>
                <p:oleObj name="ChemSketch" r:id="rId5" imgW="198120" imgH="170688" progId="ACD.ChemSketch.20">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81000" y="1905000"/>
                        <a:ext cx="457200" cy="392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1" name="TextBox 10"/>
          <p:cNvSpPr txBox="1"/>
          <p:nvPr/>
        </p:nvSpPr>
        <p:spPr>
          <a:xfrm>
            <a:off x="152400" y="0"/>
            <a:ext cx="8991600" cy="446276"/>
          </a:xfrm>
          <a:prstGeom prst="rect">
            <a:avLst/>
          </a:prstGeom>
          <a:noFill/>
        </p:spPr>
        <p:txBody>
          <a:bodyPr wrap="square" rtlCol="0">
            <a:spAutoFit/>
          </a:bodyPr>
          <a:lstStyle/>
          <a:p>
            <a:r>
              <a:rPr lang="en-US" sz="2300" b="1" dirty="0" smtClean="0">
                <a:solidFill>
                  <a:prstClr val="black"/>
                </a:solidFill>
              </a:rPr>
              <a:t>The `spooky’ rest of the Stern-</a:t>
            </a:r>
            <a:r>
              <a:rPr lang="en-US" sz="2300" b="1" dirty="0" err="1" smtClean="0">
                <a:solidFill>
                  <a:prstClr val="black"/>
                </a:solidFill>
              </a:rPr>
              <a:t>Gernlach</a:t>
            </a:r>
            <a:r>
              <a:rPr lang="en-US" sz="2300" b="1" dirty="0" smtClean="0">
                <a:solidFill>
                  <a:prstClr val="black"/>
                </a:solidFill>
              </a:rPr>
              <a:t> experiment:</a:t>
            </a:r>
            <a:endParaRPr lang="en-US" sz="2300" b="1" dirty="0">
              <a:solidFill>
                <a:prstClr val="black"/>
              </a:solidFill>
            </a:endParaRPr>
          </a:p>
        </p:txBody>
      </p:sp>
      <p:sp>
        <p:nvSpPr>
          <p:cNvPr id="12" name="TextBox 11"/>
          <p:cNvSpPr txBox="1"/>
          <p:nvPr/>
        </p:nvSpPr>
        <p:spPr>
          <a:xfrm>
            <a:off x="457200" y="5410200"/>
            <a:ext cx="3048000" cy="1200329"/>
          </a:xfrm>
          <a:prstGeom prst="rect">
            <a:avLst/>
          </a:prstGeom>
          <a:noFill/>
        </p:spPr>
        <p:txBody>
          <a:bodyPr wrap="square" rtlCol="0">
            <a:spAutoFit/>
          </a:bodyPr>
          <a:lstStyle/>
          <a:p>
            <a:r>
              <a:rPr lang="en-US" sz="2400" b="1" dirty="0" smtClean="0">
                <a:solidFill>
                  <a:prstClr val="black"/>
                </a:solidFill>
              </a:rPr>
              <a:t>The usual bit… half the beam goes up (-), half goes down (+)</a:t>
            </a:r>
            <a:endParaRPr lang="en-US" sz="2400" b="1" dirty="0">
              <a:solidFill>
                <a:prstClr val="black"/>
              </a:solidFill>
            </a:endParaRPr>
          </a:p>
        </p:txBody>
      </p:sp>
      <p:sp>
        <p:nvSpPr>
          <p:cNvPr id="14" name="TextBox 13"/>
          <p:cNvSpPr txBox="1"/>
          <p:nvPr/>
        </p:nvSpPr>
        <p:spPr>
          <a:xfrm>
            <a:off x="2286000" y="3124200"/>
            <a:ext cx="990600" cy="369332"/>
          </a:xfrm>
          <a:prstGeom prst="rect">
            <a:avLst/>
          </a:prstGeom>
          <a:solidFill>
            <a:schemeClr val="bg1"/>
          </a:solidFill>
        </p:spPr>
        <p:txBody>
          <a:bodyPr wrap="square" rtlCol="0">
            <a:spAutoFit/>
          </a:bodyPr>
          <a:lstStyle/>
          <a:p>
            <a:r>
              <a:rPr lang="en-US" dirty="0" err="1" smtClean="0">
                <a:solidFill>
                  <a:prstClr val="black"/>
                </a:solidFill>
              </a:rPr>
              <a:t>m</a:t>
            </a:r>
            <a:r>
              <a:rPr lang="en-US" baseline="-25000" dirty="0" err="1" smtClean="0">
                <a:solidFill>
                  <a:prstClr val="black"/>
                </a:solidFill>
              </a:rPr>
              <a:t>z</a:t>
            </a:r>
            <a:r>
              <a:rPr lang="en-US" dirty="0" smtClean="0">
                <a:solidFill>
                  <a:prstClr val="black"/>
                </a:solidFill>
              </a:rPr>
              <a:t>=+1/2</a:t>
            </a:r>
            <a:endParaRPr lang="en-US" dirty="0">
              <a:solidFill>
                <a:prstClr val="black"/>
              </a:solidFill>
            </a:endParaRPr>
          </a:p>
        </p:txBody>
      </p:sp>
      <p:sp>
        <p:nvSpPr>
          <p:cNvPr id="16" name="TextBox 15"/>
          <p:cNvSpPr txBox="1"/>
          <p:nvPr/>
        </p:nvSpPr>
        <p:spPr>
          <a:xfrm>
            <a:off x="2895600" y="1828800"/>
            <a:ext cx="990600" cy="369332"/>
          </a:xfrm>
          <a:prstGeom prst="rect">
            <a:avLst/>
          </a:prstGeom>
          <a:solidFill>
            <a:schemeClr val="bg1"/>
          </a:solidFill>
        </p:spPr>
        <p:txBody>
          <a:bodyPr wrap="square" rtlCol="0">
            <a:spAutoFit/>
          </a:bodyPr>
          <a:lstStyle/>
          <a:p>
            <a:r>
              <a:rPr lang="en-US" dirty="0" err="1" smtClean="0">
                <a:solidFill>
                  <a:prstClr val="black"/>
                </a:solidFill>
              </a:rPr>
              <a:t>m</a:t>
            </a:r>
            <a:r>
              <a:rPr lang="en-US" baseline="-25000" dirty="0" err="1" smtClean="0">
                <a:solidFill>
                  <a:prstClr val="black"/>
                </a:solidFill>
              </a:rPr>
              <a:t>z</a:t>
            </a:r>
            <a:r>
              <a:rPr lang="en-US" dirty="0" smtClean="0">
                <a:solidFill>
                  <a:prstClr val="black"/>
                </a:solidFill>
              </a:rPr>
              <a:t>=-1/2</a:t>
            </a:r>
            <a:endParaRPr lang="en-US" dirty="0">
              <a:solidFill>
                <a:prstClr val="black"/>
              </a:solidFill>
            </a:endParaRPr>
          </a:p>
        </p:txBody>
      </p:sp>
      <p:sp>
        <p:nvSpPr>
          <p:cNvPr id="17" name="TextBox 16"/>
          <p:cNvSpPr txBox="1"/>
          <p:nvPr/>
        </p:nvSpPr>
        <p:spPr>
          <a:xfrm>
            <a:off x="5334000" y="2057400"/>
            <a:ext cx="2286000" cy="2308324"/>
          </a:xfrm>
          <a:prstGeom prst="rect">
            <a:avLst/>
          </a:prstGeom>
          <a:solidFill>
            <a:schemeClr val="bg1"/>
          </a:solidFill>
        </p:spPr>
        <p:txBody>
          <a:bodyPr wrap="square" rtlCol="0">
            <a:spAutoFit/>
          </a:bodyPr>
          <a:lstStyle/>
          <a:p>
            <a:endParaRPr lang="en-US" dirty="0" smtClean="0">
              <a:solidFill>
                <a:prstClr val="black"/>
              </a:solidFill>
            </a:endParaRPr>
          </a:p>
          <a:p>
            <a:endParaRPr lang="en-US" dirty="0" smtClean="0">
              <a:solidFill>
                <a:prstClr val="black"/>
              </a:solidFill>
            </a:endParaRPr>
          </a:p>
          <a:p>
            <a:endParaRPr lang="en-US" dirty="0" smtClean="0">
              <a:solidFill>
                <a:prstClr val="black"/>
              </a:solidFill>
            </a:endParaRPr>
          </a:p>
          <a:p>
            <a:endParaRPr lang="en-US" dirty="0" smtClean="0">
              <a:solidFill>
                <a:prstClr val="black"/>
              </a:solidFill>
            </a:endParaRPr>
          </a:p>
          <a:p>
            <a:endParaRPr lang="en-US" dirty="0" smtClean="0">
              <a:solidFill>
                <a:prstClr val="black"/>
              </a:solidFill>
            </a:endParaRPr>
          </a:p>
          <a:p>
            <a:endParaRPr lang="en-US" dirty="0" smtClean="0">
              <a:solidFill>
                <a:prstClr val="black"/>
              </a:solidFill>
            </a:endParaRPr>
          </a:p>
          <a:p>
            <a:endParaRPr lang="en-US" dirty="0" smtClean="0">
              <a:solidFill>
                <a:prstClr val="black"/>
              </a:solidFill>
            </a:endParaRPr>
          </a:p>
          <a:p>
            <a:endParaRPr lang="en-US" dirty="0">
              <a:solidFill>
                <a:prstClr val="black"/>
              </a:solidFill>
            </a:endParaRPr>
          </a:p>
        </p:txBody>
      </p:sp>
      <p:sp>
        <p:nvSpPr>
          <p:cNvPr id="18" name="TextBox 17"/>
          <p:cNvSpPr txBox="1"/>
          <p:nvPr/>
        </p:nvSpPr>
        <p:spPr>
          <a:xfrm>
            <a:off x="3886200" y="4419600"/>
            <a:ext cx="2514600" cy="923330"/>
          </a:xfrm>
          <a:prstGeom prst="rect">
            <a:avLst/>
          </a:prstGeom>
          <a:solidFill>
            <a:srgbClr val="FFFF00"/>
          </a:solidFill>
        </p:spPr>
        <p:txBody>
          <a:bodyPr wrap="square" rtlCol="0">
            <a:spAutoFit/>
          </a:bodyPr>
          <a:lstStyle/>
          <a:p>
            <a:r>
              <a:rPr lang="en-US" b="1" dirty="0" smtClean="0">
                <a:solidFill>
                  <a:srgbClr val="FF0000"/>
                </a:solidFill>
              </a:rPr>
              <a:t>Take </a:t>
            </a:r>
            <a:r>
              <a:rPr lang="en-US" b="1" dirty="0" err="1" smtClean="0">
                <a:solidFill>
                  <a:srgbClr val="FF0000"/>
                </a:solidFill>
              </a:rPr>
              <a:t>m</a:t>
            </a:r>
            <a:r>
              <a:rPr lang="en-US" b="1" baseline="-25000" dirty="0" err="1" smtClean="0">
                <a:solidFill>
                  <a:srgbClr val="FF0000"/>
                </a:solidFill>
              </a:rPr>
              <a:t>z</a:t>
            </a:r>
            <a:r>
              <a:rPr lang="en-US" b="1" dirty="0" smtClean="0">
                <a:solidFill>
                  <a:srgbClr val="FF0000"/>
                </a:solidFill>
              </a:rPr>
              <a:t> =+1/2 case</a:t>
            </a:r>
          </a:p>
          <a:p>
            <a:r>
              <a:rPr lang="en-US" b="1" dirty="0" smtClean="0">
                <a:solidFill>
                  <a:srgbClr val="0070C0"/>
                </a:solidFill>
              </a:rPr>
              <a:t>And deflect along x; and select + ½ =</a:t>
            </a:r>
            <a:r>
              <a:rPr lang="en-US" b="1" dirty="0" err="1" smtClean="0">
                <a:solidFill>
                  <a:srgbClr val="0070C0"/>
                </a:solidFill>
              </a:rPr>
              <a:t>m</a:t>
            </a:r>
            <a:r>
              <a:rPr lang="en-US" b="1" baseline="-25000" dirty="0" err="1" smtClean="0">
                <a:solidFill>
                  <a:srgbClr val="0070C0"/>
                </a:solidFill>
              </a:rPr>
              <a:t>x</a:t>
            </a:r>
            <a:endParaRPr lang="en-US" b="1" dirty="0">
              <a:solidFill>
                <a:srgbClr val="0070C0"/>
              </a:solidFill>
            </a:endParaRPr>
          </a:p>
        </p:txBody>
      </p:sp>
      <p:sp>
        <p:nvSpPr>
          <p:cNvPr id="19" name="TextBox 18"/>
          <p:cNvSpPr txBox="1"/>
          <p:nvPr/>
        </p:nvSpPr>
        <p:spPr>
          <a:xfrm>
            <a:off x="3962400" y="5410200"/>
            <a:ext cx="2286000" cy="830997"/>
          </a:xfrm>
          <a:prstGeom prst="rect">
            <a:avLst/>
          </a:prstGeom>
          <a:noFill/>
        </p:spPr>
        <p:txBody>
          <a:bodyPr wrap="square" rtlCol="0">
            <a:spAutoFit/>
          </a:bodyPr>
          <a:lstStyle/>
          <a:p>
            <a:r>
              <a:rPr lang="en-US" sz="2400" b="1" dirty="0" smtClean="0">
                <a:solidFill>
                  <a:prstClr val="black"/>
                </a:solidFill>
              </a:rPr>
              <a:t>The stuff usually left out</a:t>
            </a:r>
            <a:endParaRPr lang="en-US" sz="2400" b="1" dirty="0">
              <a:solidFill>
                <a:prstClr val="black"/>
              </a:solidFill>
            </a:endParaRPr>
          </a:p>
        </p:txBody>
      </p:sp>
      <p:sp>
        <p:nvSpPr>
          <p:cNvPr id="20" name="TextBox 19"/>
          <p:cNvSpPr txBox="1"/>
          <p:nvPr/>
        </p:nvSpPr>
        <p:spPr>
          <a:xfrm>
            <a:off x="6400800" y="5410200"/>
            <a:ext cx="2743200" cy="1323439"/>
          </a:xfrm>
          <a:prstGeom prst="rect">
            <a:avLst/>
          </a:prstGeom>
          <a:noFill/>
        </p:spPr>
        <p:txBody>
          <a:bodyPr wrap="square" rtlCol="0">
            <a:spAutoFit/>
          </a:bodyPr>
          <a:lstStyle/>
          <a:p>
            <a:r>
              <a:rPr lang="en-US" sz="2400" b="1" dirty="0" smtClean="0">
                <a:solidFill>
                  <a:prstClr val="black"/>
                </a:solidFill>
              </a:rPr>
              <a:t>The really </a:t>
            </a:r>
            <a:r>
              <a:rPr lang="en-US" sz="3200" b="1" dirty="0" smtClean="0">
                <a:solidFill>
                  <a:srgbClr val="FF0000"/>
                </a:solidFill>
                <a:latin typeface="Chiller" pitchFamily="82" charset="0"/>
              </a:rPr>
              <a:t>spooky </a:t>
            </a:r>
            <a:r>
              <a:rPr lang="en-US" sz="2400" b="1" dirty="0" smtClean="0">
                <a:solidFill>
                  <a:prstClr val="black"/>
                </a:solidFill>
              </a:rPr>
              <a:t>bit…</a:t>
            </a:r>
            <a:r>
              <a:rPr lang="en-US" sz="2400" b="1" dirty="0" err="1" smtClean="0">
                <a:solidFill>
                  <a:srgbClr val="FF0000"/>
                </a:solidFill>
                <a:sym typeface="Symbol"/>
              </a:rPr>
              <a:t>m</a:t>
            </a:r>
            <a:r>
              <a:rPr lang="en-US" sz="2400" b="1" baseline="-25000" dirty="0" err="1" smtClean="0">
                <a:solidFill>
                  <a:srgbClr val="FF0000"/>
                </a:solidFill>
                <a:sym typeface="Symbol"/>
              </a:rPr>
              <a:t>z</a:t>
            </a:r>
            <a:r>
              <a:rPr lang="en-US" sz="2400" b="1" dirty="0" smtClean="0">
                <a:solidFill>
                  <a:srgbClr val="FF0000"/>
                </a:solidFill>
                <a:sym typeface="Symbol"/>
              </a:rPr>
              <a:t>=1/2</a:t>
            </a:r>
            <a:r>
              <a:rPr lang="en-US" sz="2400" b="1" u="sng" dirty="0" smtClean="0">
                <a:solidFill>
                  <a:prstClr val="black"/>
                </a:solidFill>
                <a:sym typeface="Symbol"/>
              </a:rPr>
              <a:t> both re-</a:t>
            </a:r>
            <a:r>
              <a:rPr lang="en-US" sz="2400" b="1" dirty="0" smtClean="0">
                <a:solidFill>
                  <a:prstClr val="black"/>
                </a:solidFill>
                <a:sym typeface="Symbol"/>
              </a:rPr>
              <a:t>appear</a:t>
            </a:r>
            <a:endParaRPr lang="en-US" sz="2400" b="1" dirty="0">
              <a:solidFill>
                <a:prstClr val="black"/>
              </a:solidFill>
            </a:endParaRPr>
          </a:p>
        </p:txBody>
      </p:sp>
      <p:sp>
        <p:nvSpPr>
          <p:cNvPr id="21" name="TextBox 20"/>
          <p:cNvSpPr txBox="1"/>
          <p:nvPr/>
        </p:nvSpPr>
        <p:spPr>
          <a:xfrm>
            <a:off x="6629400" y="4343400"/>
            <a:ext cx="2286000" cy="1200329"/>
          </a:xfrm>
          <a:prstGeom prst="rect">
            <a:avLst/>
          </a:prstGeom>
          <a:solidFill>
            <a:srgbClr val="FFFF00"/>
          </a:solidFill>
        </p:spPr>
        <p:txBody>
          <a:bodyPr wrap="square" rtlCol="0">
            <a:spAutoFit/>
          </a:bodyPr>
          <a:lstStyle/>
          <a:p>
            <a:r>
              <a:rPr lang="en-US" b="1" dirty="0" smtClean="0">
                <a:solidFill>
                  <a:srgbClr val="FF0000"/>
                </a:solidFill>
              </a:rPr>
              <a:t>Then, re-apply field along z axis  and check if only </a:t>
            </a:r>
            <a:r>
              <a:rPr lang="en-US" b="1" dirty="0" err="1" smtClean="0">
                <a:solidFill>
                  <a:srgbClr val="FF0000"/>
                </a:solidFill>
              </a:rPr>
              <a:t>m</a:t>
            </a:r>
            <a:r>
              <a:rPr lang="en-US" b="1" baseline="-25000" dirty="0" err="1" smtClean="0">
                <a:solidFill>
                  <a:srgbClr val="FF0000"/>
                </a:solidFill>
              </a:rPr>
              <a:t>z</a:t>
            </a:r>
            <a:r>
              <a:rPr lang="en-US" b="1" dirty="0" smtClean="0">
                <a:solidFill>
                  <a:srgbClr val="FF0000"/>
                </a:solidFill>
              </a:rPr>
              <a:t>=+1/2 still there</a:t>
            </a:r>
            <a:endParaRPr lang="en-US" b="1" dirty="0">
              <a:solidFill>
                <a:srgbClr val="FF0000"/>
              </a:solidFill>
            </a:endParaRPr>
          </a:p>
        </p:txBody>
      </p:sp>
      <p:cxnSp>
        <p:nvCxnSpPr>
          <p:cNvPr id="23" name="Straight Arrow Connector 22"/>
          <p:cNvCxnSpPr/>
          <p:nvPr/>
        </p:nvCxnSpPr>
        <p:spPr>
          <a:xfrm flipV="1">
            <a:off x="1143000" y="3505200"/>
            <a:ext cx="0" cy="914400"/>
          </a:xfrm>
          <a:prstGeom prst="straightConnector1">
            <a:avLst/>
          </a:prstGeom>
          <a:ln w="4445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26" name="TextBox 25"/>
          <p:cNvSpPr txBox="1"/>
          <p:nvPr/>
        </p:nvSpPr>
        <p:spPr>
          <a:xfrm>
            <a:off x="1295400" y="4038600"/>
            <a:ext cx="2209800" cy="369332"/>
          </a:xfrm>
          <a:prstGeom prst="rect">
            <a:avLst/>
          </a:prstGeom>
          <a:solidFill>
            <a:srgbClr val="FFFF00"/>
          </a:solidFill>
        </p:spPr>
        <p:txBody>
          <a:bodyPr wrap="square" rtlCol="0">
            <a:spAutoFit/>
          </a:bodyPr>
          <a:lstStyle/>
          <a:p>
            <a:r>
              <a:rPr lang="en-US" b="1" dirty="0" smtClean="0">
                <a:solidFill>
                  <a:srgbClr val="FF0000"/>
                </a:solidFill>
              </a:rPr>
              <a:t>Field applied along z</a:t>
            </a:r>
            <a:endParaRPr lang="en-US" b="1" dirty="0">
              <a:solidFill>
                <a:srgbClr val="FF0000"/>
              </a:solidFill>
            </a:endParaRPr>
          </a:p>
        </p:txBody>
      </p:sp>
      <p:cxnSp>
        <p:nvCxnSpPr>
          <p:cNvPr id="28" name="Straight Arrow Connector 27"/>
          <p:cNvCxnSpPr/>
          <p:nvPr/>
        </p:nvCxnSpPr>
        <p:spPr>
          <a:xfrm flipH="1">
            <a:off x="3733800" y="3810000"/>
            <a:ext cx="609600" cy="457200"/>
          </a:xfrm>
          <a:prstGeom prst="straightConnector1">
            <a:avLst/>
          </a:prstGeom>
          <a:ln w="44450">
            <a:solidFill>
              <a:srgbClr val="0070C0"/>
            </a:solidFill>
            <a:tailEnd type="arrow"/>
          </a:ln>
        </p:spPr>
        <p:style>
          <a:lnRef idx="1">
            <a:schemeClr val="accent1"/>
          </a:lnRef>
          <a:fillRef idx="0">
            <a:schemeClr val="accent1"/>
          </a:fillRef>
          <a:effectRef idx="0">
            <a:schemeClr val="accent1"/>
          </a:effectRef>
          <a:fontRef idx="minor">
            <a:schemeClr val="tx1"/>
          </a:fontRef>
        </p:style>
      </p:cxnSp>
      <p:sp>
        <p:nvSpPr>
          <p:cNvPr id="30" name="TextBox 29"/>
          <p:cNvSpPr txBox="1"/>
          <p:nvPr/>
        </p:nvSpPr>
        <p:spPr>
          <a:xfrm>
            <a:off x="4267200" y="3810000"/>
            <a:ext cx="2209800" cy="369332"/>
          </a:xfrm>
          <a:prstGeom prst="rect">
            <a:avLst/>
          </a:prstGeom>
          <a:solidFill>
            <a:srgbClr val="FFFF00"/>
          </a:solidFill>
        </p:spPr>
        <p:txBody>
          <a:bodyPr wrap="square" rtlCol="0">
            <a:spAutoFit/>
          </a:bodyPr>
          <a:lstStyle/>
          <a:p>
            <a:r>
              <a:rPr lang="en-US" b="1" dirty="0" smtClean="0">
                <a:solidFill>
                  <a:srgbClr val="0070C0"/>
                </a:solidFill>
              </a:rPr>
              <a:t>Field applied along x</a:t>
            </a:r>
            <a:endParaRPr lang="en-US" b="1" dirty="0">
              <a:solidFill>
                <a:srgbClr val="0070C0"/>
              </a:solidFill>
            </a:endParaRPr>
          </a:p>
        </p:txBody>
      </p:sp>
      <p:cxnSp>
        <p:nvCxnSpPr>
          <p:cNvPr id="31" name="Straight Arrow Connector 30"/>
          <p:cNvCxnSpPr/>
          <p:nvPr/>
        </p:nvCxnSpPr>
        <p:spPr>
          <a:xfrm flipV="1">
            <a:off x="6477000" y="3429000"/>
            <a:ext cx="0" cy="914400"/>
          </a:xfrm>
          <a:prstGeom prst="straightConnector1">
            <a:avLst/>
          </a:prstGeom>
          <a:ln w="4445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32" name="TextBox 31"/>
          <p:cNvSpPr txBox="1"/>
          <p:nvPr/>
        </p:nvSpPr>
        <p:spPr>
          <a:xfrm>
            <a:off x="6629400" y="3962400"/>
            <a:ext cx="2514600" cy="369332"/>
          </a:xfrm>
          <a:prstGeom prst="rect">
            <a:avLst/>
          </a:prstGeom>
          <a:solidFill>
            <a:srgbClr val="FFFF00"/>
          </a:solidFill>
        </p:spPr>
        <p:txBody>
          <a:bodyPr wrap="square" rtlCol="0">
            <a:spAutoFit/>
          </a:bodyPr>
          <a:lstStyle/>
          <a:p>
            <a:r>
              <a:rPr lang="en-US" b="1" dirty="0" smtClean="0">
                <a:solidFill>
                  <a:srgbClr val="FF0000"/>
                </a:solidFill>
              </a:rPr>
              <a:t>Field re-applied along z</a:t>
            </a:r>
            <a:endParaRPr lang="en-US" b="1" dirty="0">
              <a:solidFill>
                <a:srgbClr val="FF0000"/>
              </a:solidFill>
            </a:endParaRPr>
          </a:p>
        </p:txBody>
      </p:sp>
      <p:sp>
        <p:nvSpPr>
          <p:cNvPr id="22" name="Rectangle 21"/>
          <p:cNvSpPr/>
          <p:nvPr/>
        </p:nvSpPr>
        <p:spPr>
          <a:xfrm>
            <a:off x="4800600" y="2819400"/>
            <a:ext cx="685800" cy="381000"/>
          </a:xfrm>
          <a:prstGeom prst="rect">
            <a:avLst/>
          </a:prstGeom>
          <a:noFill/>
          <a:ln w="44450">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p:cNvSpPr/>
          <p:nvPr/>
        </p:nvSpPr>
        <p:spPr>
          <a:xfrm>
            <a:off x="3276600" y="2209800"/>
            <a:ext cx="2819400" cy="1600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833806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blinds(horizontal)">
                                      <p:cBhvr>
                                        <p:cTn id="7" dur="500"/>
                                        <p:tgtEl>
                                          <p:spTgt spid="19"/>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28"/>
                                        </p:tgtEl>
                                        <p:attrNameLst>
                                          <p:attrName>style.visibility</p:attrName>
                                        </p:attrNameLst>
                                      </p:cBhvr>
                                      <p:to>
                                        <p:strVal val="visible"/>
                                      </p:to>
                                    </p:set>
                                    <p:animEffect transition="in" filter="blinds(horizontal)">
                                      <p:cBhvr>
                                        <p:cTn id="12" dur="500"/>
                                        <p:tgtEl>
                                          <p:spTgt spid="28"/>
                                        </p:tgtEl>
                                      </p:cBhvr>
                                    </p:animEffect>
                                  </p:childTnLst>
                                </p:cTn>
                              </p:par>
                              <p:par>
                                <p:cTn id="13" presetID="3" presetClass="entr" presetSubtype="10" fill="hold" grpId="0" nodeType="withEffect">
                                  <p:stCondLst>
                                    <p:cond delay="0"/>
                                  </p:stCondLst>
                                  <p:childTnLst>
                                    <p:set>
                                      <p:cBhvr>
                                        <p:cTn id="14" dur="1" fill="hold">
                                          <p:stCondLst>
                                            <p:cond delay="0"/>
                                          </p:stCondLst>
                                        </p:cTn>
                                        <p:tgtEl>
                                          <p:spTgt spid="30"/>
                                        </p:tgtEl>
                                        <p:attrNameLst>
                                          <p:attrName>style.visibility</p:attrName>
                                        </p:attrNameLst>
                                      </p:cBhvr>
                                      <p:to>
                                        <p:strVal val="visible"/>
                                      </p:to>
                                    </p:set>
                                    <p:animEffect transition="in" filter="blinds(horizontal)">
                                      <p:cBhvr>
                                        <p:cTn id="15" dur="500"/>
                                        <p:tgtEl>
                                          <p:spTgt spid="30"/>
                                        </p:tgtEl>
                                      </p:cBhvr>
                                    </p:animEffect>
                                  </p:childTnLst>
                                </p:cTn>
                              </p:par>
                            </p:childTnLst>
                          </p:cTn>
                        </p:par>
                      </p:childTnLst>
                    </p:cTn>
                  </p:par>
                  <p:par>
                    <p:cTn id="16" fill="hold">
                      <p:stCondLst>
                        <p:cond delay="indefinite"/>
                      </p:stCondLst>
                      <p:childTnLst>
                        <p:par>
                          <p:cTn id="17" fill="hold">
                            <p:stCondLst>
                              <p:cond delay="0"/>
                            </p:stCondLst>
                            <p:childTnLst>
                              <p:par>
                                <p:cTn id="18" presetID="3" presetClass="exit" presetSubtype="10" fill="hold" grpId="0" nodeType="clickEffect">
                                  <p:stCondLst>
                                    <p:cond delay="0"/>
                                  </p:stCondLst>
                                  <p:childTnLst>
                                    <p:animEffect transition="out" filter="blinds(horizontal)">
                                      <p:cBhvr>
                                        <p:cTn id="19" dur="500"/>
                                        <p:tgtEl>
                                          <p:spTgt spid="24"/>
                                        </p:tgtEl>
                                      </p:cBhvr>
                                    </p:animEffect>
                                    <p:set>
                                      <p:cBhvr>
                                        <p:cTn id="20" dur="1" fill="hold">
                                          <p:stCondLst>
                                            <p:cond delay="499"/>
                                          </p:stCondLst>
                                        </p:cTn>
                                        <p:tgtEl>
                                          <p:spTgt spid="24"/>
                                        </p:tgtEl>
                                        <p:attrNameLst>
                                          <p:attrName>style.visibility</p:attrName>
                                        </p:attrNameLst>
                                      </p:cBhvr>
                                      <p:to>
                                        <p:strVal val="hidden"/>
                                      </p:to>
                                    </p:set>
                                  </p:childTnLst>
                                </p:cTn>
                              </p:par>
                            </p:childTnLst>
                          </p:cTn>
                        </p:par>
                      </p:childTnLst>
                    </p:cTn>
                  </p:par>
                  <p:par>
                    <p:cTn id="21" fill="hold">
                      <p:stCondLst>
                        <p:cond delay="indefinite"/>
                      </p:stCondLst>
                      <p:childTnLst>
                        <p:par>
                          <p:cTn id="22" fill="hold">
                            <p:stCondLst>
                              <p:cond delay="0"/>
                            </p:stCondLst>
                            <p:childTnLst>
                              <p:par>
                                <p:cTn id="23" presetID="3" presetClass="entr" presetSubtype="10" fill="hold" grpId="0" nodeType="clickEffect">
                                  <p:stCondLst>
                                    <p:cond delay="0"/>
                                  </p:stCondLst>
                                  <p:childTnLst>
                                    <p:set>
                                      <p:cBhvr>
                                        <p:cTn id="24" dur="1" fill="hold">
                                          <p:stCondLst>
                                            <p:cond delay="0"/>
                                          </p:stCondLst>
                                        </p:cTn>
                                        <p:tgtEl>
                                          <p:spTgt spid="22"/>
                                        </p:tgtEl>
                                        <p:attrNameLst>
                                          <p:attrName>style.visibility</p:attrName>
                                        </p:attrNameLst>
                                      </p:cBhvr>
                                      <p:to>
                                        <p:strVal val="visible"/>
                                      </p:to>
                                    </p:set>
                                    <p:animEffect transition="in" filter="blinds(horizontal)">
                                      <p:cBhvr>
                                        <p:cTn id="25" dur="500"/>
                                        <p:tgtEl>
                                          <p:spTgt spid="22"/>
                                        </p:tgtEl>
                                      </p:cBhvr>
                                    </p:animEffect>
                                  </p:childTnLst>
                                </p:cTn>
                              </p:par>
                              <p:par>
                                <p:cTn id="26" presetID="3" presetClass="entr" presetSubtype="10" fill="hold" grpId="0" nodeType="withEffect">
                                  <p:stCondLst>
                                    <p:cond delay="0"/>
                                  </p:stCondLst>
                                  <p:childTnLst>
                                    <p:set>
                                      <p:cBhvr>
                                        <p:cTn id="27" dur="1" fill="hold">
                                          <p:stCondLst>
                                            <p:cond delay="0"/>
                                          </p:stCondLst>
                                        </p:cTn>
                                        <p:tgtEl>
                                          <p:spTgt spid="18"/>
                                        </p:tgtEl>
                                        <p:attrNameLst>
                                          <p:attrName>style.visibility</p:attrName>
                                        </p:attrNameLst>
                                      </p:cBhvr>
                                      <p:to>
                                        <p:strVal val="visible"/>
                                      </p:to>
                                    </p:set>
                                    <p:animEffect transition="in" filter="blinds(horizontal)">
                                      <p:cBhvr>
                                        <p:cTn id="28" dur="500"/>
                                        <p:tgtEl>
                                          <p:spTgt spid="18"/>
                                        </p:tgtEl>
                                      </p:cBhvr>
                                    </p:animEffect>
                                  </p:childTnLst>
                                </p:cTn>
                              </p:par>
                            </p:childTnLst>
                          </p:cTn>
                        </p:par>
                      </p:childTnLst>
                    </p:cTn>
                  </p:par>
                  <p:par>
                    <p:cTn id="29" fill="hold">
                      <p:stCondLst>
                        <p:cond delay="indefinite"/>
                      </p:stCondLst>
                      <p:childTnLst>
                        <p:par>
                          <p:cTn id="30" fill="hold">
                            <p:stCondLst>
                              <p:cond delay="0"/>
                            </p:stCondLst>
                            <p:childTnLst>
                              <p:par>
                                <p:cTn id="31" presetID="3" presetClass="entr" presetSubtype="10" fill="hold" grpId="0" nodeType="clickEffect">
                                  <p:stCondLst>
                                    <p:cond delay="0"/>
                                  </p:stCondLst>
                                  <p:childTnLst>
                                    <p:set>
                                      <p:cBhvr>
                                        <p:cTn id="32" dur="1" fill="hold">
                                          <p:stCondLst>
                                            <p:cond delay="0"/>
                                          </p:stCondLst>
                                        </p:cTn>
                                        <p:tgtEl>
                                          <p:spTgt spid="21"/>
                                        </p:tgtEl>
                                        <p:attrNameLst>
                                          <p:attrName>style.visibility</p:attrName>
                                        </p:attrNameLst>
                                      </p:cBhvr>
                                      <p:to>
                                        <p:strVal val="visible"/>
                                      </p:to>
                                    </p:set>
                                    <p:animEffect transition="in" filter="blinds(horizontal)">
                                      <p:cBhvr>
                                        <p:cTn id="33" dur="500"/>
                                        <p:tgtEl>
                                          <p:spTgt spid="21"/>
                                        </p:tgtEl>
                                      </p:cBhvr>
                                    </p:animEffect>
                                  </p:childTnLst>
                                </p:cTn>
                              </p:par>
                            </p:childTnLst>
                          </p:cTn>
                        </p:par>
                      </p:childTnLst>
                    </p:cTn>
                  </p:par>
                  <p:par>
                    <p:cTn id="34" fill="hold">
                      <p:stCondLst>
                        <p:cond delay="indefinite"/>
                      </p:stCondLst>
                      <p:childTnLst>
                        <p:par>
                          <p:cTn id="35" fill="hold">
                            <p:stCondLst>
                              <p:cond delay="0"/>
                            </p:stCondLst>
                            <p:childTnLst>
                              <p:par>
                                <p:cTn id="36" presetID="3" presetClass="entr" presetSubtype="10" fill="hold" grpId="0" nodeType="clickEffect">
                                  <p:stCondLst>
                                    <p:cond delay="0"/>
                                  </p:stCondLst>
                                  <p:childTnLst>
                                    <p:set>
                                      <p:cBhvr>
                                        <p:cTn id="37" dur="1" fill="hold">
                                          <p:stCondLst>
                                            <p:cond delay="0"/>
                                          </p:stCondLst>
                                        </p:cTn>
                                        <p:tgtEl>
                                          <p:spTgt spid="32"/>
                                        </p:tgtEl>
                                        <p:attrNameLst>
                                          <p:attrName>style.visibility</p:attrName>
                                        </p:attrNameLst>
                                      </p:cBhvr>
                                      <p:to>
                                        <p:strVal val="visible"/>
                                      </p:to>
                                    </p:set>
                                    <p:animEffect transition="in" filter="blinds(horizontal)">
                                      <p:cBhvr>
                                        <p:cTn id="38" dur="500"/>
                                        <p:tgtEl>
                                          <p:spTgt spid="32"/>
                                        </p:tgtEl>
                                      </p:cBhvr>
                                    </p:animEffect>
                                  </p:childTnLst>
                                </p:cTn>
                              </p:par>
                              <p:par>
                                <p:cTn id="39" presetID="3" presetClass="entr" presetSubtype="10" fill="hold" nodeType="withEffect">
                                  <p:stCondLst>
                                    <p:cond delay="0"/>
                                  </p:stCondLst>
                                  <p:childTnLst>
                                    <p:set>
                                      <p:cBhvr>
                                        <p:cTn id="40" dur="1" fill="hold">
                                          <p:stCondLst>
                                            <p:cond delay="0"/>
                                          </p:stCondLst>
                                        </p:cTn>
                                        <p:tgtEl>
                                          <p:spTgt spid="31"/>
                                        </p:tgtEl>
                                        <p:attrNameLst>
                                          <p:attrName>style.visibility</p:attrName>
                                        </p:attrNameLst>
                                      </p:cBhvr>
                                      <p:to>
                                        <p:strVal val="visible"/>
                                      </p:to>
                                    </p:set>
                                    <p:animEffect transition="in" filter="blinds(horizontal)">
                                      <p:cBhvr>
                                        <p:cTn id="41" dur="500"/>
                                        <p:tgtEl>
                                          <p:spTgt spid="31"/>
                                        </p:tgtEl>
                                      </p:cBhvr>
                                    </p:animEffect>
                                  </p:childTnLst>
                                </p:cTn>
                              </p:par>
                            </p:childTnLst>
                          </p:cTn>
                        </p:par>
                      </p:childTnLst>
                    </p:cTn>
                  </p:par>
                  <p:par>
                    <p:cTn id="42" fill="hold">
                      <p:stCondLst>
                        <p:cond delay="indefinite"/>
                      </p:stCondLst>
                      <p:childTnLst>
                        <p:par>
                          <p:cTn id="43" fill="hold">
                            <p:stCondLst>
                              <p:cond delay="0"/>
                            </p:stCondLst>
                            <p:childTnLst>
                              <p:par>
                                <p:cTn id="44" presetID="3" presetClass="exit" presetSubtype="10" fill="hold" grpId="0" nodeType="clickEffect">
                                  <p:stCondLst>
                                    <p:cond delay="0"/>
                                  </p:stCondLst>
                                  <p:childTnLst>
                                    <p:animEffect transition="out" filter="blinds(horizontal)">
                                      <p:cBhvr>
                                        <p:cTn id="45" dur="500"/>
                                        <p:tgtEl>
                                          <p:spTgt spid="17"/>
                                        </p:tgtEl>
                                      </p:cBhvr>
                                    </p:animEffect>
                                    <p:set>
                                      <p:cBhvr>
                                        <p:cTn id="46" dur="1" fill="hold">
                                          <p:stCondLst>
                                            <p:cond delay="499"/>
                                          </p:stCondLst>
                                        </p:cTn>
                                        <p:tgtEl>
                                          <p:spTgt spid="17"/>
                                        </p:tgtEl>
                                        <p:attrNameLst>
                                          <p:attrName>style.visibility</p:attrName>
                                        </p:attrNameLst>
                                      </p:cBhvr>
                                      <p:to>
                                        <p:strVal val="hidden"/>
                                      </p:to>
                                    </p:set>
                                  </p:childTnLst>
                                </p:cTn>
                              </p:par>
                            </p:childTnLst>
                          </p:cTn>
                        </p:par>
                      </p:childTnLst>
                    </p:cTn>
                  </p:par>
                  <p:par>
                    <p:cTn id="47" fill="hold">
                      <p:stCondLst>
                        <p:cond delay="indefinite"/>
                      </p:stCondLst>
                      <p:childTnLst>
                        <p:par>
                          <p:cTn id="48" fill="hold">
                            <p:stCondLst>
                              <p:cond delay="0"/>
                            </p:stCondLst>
                            <p:childTnLst>
                              <p:par>
                                <p:cTn id="49" presetID="3" presetClass="entr" presetSubtype="10" fill="hold" grpId="0" nodeType="clickEffect">
                                  <p:stCondLst>
                                    <p:cond delay="0"/>
                                  </p:stCondLst>
                                  <p:childTnLst>
                                    <p:set>
                                      <p:cBhvr>
                                        <p:cTn id="50" dur="1" fill="hold">
                                          <p:stCondLst>
                                            <p:cond delay="0"/>
                                          </p:stCondLst>
                                        </p:cTn>
                                        <p:tgtEl>
                                          <p:spTgt spid="20"/>
                                        </p:tgtEl>
                                        <p:attrNameLst>
                                          <p:attrName>style.visibility</p:attrName>
                                        </p:attrNameLst>
                                      </p:cBhvr>
                                      <p:to>
                                        <p:strVal val="visible"/>
                                      </p:to>
                                    </p:set>
                                    <p:animEffect transition="in" filter="blinds(horizontal)">
                                      <p:cBhvr>
                                        <p:cTn id="5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8" grpId="0" animBg="1"/>
      <p:bldP spid="19" grpId="0"/>
      <p:bldP spid="20" grpId="0"/>
      <p:bldP spid="21" grpId="0" animBg="1"/>
      <p:bldP spid="30" grpId="0" animBg="1"/>
      <p:bldP spid="32" grpId="0" animBg="1"/>
      <p:bldP spid="22" grpId="0" animBg="1"/>
      <p:bldP spid="24"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403</TotalTime>
  <Words>1253</Words>
  <Application>Microsoft Office PowerPoint</Application>
  <PresentationFormat>On-screen Show (4:3)</PresentationFormat>
  <Paragraphs>150</Paragraphs>
  <Slides>24</Slides>
  <Notes>11</Notes>
  <HiddenSlides>0</HiddenSlides>
  <MMClips>0</MMClips>
  <ScaleCrop>false</ScaleCrop>
  <HeadingPairs>
    <vt:vector size="8" baseType="variant">
      <vt:variant>
        <vt:lpstr>Fonts Used</vt:lpstr>
      </vt:variant>
      <vt:variant>
        <vt:i4>6</vt:i4>
      </vt:variant>
      <vt:variant>
        <vt:lpstr>Theme</vt:lpstr>
      </vt:variant>
      <vt:variant>
        <vt:i4>1</vt:i4>
      </vt:variant>
      <vt:variant>
        <vt:lpstr>Embedded OLE Servers</vt:lpstr>
      </vt:variant>
      <vt:variant>
        <vt:i4>2</vt:i4>
      </vt:variant>
      <vt:variant>
        <vt:lpstr>Slide Titles</vt:lpstr>
      </vt:variant>
      <vt:variant>
        <vt:i4>24</vt:i4>
      </vt:variant>
    </vt:vector>
  </HeadingPairs>
  <TitlesOfParts>
    <vt:vector size="33" baseType="lpstr">
      <vt:lpstr>Arial</vt:lpstr>
      <vt:lpstr>Calibri</vt:lpstr>
      <vt:lpstr>Chiller</vt:lpstr>
      <vt:lpstr>Symbol</vt:lpstr>
      <vt:lpstr>Times New Roman</vt:lpstr>
      <vt:lpstr>Wingdings</vt:lpstr>
      <vt:lpstr>Office Theme</vt:lpstr>
      <vt:lpstr>ChemSketch</vt:lpstr>
      <vt:lpstr>Packager Shell Object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fong</dc:creator>
  <cp:lastModifiedBy>Fong, Jerry</cp:lastModifiedBy>
  <cp:revision>52</cp:revision>
  <dcterms:created xsi:type="dcterms:W3CDTF">2012-01-13T02:38:09Z</dcterms:created>
  <dcterms:modified xsi:type="dcterms:W3CDTF">2016-01-27T20:24:59Z</dcterms:modified>
</cp:coreProperties>
</file>