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69" r:id="rId3"/>
    <p:sldId id="268" r:id="rId4"/>
    <p:sldId id="272" r:id="rId5"/>
    <p:sldId id="273" r:id="rId6"/>
    <p:sldId id="27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64" autoAdjust="0"/>
  </p:normalViewPr>
  <p:slideViewPr>
    <p:cSldViewPr>
      <p:cViewPr varScale="1">
        <p:scale>
          <a:sx n="110" d="100"/>
          <a:sy n="110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AC146-B124-42BB-81A5-92A05408DB76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BCB55-664A-40DB-83CC-66823FABBD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BCB55-664A-40DB-83CC-66823FABBD7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BCB55-664A-40DB-83CC-66823FABBD7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BCB55-664A-40DB-83CC-66823FABBD7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20991-5929-4837-A855-5549683588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61B8-BA81-4E50-B674-B84B7D37D29A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661B8-BA81-4E50-B674-B84B7D37D29A}" type="datetimeFigureOut">
              <a:rPr lang="en-US" smtClean="0"/>
              <a:pPr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A753A-F584-48CA-BBF5-8D2472AA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2/21/Visible_spectrum_of_hydrogen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//upload.wikimedia.org/wikipedia/commons/2/21/Visible_spectrum_of_hydrogen.jp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File:Visible spectrum of hydrogen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1524000"/>
            <a:ext cx="7610475" cy="781051"/>
          </a:xfrm>
          <a:prstGeom prst="rect">
            <a:avLst/>
          </a:prstGeom>
          <a:noFill/>
        </p:spPr>
      </p:pic>
      <p:pic>
        <p:nvPicPr>
          <p:cNvPr id="20484" name="Picture 4" descr="http://scienceblogs.com/startswithabang/upload/2010/10/why_is_the_sun_yellow/sunfromspace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2514600"/>
            <a:ext cx="4423069" cy="280035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648200" y="3048000"/>
            <a:ext cx="312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Sun is a burning ball of H which emits light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914400"/>
            <a:ext cx="8915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Observed wavelengths of light in sunlight (H emission)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971800" y="228600"/>
            <a:ext cx="579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Key images of H emission spectrum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943600" y="23622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See also: fig. 1.5 pg 11 of text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95800" y="4038600"/>
            <a:ext cx="464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Why doesn’t the Sun emit all the colors of the spectrum ??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cas.sdss.org/dr5/en/proj/basic/color/images/spectrum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257800"/>
            <a:ext cx="8305799" cy="1359223"/>
          </a:xfrm>
          <a:prstGeom prst="rect">
            <a:avLst/>
          </a:prstGeom>
          <a:noFill/>
        </p:spPr>
      </p:pic>
      <p:cxnSp>
        <p:nvCxnSpPr>
          <p:cNvPr id="11" name="Straight Connector 10"/>
          <p:cNvCxnSpPr/>
          <p:nvPr/>
        </p:nvCxnSpPr>
        <p:spPr>
          <a:xfrm flipH="1">
            <a:off x="1066800" y="5486400"/>
            <a:ext cx="6172200" cy="990600"/>
          </a:xfrm>
          <a:prstGeom prst="line">
            <a:avLst/>
          </a:prstGeom>
          <a:ln w="130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838200" y="5562600"/>
            <a:ext cx="6324600" cy="914400"/>
          </a:xfrm>
          <a:prstGeom prst="line">
            <a:avLst/>
          </a:prstGeom>
          <a:ln w="130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524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Einstein’s `</a:t>
            </a:r>
            <a:r>
              <a:rPr lang="en-US" sz="3200" dirty="0" err="1" smtClean="0"/>
              <a:t>Annus</a:t>
            </a:r>
            <a:r>
              <a:rPr lang="en-US" sz="3200" dirty="0" smtClean="0"/>
              <a:t> Mirabilis’ (miracle year)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2514600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2) </a:t>
            </a:r>
            <a:r>
              <a:rPr lang="en-US" b="1" u="sng" dirty="0" smtClean="0"/>
              <a:t>Investigations on the Theory of Brownian Motion  </a:t>
            </a:r>
            <a:endParaRPr lang="en-US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2133600" y="28956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Annalen</a:t>
            </a:r>
            <a:r>
              <a:rPr lang="en-US" i="1" dirty="0" smtClean="0"/>
              <a:t> </a:t>
            </a:r>
            <a:r>
              <a:rPr lang="en-US" i="1" dirty="0" err="1" smtClean="0"/>
              <a:t>der</a:t>
            </a:r>
            <a:r>
              <a:rPr lang="en-US" i="1" dirty="0" smtClean="0"/>
              <a:t> </a:t>
            </a:r>
            <a:r>
              <a:rPr lang="en-US" i="1" dirty="0" err="1" smtClean="0"/>
              <a:t>Physik</a:t>
            </a:r>
            <a:r>
              <a:rPr lang="en-US" dirty="0" smtClean="0"/>
              <a:t> </a:t>
            </a:r>
            <a:r>
              <a:rPr lang="en-US" b="1" dirty="0" smtClean="0"/>
              <a:t>17</a:t>
            </a:r>
            <a:r>
              <a:rPr lang="en-US" dirty="0" smtClean="0"/>
              <a:t> (8): 549–560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838201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b="1" dirty="0" err="1" smtClean="0">
                <a:latin typeface="Baskerville Old Face" pitchFamily="18" charset="0"/>
              </a:rPr>
              <a:t>Uber</a:t>
            </a:r>
            <a:r>
              <a:rPr lang="en-US" b="1" dirty="0" smtClean="0">
                <a:latin typeface="Baskerville Old Face" pitchFamily="18" charset="0"/>
              </a:rPr>
              <a:t> </a:t>
            </a:r>
            <a:r>
              <a:rPr lang="en-US" b="1" dirty="0" err="1" smtClean="0">
                <a:latin typeface="Baskerville Old Face" pitchFamily="18" charset="0"/>
              </a:rPr>
              <a:t>einen</a:t>
            </a:r>
            <a:r>
              <a:rPr lang="en-US" b="1" dirty="0" smtClean="0">
                <a:latin typeface="Baskerville Old Face" pitchFamily="18" charset="0"/>
              </a:rPr>
              <a:t> die </a:t>
            </a:r>
            <a:r>
              <a:rPr lang="en-US" b="1" dirty="0" err="1" smtClean="0">
                <a:latin typeface="Baskerville Old Face" pitchFamily="18" charset="0"/>
              </a:rPr>
              <a:t>Erzeigung</a:t>
            </a:r>
            <a:r>
              <a:rPr lang="en-US" b="1" dirty="0" smtClean="0">
                <a:latin typeface="Baskerville Old Face" pitchFamily="18" charset="0"/>
              </a:rPr>
              <a:t> und </a:t>
            </a:r>
            <a:r>
              <a:rPr lang="en-US" b="1" dirty="0" err="1" smtClean="0">
                <a:latin typeface="Baskerville Old Face" pitchFamily="18" charset="0"/>
              </a:rPr>
              <a:t>Verwandlung</a:t>
            </a:r>
            <a:r>
              <a:rPr lang="en-US" b="1" dirty="0" smtClean="0">
                <a:latin typeface="Baskerville Old Face" pitchFamily="18" charset="0"/>
              </a:rPr>
              <a:t> des </a:t>
            </a:r>
            <a:r>
              <a:rPr lang="en-US" b="1" dirty="0" err="1" smtClean="0">
                <a:latin typeface="Baskerville Old Face" pitchFamily="18" charset="0"/>
              </a:rPr>
              <a:t>Lichts</a:t>
            </a:r>
            <a:r>
              <a:rPr lang="en-US" b="1" dirty="0" smtClean="0">
                <a:latin typeface="Baskerville Old Face" pitchFamily="18" charset="0"/>
              </a:rPr>
              <a:t> </a:t>
            </a:r>
            <a:r>
              <a:rPr lang="en-US" b="1" dirty="0" err="1" smtClean="0">
                <a:latin typeface="Baskerville Old Face" pitchFamily="18" charset="0"/>
              </a:rPr>
              <a:t>betreffenden</a:t>
            </a:r>
            <a:r>
              <a:rPr lang="en-US" b="1" dirty="0" smtClean="0">
                <a:latin typeface="Baskerville Old Face" pitchFamily="18" charset="0"/>
              </a:rPr>
              <a:t> </a:t>
            </a:r>
            <a:r>
              <a:rPr lang="en-US" b="1" dirty="0" err="1" smtClean="0">
                <a:latin typeface="Baskerville Old Face" pitchFamily="18" charset="0"/>
              </a:rPr>
              <a:t>heuristischen</a:t>
            </a:r>
            <a:r>
              <a:rPr lang="en-US" b="1" dirty="0" smtClean="0">
                <a:latin typeface="Baskerville Old Face" pitchFamily="18" charset="0"/>
              </a:rPr>
              <a:t> </a:t>
            </a:r>
            <a:r>
              <a:rPr lang="en-US" b="1" dirty="0" err="1" smtClean="0">
                <a:latin typeface="Baskerville Old Face" pitchFamily="18" charset="0"/>
              </a:rPr>
              <a:t>Gesichtpunkt</a:t>
            </a:r>
            <a:r>
              <a:rPr lang="en-US" b="1" dirty="0" smtClean="0">
                <a:latin typeface="Baskerville Old Face" pitchFamily="18" charset="0"/>
              </a:rPr>
              <a:t> </a:t>
            </a:r>
            <a:r>
              <a:rPr lang="en-US" dirty="0" smtClean="0"/>
              <a:t>     </a:t>
            </a:r>
            <a:endParaRPr lang="en-US" b="1" u="sng" dirty="0"/>
          </a:p>
        </p:txBody>
      </p:sp>
      <p:sp>
        <p:nvSpPr>
          <p:cNvPr id="7" name="Rectangle 6"/>
          <p:cNvSpPr/>
          <p:nvPr/>
        </p:nvSpPr>
        <p:spPr>
          <a:xfrm>
            <a:off x="2209800" y="2057400"/>
            <a:ext cx="3482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/>
              <a:t>Annalen</a:t>
            </a:r>
            <a:r>
              <a:rPr lang="en-US" i="1" dirty="0" smtClean="0"/>
              <a:t> </a:t>
            </a:r>
            <a:r>
              <a:rPr lang="en-US" i="1" dirty="0" err="1" smtClean="0"/>
              <a:t>der</a:t>
            </a:r>
            <a:r>
              <a:rPr lang="en-US" i="1" dirty="0" smtClean="0"/>
              <a:t> </a:t>
            </a:r>
            <a:r>
              <a:rPr lang="en-US" i="1" dirty="0" err="1" smtClean="0"/>
              <a:t>Physik</a:t>
            </a:r>
            <a:r>
              <a:rPr lang="en-US" dirty="0" smtClean="0"/>
              <a:t> </a:t>
            </a:r>
            <a:r>
              <a:rPr lang="en-US" b="1" dirty="0" smtClean="0"/>
              <a:t>17</a:t>
            </a:r>
            <a:r>
              <a:rPr lang="en-US" dirty="0" smtClean="0"/>
              <a:t> (6): 132–148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3581400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3) </a:t>
            </a:r>
            <a:r>
              <a:rPr lang="en-US" b="1" u="sng" dirty="0" smtClean="0"/>
              <a:t>On the Electrodynamics of Moving Bodies</a:t>
            </a:r>
            <a:endParaRPr lang="en-US" b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2209800" y="39624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Annalen</a:t>
            </a:r>
            <a:r>
              <a:rPr lang="en-US" i="1" dirty="0" smtClean="0"/>
              <a:t> </a:t>
            </a:r>
            <a:r>
              <a:rPr lang="en-US" i="1" dirty="0" err="1" smtClean="0"/>
              <a:t>der</a:t>
            </a:r>
            <a:r>
              <a:rPr lang="en-US" i="1" dirty="0" smtClean="0"/>
              <a:t> </a:t>
            </a:r>
            <a:r>
              <a:rPr lang="en-US" i="1" dirty="0" err="1" smtClean="0"/>
              <a:t>Physik</a:t>
            </a:r>
            <a:r>
              <a:rPr lang="en-US" dirty="0" smtClean="0"/>
              <a:t> </a:t>
            </a:r>
            <a:r>
              <a:rPr lang="en-US" b="1" dirty="0" smtClean="0"/>
              <a:t>17</a:t>
            </a:r>
            <a:r>
              <a:rPr lang="en-US" dirty="0" smtClean="0"/>
              <a:t> (10): 891–921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" y="4724400"/>
            <a:ext cx="61722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4) </a:t>
            </a:r>
            <a:r>
              <a:rPr lang="en-US" b="1" u="sng" dirty="0" smtClean="0">
                <a:solidFill>
                  <a:srgbClr val="FF0000"/>
                </a:solidFill>
              </a:rPr>
              <a:t>Does the Inertia of a Body Depend on Its Energy Content ?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57400" y="5181600"/>
            <a:ext cx="44196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solidFill>
                  <a:srgbClr val="FF0000"/>
                </a:solidFill>
              </a:rPr>
              <a:t>Annalen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der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Physik</a:t>
            </a:r>
            <a:r>
              <a:rPr lang="en-US" b="1" dirty="0" smtClean="0">
                <a:solidFill>
                  <a:srgbClr val="FF0000"/>
                </a:solidFill>
              </a:rPr>
              <a:t> 18 (13): 639–641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16002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b="1" u="sng" dirty="0" smtClean="0"/>
              <a:t>On a Heuristic Viewpoint Concerning the Production and Transformation of Light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  <p:bldP spid="10" grpId="0" animBg="1"/>
      <p:bldP spid="11" grpId="0" animBg="1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400640" y="0"/>
            <a:ext cx="6381427" cy="172354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Annalen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der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Physik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18 (13): 639–641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DOES THE INERTIA OF A BODY DEPEND</a:t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UPON ITS ENERGY-CONTENT?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By A. Einstein</a:t>
            </a:r>
            <a:b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September 27, 1905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K_0 - K_1 = \frac{1}{2}\frac{L}{c^2}v^2.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3505200"/>
            <a:ext cx="41148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0" descr="K_0 - K_1 = L\left\{ \frac{1}{\sqrt{1-v^2/c^2}}-1\right\}.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2209800"/>
            <a:ext cx="441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228600" y="3810000"/>
            <a:ext cx="99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~</a:t>
            </a:r>
            <a:endParaRPr lang="en-US" sz="4400" dirty="0"/>
          </a:p>
        </p:txBody>
      </p:sp>
      <p:sp>
        <p:nvSpPr>
          <p:cNvPr id="24" name="TextBox 23"/>
          <p:cNvSpPr txBox="1"/>
          <p:nvPr/>
        </p:nvSpPr>
        <p:spPr>
          <a:xfrm>
            <a:off x="609600" y="4800600"/>
            <a:ext cx="8153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Can be morphed to: </a:t>
            </a:r>
          </a:p>
          <a:p>
            <a:r>
              <a:rPr lang="en-US" sz="4000" b="1" dirty="0" smtClean="0"/>
              <a:t>E</a:t>
            </a:r>
            <a:r>
              <a:rPr lang="en-US" sz="4000" b="1" baseline="30000" dirty="0" smtClean="0"/>
              <a:t>2</a:t>
            </a:r>
            <a:r>
              <a:rPr lang="en-US" sz="4000" b="1" dirty="0" smtClean="0"/>
              <a:t> = (m</a:t>
            </a:r>
            <a:r>
              <a:rPr lang="en-US" sz="4000" b="1" baseline="-25000" dirty="0" smtClean="0"/>
              <a:t>o</a:t>
            </a:r>
            <a:r>
              <a:rPr lang="en-US" sz="4000" b="1" dirty="0" smtClean="0"/>
              <a:t>c</a:t>
            </a:r>
            <a:r>
              <a:rPr lang="en-US" sz="4000" b="1" baseline="30000" dirty="0" smtClean="0"/>
              <a:t>2</a:t>
            </a:r>
            <a:r>
              <a:rPr lang="en-US" sz="4000" b="1" dirty="0" smtClean="0"/>
              <a:t>)</a:t>
            </a:r>
            <a:r>
              <a:rPr lang="en-US" sz="4000" b="1" baseline="30000" dirty="0" smtClean="0"/>
              <a:t>2</a:t>
            </a:r>
            <a:r>
              <a:rPr lang="en-US" sz="4000" b="1" dirty="0" smtClean="0"/>
              <a:t> + (pc)</a:t>
            </a:r>
            <a:r>
              <a:rPr lang="en-US" sz="4000" b="1" baseline="30000" dirty="0" smtClean="0"/>
              <a:t>2</a:t>
            </a:r>
            <a:endParaRPr lang="en-US" sz="4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04800" y="16002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The `huge’ idea</a:t>
            </a:r>
            <a:endParaRPr lang="en-US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181600" y="4800600"/>
            <a:ext cx="36576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Why a `huge’  idea????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66800" y="5257800"/>
            <a:ext cx="7204665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Symbol"/>
              </a:rPr>
              <a:t>E=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2.173*10</a:t>
            </a:r>
            <a:r>
              <a:rPr kumimoji="0" lang="pt-BR" sz="32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-18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[1/n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</a:t>
            </a:r>
            <a:r>
              <a:rPr kumimoji="0" lang="pt-BR" sz="32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-1/n</a:t>
            </a:r>
            <a:r>
              <a:rPr kumimoji="0" lang="pt-BR" sz="32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pt-BR" sz="32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]  in  J/electron</a:t>
            </a:r>
            <a:endParaRPr kumimoji="0" lang="pt-B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File:Visible spectrum of hydroge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590800"/>
            <a:ext cx="7610475" cy="78105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410200" y="3581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r>
              <a:rPr lang="en-US" dirty="0" smtClean="0">
                <a:sym typeface="Wingdings" pitchFamily="2" charset="2"/>
              </a:rPr>
              <a:t>2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67000" y="3505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4</a:t>
            </a:r>
            <a:r>
              <a:rPr lang="en-US" dirty="0" smtClean="0">
                <a:sym typeface="Wingdings" pitchFamily="2" charset="2"/>
              </a:rPr>
              <a:t>2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52600" y="2209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5</a:t>
            </a:r>
            <a:r>
              <a:rPr lang="en-US" dirty="0" smtClean="0">
                <a:sym typeface="Wingdings" pitchFamily="2" charset="2"/>
              </a:rPr>
              <a:t>2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19200" y="3505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62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2133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7</a:t>
            </a:r>
            <a:r>
              <a:rPr lang="en-US" dirty="0" smtClean="0">
                <a:sym typeface="Wingdings" pitchFamily="2" charset="2"/>
              </a:rPr>
              <a:t>2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81400" y="1447800"/>
            <a:ext cx="213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n</a:t>
            </a:r>
            <a:r>
              <a:rPr lang="en-US" sz="4000" baseline="-25000" dirty="0" err="1" smtClean="0"/>
              <a:t>i</a:t>
            </a:r>
            <a:r>
              <a:rPr lang="en-US" sz="4000" dirty="0" err="1" smtClean="0">
                <a:sym typeface="Wingdings" pitchFamily="2" charset="2"/>
              </a:rPr>
              <a:t>n</a:t>
            </a:r>
            <a:r>
              <a:rPr lang="en-US" sz="4000" baseline="-25000" dirty="0" err="1" smtClean="0">
                <a:sym typeface="Wingdings" pitchFamily="2" charset="2"/>
              </a:rPr>
              <a:t>f</a:t>
            </a:r>
            <a:r>
              <a:rPr lang="en-US" sz="4000" dirty="0" smtClean="0">
                <a:sym typeface="Wingdings" pitchFamily="2" charset="2"/>
              </a:rPr>
              <a:t>=2</a:t>
            </a:r>
            <a:endParaRPr lang="en-US" sz="4000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381000"/>
            <a:ext cx="8839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For H spectrum: visible line set is called the `</a:t>
            </a:r>
            <a:r>
              <a:rPr lang="en-US" sz="3200" dirty="0" err="1" smtClean="0"/>
              <a:t>Balmer</a:t>
            </a:r>
            <a:r>
              <a:rPr lang="en-US" sz="3200" dirty="0" smtClean="0"/>
              <a:t> series’   (see page 21 figure 1.10)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609600" y="4038600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From experiment:</a:t>
            </a:r>
          </a:p>
          <a:p>
            <a:r>
              <a:rPr lang="en-US" sz="3200" dirty="0" smtClean="0"/>
              <a:t>RYDBERG EQUATION FITS FOR H ATOM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animBg="1"/>
      <p:bldP spid="5" grpId="0"/>
      <p:bldP spid="6" grpId="0"/>
      <p:bldP spid="7" grpId="0"/>
      <p:bldP spid="8" grpId="0"/>
      <p:bldP spid="9" grpId="0"/>
      <p:bldP spid="10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teachthought.com/wp-content/uploads/2012/08/einste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009731"/>
            <a:ext cx="2037347" cy="2800269"/>
          </a:xfrm>
          <a:prstGeom prst="rect">
            <a:avLst/>
          </a:prstGeom>
          <a:noFill/>
        </p:spPr>
      </p:pic>
      <p:pic>
        <p:nvPicPr>
          <p:cNvPr id="11268" name="Picture 4" descr="http://3.bp.blogspot.com/_7yB-eeGviiI/TSTdYATEvXI/AAAAAAAAFKI/Q_bB6Q-WEmM/s1600/Louis_de_Broglie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200" y="1295400"/>
            <a:ext cx="2365324" cy="3124200"/>
          </a:xfrm>
          <a:prstGeom prst="rect">
            <a:avLst/>
          </a:prstGeom>
          <a:noFill/>
        </p:spPr>
      </p:pic>
      <p:pic>
        <p:nvPicPr>
          <p:cNvPr id="11272" name="Picture 8" descr="http://img.answcdn.com/view:thumb/answ-images/a/6/4/5/d/c/a645dc4d/918309f8ee997c7eb7d30d3941f6c90c74bcd8de.jpg?w=3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84068" y="1524000"/>
            <a:ext cx="2859932" cy="32004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828800" y="3886200"/>
            <a:ext cx="17526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Einstein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EVOLUTION OF THE `OLD’ QUANTUM THEORY OF THE ATOM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371600" y="4343400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E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anything</a:t>
            </a:r>
            <a:r>
              <a:rPr lang="en-US" sz="20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000" b="1" dirty="0" smtClean="0">
                <a:solidFill>
                  <a:srgbClr val="FF0000"/>
                </a:solidFill>
              </a:rPr>
              <a:t>=(m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2000" b="1" dirty="0" smtClean="0">
                <a:solidFill>
                  <a:srgbClr val="FF0000"/>
                </a:solidFill>
              </a:rPr>
              <a:t>c</a:t>
            </a:r>
            <a:r>
              <a:rPr lang="en-US" sz="20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000" b="1" dirty="0" smtClean="0">
                <a:solidFill>
                  <a:srgbClr val="FF0000"/>
                </a:solidFill>
              </a:rPr>
              <a:t>)</a:t>
            </a:r>
            <a:r>
              <a:rPr lang="en-US" sz="20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000" b="1" dirty="0" smtClean="0">
                <a:solidFill>
                  <a:srgbClr val="FF0000"/>
                </a:solidFill>
              </a:rPr>
              <a:t> +(pc)</a:t>
            </a:r>
            <a:r>
              <a:rPr lang="en-US" sz="2000" b="1" baseline="30000" dirty="0" smtClean="0">
                <a:solidFill>
                  <a:srgbClr val="FF0000"/>
                </a:solidFill>
              </a:rPr>
              <a:t>2</a:t>
            </a:r>
            <a:endParaRPr lang="en-US" sz="2000" b="1" baseline="30000" dirty="0">
              <a:solidFill>
                <a:srgbClr val="FF0000"/>
              </a:solidFill>
            </a:endParaRPr>
          </a:p>
        </p:txBody>
      </p:sp>
      <p:pic>
        <p:nvPicPr>
          <p:cNvPr id="11274" name="Picture 10" descr="http://www.ipf.uni-stuttgart.de/lehre/online-skript/fotos/planck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33400"/>
            <a:ext cx="1755237" cy="264795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52400" y="3200400"/>
            <a:ext cx="14478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Planck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52400" y="35814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2060"/>
                </a:solidFill>
              </a:rPr>
              <a:t>E</a:t>
            </a:r>
            <a:r>
              <a:rPr lang="en-US" sz="2400" b="1" baseline="-25000" dirty="0" err="1" smtClean="0">
                <a:solidFill>
                  <a:srgbClr val="002060"/>
                </a:solidFill>
              </a:rPr>
              <a:t>light</a:t>
            </a:r>
            <a:r>
              <a:rPr lang="en-US" sz="2400" b="1" dirty="0" smtClean="0">
                <a:solidFill>
                  <a:srgbClr val="002060"/>
                </a:solidFill>
              </a:rPr>
              <a:t>=</a:t>
            </a:r>
            <a:r>
              <a:rPr lang="en-US" sz="2400" b="1" dirty="0" err="1" smtClean="0">
                <a:solidFill>
                  <a:srgbClr val="002060"/>
                </a:solidFill>
              </a:rPr>
              <a:t>hf</a:t>
            </a:r>
            <a:endParaRPr lang="en-US" sz="2400" b="1" dirty="0">
              <a:solidFill>
                <a:srgbClr val="00206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438400" y="4876800"/>
            <a:ext cx="0" cy="60960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371600" y="5562600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m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2400" b="1" dirty="0" smtClean="0">
                <a:solidFill>
                  <a:srgbClr val="FF0000"/>
                </a:solidFill>
              </a:rPr>
              <a:t>=0 =&gt; light =&gt;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p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light</a:t>
            </a:r>
            <a:r>
              <a:rPr lang="en-US" sz="2400" b="1" dirty="0" smtClean="0">
                <a:solidFill>
                  <a:srgbClr val="FF0000"/>
                </a:solidFill>
              </a:rPr>
              <a:t> = h/</a:t>
            </a:r>
            <a:r>
              <a:rPr lang="en-US" sz="2400" b="1" dirty="0" smtClean="0">
                <a:solidFill>
                  <a:srgbClr val="FF0000"/>
                </a:solidFill>
                <a:sym typeface="Symbol"/>
              </a:rPr>
              <a:t></a:t>
            </a:r>
            <a:r>
              <a:rPr lang="en-US" sz="2400" b="1" baseline="-25000" dirty="0" smtClean="0">
                <a:solidFill>
                  <a:srgbClr val="FF0000"/>
                </a:solidFill>
                <a:sym typeface="Symbol"/>
              </a:rPr>
              <a:t>light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33800" y="58674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7030A0"/>
                </a:solidFill>
              </a:rPr>
              <a:t>p</a:t>
            </a:r>
            <a:r>
              <a:rPr lang="en-US" sz="2400" b="1" baseline="-25000" dirty="0" err="1" smtClean="0">
                <a:solidFill>
                  <a:srgbClr val="7030A0"/>
                </a:solidFill>
              </a:rPr>
              <a:t>matter</a:t>
            </a:r>
            <a:r>
              <a:rPr lang="en-US" sz="2400" b="1" dirty="0" smtClean="0">
                <a:solidFill>
                  <a:srgbClr val="7030A0"/>
                </a:solidFill>
              </a:rPr>
              <a:t> = h/</a:t>
            </a:r>
            <a:r>
              <a:rPr lang="en-US" sz="2400" b="1" dirty="0" smtClean="0">
                <a:solidFill>
                  <a:srgbClr val="7030A0"/>
                </a:solidFill>
                <a:sym typeface="Symbol"/>
              </a:rPr>
              <a:t></a:t>
            </a:r>
            <a:r>
              <a:rPr lang="en-US" sz="2400" b="1" baseline="-25000" dirty="0" smtClean="0">
                <a:solidFill>
                  <a:srgbClr val="7030A0"/>
                </a:solidFill>
                <a:sym typeface="Symbol"/>
              </a:rPr>
              <a:t>matter</a:t>
            </a:r>
            <a:r>
              <a:rPr lang="en-US" sz="2400" b="1" dirty="0" smtClean="0">
                <a:solidFill>
                  <a:srgbClr val="7030A0"/>
                </a:solidFill>
                <a:sym typeface="Symbol"/>
              </a:rPr>
              <a:t> ?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43400" y="4495800"/>
            <a:ext cx="1676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DeBroglie</a:t>
            </a:r>
            <a:endParaRPr lang="en-US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553200" y="52578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  = 2</a:t>
            </a:r>
            <a:r>
              <a:rPr lang="en-US" sz="2400" b="1" dirty="0" smtClean="0">
                <a:solidFill>
                  <a:srgbClr val="FF0000"/>
                </a:solidFill>
                <a:sym typeface="Symbol"/>
              </a:rPr>
              <a:t>r</a:t>
            </a:r>
            <a:r>
              <a:rPr lang="en-US" sz="2400" b="1" baseline="-25000" dirty="0" smtClean="0">
                <a:solidFill>
                  <a:srgbClr val="FF0000"/>
                </a:solidFill>
                <a:sym typeface="Symbol"/>
              </a:rPr>
              <a:t>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baseline="-25000" dirty="0" smtClean="0">
                <a:sym typeface="Symbol"/>
              </a:rPr>
              <a:t>atom</a:t>
            </a:r>
            <a:endParaRPr lang="en-US" sz="24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6629400" y="4800600"/>
            <a:ext cx="1676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Bohr</a:t>
            </a:r>
            <a:endParaRPr lang="en-US" sz="2400" b="1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7391400" y="5715000"/>
            <a:ext cx="0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629400" y="61722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Model of H atom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3" grpId="0" animBg="1"/>
      <p:bldP spid="14" grpId="0"/>
      <p:bldP spid="17" grpId="0"/>
      <p:bldP spid="18" grpId="0"/>
      <p:bldP spid="19" grpId="0" animBg="1"/>
      <p:bldP spid="20" grpId="0"/>
      <p:bldP spid="21" grpId="0" animBg="1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524000"/>
            <a:ext cx="7463594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752600" y="304800"/>
            <a:ext cx="655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ym typeface="Symbol"/>
              </a:rPr>
              <a:t>Condition for electron matter wave</a:t>
            </a:r>
          </a:p>
          <a:p>
            <a:r>
              <a:rPr lang="en-US" sz="2400" dirty="0" smtClean="0">
                <a:sym typeface="Symbol"/>
              </a:rPr>
              <a:t>n  = 2</a:t>
            </a:r>
            <a:r>
              <a:rPr lang="en-US" sz="2400" b="1" dirty="0" smtClean="0">
                <a:solidFill>
                  <a:srgbClr val="FF0000"/>
                </a:solidFill>
                <a:sym typeface="Symbol"/>
              </a:rPr>
              <a:t>r</a:t>
            </a:r>
            <a:r>
              <a:rPr lang="en-US" sz="2400" b="1" baseline="-25000" dirty="0" smtClean="0">
                <a:solidFill>
                  <a:srgbClr val="FF0000"/>
                </a:solidFill>
                <a:sym typeface="Symbol"/>
              </a:rPr>
              <a:t>H</a:t>
            </a:r>
            <a:r>
              <a:rPr lang="en-US" sz="2400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b="1" baseline="-25000" dirty="0" smtClean="0">
                <a:solidFill>
                  <a:srgbClr val="FF0000"/>
                </a:solidFill>
                <a:sym typeface="Symbol"/>
              </a:rPr>
              <a:t>atom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524000" y="2514600"/>
            <a:ext cx="381000" cy="38100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676400" y="2819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sym typeface="Symbol"/>
              </a:rPr>
              <a:t>r</a:t>
            </a:r>
            <a:r>
              <a:rPr lang="en-US" b="1" baseline="-25000" dirty="0" err="1" smtClean="0">
                <a:solidFill>
                  <a:srgbClr val="FF0000"/>
                </a:solidFill>
                <a:sym typeface="Symbol"/>
              </a:rPr>
              <a:t>H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b="1" baseline="-25000" dirty="0" smtClean="0">
                <a:solidFill>
                  <a:srgbClr val="FF0000"/>
                </a:solidFill>
                <a:sym typeface="Symbol"/>
              </a:rPr>
              <a:t>atom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76600" y="55626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</a:t>
            </a:r>
            <a:r>
              <a:rPr lang="en-US" smtClean="0"/>
              <a:t>text page 20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306</Words>
  <Application>Microsoft Office PowerPoint</Application>
  <PresentationFormat>On-screen Show (4:3)</PresentationFormat>
  <Paragraphs>53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</cp:lastModifiedBy>
  <cp:revision>42</cp:revision>
  <dcterms:created xsi:type="dcterms:W3CDTF">2012-01-13T02:38:09Z</dcterms:created>
  <dcterms:modified xsi:type="dcterms:W3CDTF">2013-01-22T04:46:11Z</dcterms:modified>
</cp:coreProperties>
</file>