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5" r:id="rId3"/>
    <p:sldId id="257" r:id="rId4"/>
    <p:sldId id="258" r:id="rId5"/>
    <p:sldId id="259" r:id="rId6"/>
    <p:sldId id="260" r:id="rId7"/>
    <p:sldId id="268" r:id="rId8"/>
    <p:sldId id="261" r:id="rId9"/>
    <p:sldId id="262" r:id="rId10"/>
    <p:sldId id="263" r:id="rId11"/>
    <p:sldId id="264" r:id="rId12"/>
    <p:sldId id="274" r:id="rId13"/>
    <p:sldId id="276" r:id="rId14"/>
    <p:sldId id="267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F57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64" autoAdjust="0"/>
  </p:normalViewPr>
  <p:slideViewPr>
    <p:cSldViewPr>
      <p:cViewPr varScale="1">
        <p:scale>
          <a:sx n="83" d="100"/>
          <a:sy n="83" d="100"/>
        </p:scale>
        <p:origin x="-12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E5646-3980-4E17-985D-F2DE9073F8ED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8FE2C-0A22-416A-915A-80E8222C7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1222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8FE2C-0A22-416A-915A-80E8222C702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8FE2C-0A22-416A-915A-80E8222C702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8FE2C-0A22-416A-915A-80E8222C702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8FE2C-0A22-416A-915A-80E8222C702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8FE2C-0A22-416A-915A-80E8222C702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8FE2C-0A22-416A-915A-80E8222C702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8FE2C-0A22-416A-915A-80E8222C702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8FE2C-0A22-416A-915A-80E8222C702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8FE2C-0A22-416A-915A-80E8222C702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8FE2C-0A22-416A-915A-80E8222C702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8FE2C-0A22-416A-915A-80E8222C702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8FE2C-0A22-416A-915A-80E8222C702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8FE2C-0A22-416A-915A-80E8222C702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4689-4664-4FC6-82BA-A663A7AFBBF4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A3B3-71BC-434E-AB27-73BB55BDD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4689-4664-4FC6-82BA-A663A7AFBBF4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A3B3-71BC-434E-AB27-73BB55BDD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4689-4664-4FC6-82BA-A663A7AFBBF4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A3B3-71BC-434E-AB27-73BB55BDD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4689-4664-4FC6-82BA-A663A7AFBBF4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A3B3-71BC-434E-AB27-73BB55BDD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4689-4664-4FC6-82BA-A663A7AFBBF4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A3B3-71BC-434E-AB27-73BB55BDD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4689-4664-4FC6-82BA-A663A7AFBBF4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A3B3-71BC-434E-AB27-73BB55BDD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4689-4664-4FC6-82BA-A663A7AFBBF4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A3B3-71BC-434E-AB27-73BB55BDD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4689-4664-4FC6-82BA-A663A7AFBBF4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A3B3-71BC-434E-AB27-73BB55BDD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4689-4664-4FC6-82BA-A663A7AFBBF4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A3B3-71BC-434E-AB27-73BB55BDD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4689-4664-4FC6-82BA-A663A7AFBBF4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A3B3-71BC-434E-AB27-73BB55BDD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4689-4664-4FC6-82BA-A663A7AFBBF4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A3B3-71BC-434E-AB27-73BB55BDD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74689-4664-4FC6-82BA-A663A7AFBBF4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DA3B3-71BC-434E-AB27-73BB55BDD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www.google.com/url?sa=i&amp;rct=j&amp;q=big+rocks&amp;source=images&amp;cd=&amp;cad=rja&amp;docid=aENFzaIS6Q5nkM&amp;tbnid=oB1WbpGg1l-wjM:&amp;ved=&amp;url=http://greatleadersserve.org/big-rocks-first/&amp;ei=ZzReUb_PEOa50gHmmYBQ&amp;bvm=bv.44770516,d.dmQ&amp;psig=AFQjCNGSXOQMplH-PRbCHPVW0f5-ogymEw&amp;ust=136521469562233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www.google.com/url?sa=i&amp;rct=j&amp;q=big+rocks&amp;source=images&amp;cd=&amp;cad=rja&amp;docid=aENFzaIS6Q5nkM&amp;tbnid=oB1WbpGg1l-wjM:&amp;ved=&amp;url=http://greatleadersserve.org/big-rocks-first/&amp;ei=ZzReUb_PEOa50gHmmYBQ&amp;bvm=bv.44770516,d.dmQ&amp;psig=AFQjCNGSXOQMplH-PRbCHPVW0f5-ogymEw&amp;ust=136521469562233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pile+of+sand&amp;source=images&amp;cd=&amp;cad=rja&amp;docid=4yrrq184y9qdYM&amp;tbnid=jqhQoBmGbn2o8M:&amp;ved=0CAUQjRw&amp;url=http://www.neopets.com/~lister691&amp;ei=MkReUdjTM5T60AGSqIHYBg&amp;bvm=bv.44770516,d.dmQ&amp;psig=AFQjCNGi0NuOlBCPdT841OAu7Y9ZOSgYWQ&amp;ust=1365218712354708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pile+of+sand&amp;source=images&amp;cd=&amp;cad=rja&amp;docid=4yrrq184y9qdYM&amp;tbnid=jqhQoBmGbn2o8M:&amp;ved=0CAUQjRw&amp;url=http://www.neopets.com/~lister691&amp;ei=MkReUdjTM5T60AGSqIHYBg&amp;bvm=bv.44770516,d.dmQ&amp;psig=AFQjCNGi0NuOlBCPdT841OAu7Y9ZOSgYWQ&amp;ust=1365218712354708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0.jpeg"/><Relationship Id="rId4" Type="http://schemas.openxmlformats.org/officeDocument/2006/relationships/image" Target="../media/image1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big+rocks&amp;source=images&amp;cd=&amp;cad=rja&amp;docid=aENFzaIS6Q5nkM&amp;tbnid=oB1WbpGg1l-wjM:&amp;ved=&amp;url=http://greatleadersserve.org/big-rocks-first/&amp;ei=ZzReUb_PEOa50gHmmYBQ&amp;bvm=bv.44770516,d.dmQ&amp;psig=AFQjCNGSXOQMplH-PRbCHPVW0f5-ogymEw&amp;ust=136521469562233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hyperlink" Target="http://www.google.com/url?sa=i&amp;rct=j&amp;q=pile+of+sand&amp;source=images&amp;cd=&amp;cad=rja&amp;docid=4yrrq184y9qdYM&amp;tbnid=jqhQoBmGbn2o8M:&amp;ved=0CAUQjRw&amp;url=http://www.neopets.com/~lister691&amp;ei=MkReUdjTM5T60AGSqIHYBg&amp;bvm=bv.44770516,d.dmQ&amp;psig=AFQjCNGi0NuOlBCPdT841OAu7Y9ZOSgYWQ&amp;ust=136521871235470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mesniehues.com/lgimages/PikesPeak-CO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90600"/>
            <a:ext cx="8382000" cy="39703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“A theory is the more impressive the greater the simplicity of its premises is, the more different kinds of things it relates , and the more extended is its area of applicability. Therefore, the deep impression which </a:t>
            </a:r>
            <a:r>
              <a:rPr lang="en-US" sz="2800" b="1" dirty="0" smtClean="0">
                <a:solidFill>
                  <a:srgbClr val="FF0000"/>
                </a:solidFill>
              </a:rPr>
              <a:t>classical thermodynamics </a:t>
            </a:r>
            <a:r>
              <a:rPr lang="en-US" sz="2800" b="1" dirty="0" smtClean="0"/>
              <a:t>made upon me. It is the </a:t>
            </a:r>
            <a:r>
              <a:rPr lang="en-US" sz="2800" b="1" u="sng" dirty="0" smtClean="0">
                <a:solidFill>
                  <a:srgbClr val="FF0000"/>
                </a:solidFill>
              </a:rPr>
              <a:t>only </a:t>
            </a:r>
            <a:r>
              <a:rPr lang="en-US" sz="2800" b="1" dirty="0" smtClean="0"/>
              <a:t>physical theory of universal content concerning which I am convinced that, within the framework of the applicability of its basic concepts, it will never be overthrown. “   (p. 765 of your text)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22860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A. Einstein </a:t>
            </a:r>
            <a:r>
              <a:rPr lang="en-US" sz="4000" dirty="0" smtClean="0"/>
              <a:t>on </a:t>
            </a:r>
            <a:r>
              <a:rPr lang="en-US" sz="4000" b="1" dirty="0" smtClean="0">
                <a:solidFill>
                  <a:srgbClr val="FF0000"/>
                </a:solidFill>
              </a:rPr>
              <a:t>classical thermodynamics</a:t>
            </a:r>
            <a:r>
              <a:rPr lang="en-US" sz="4000" dirty="0" smtClean="0"/>
              <a:t>: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50292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Doc Fong on </a:t>
            </a:r>
            <a:r>
              <a:rPr lang="en-US" sz="4000" b="1" dirty="0" smtClean="0">
                <a:solidFill>
                  <a:srgbClr val="FF0000"/>
                </a:solidFill>
              </a:rPr>
              <a:t>classical thermodynamics….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5715000"/>
            <a:ext cx="3581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“Ditto…”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Model for exchange of heat and work starts with an ideal gas piston…(see figure 19.1 and text page 767)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2971800" y="3810000"/>
            <a:ext cx="1828800" cy="2057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971800" y="2819400"/>
            <a:ext cx="0" cy="30480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71800" y="5867400"/>
            <a:ext cx="1828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800600" y="2819400"/>
            <a:ext cx="0" cy="30480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971800" y="3657600"/>
            <a:ext cx="182880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05200" y="3048000"/>
            <a:ext cx="685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52800" y="47244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Ideal gas</a:t>
            </a:r>
            <a:endParaRPr lang="en-US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05200" y="25908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37338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Area of piston = </a:t>
            </a:r>
            <a:r>
              <a:rPr lang="en-US" sz="3600" b="1" dirty="0" smtClean="0">
                <a:solidFill>
                  <a:srgbClr val="FF0000"/>
                </a:solidFill>
              </a:rPr>
              <a:t>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9" idx="2"/>
          </p:cNvCxnSpPr>
          <p:nvPr/>
        </p:nvCxnSpPr>
        <p:spPr>
          <a:xfrm>
            <a:off x="3886200" y="3810000"/>
            <a:ext cx="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971800" y="4267200"/>
            <a:ext cx="1752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562600" y="4114800"/>
            <a:ext cx="182880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96000" y="3505200"/>
            <a:ext cx="685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562600" y="4191000"/>
            <a:ext cx="1828800" cy="1600200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7391400" y="2743200"/>
            <a:ext cx="0" cy="3048000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562600" y="3048000"/>
            <a:ext cx="0" cy="27432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562600" y="5791200"/>
            <a:ext cx="1828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9906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1)F=mg</a:t>
            </a:r>
            <a:endParaRPr lang="en-US" sz="4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52400" y="16002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</a:t>
            </a:r>
            <a:r>
              <a:rPr lang="en-US" sz="3600" b="1" dirty="0" smtClean="0"/>
              <a:t>) W=F*d= mg*h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5562600" y="3810000"/>
            <a:ext cx="1828800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505200" y="1600200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= </a:t>
            </a:r>
            <a:r>
              <a:rPr lang="en-US" sz="3200" b="1" u="sng" dirty="0" smtClean="0"/>
              <a:t>mg</a:t>
            </a:r>
            <a:r>
              <a:rPr lang="en-US" sz="3200" b="1" dirty="0" smtClean="0"/>
              <a:t> *</a:t>
            </a:r>
            <a:r>
              <a:rPr lang="en-US" sz="3200" b="1" dirty="0" err="1" smtClean="0"/>
              <a:t>h</a:t>
            </a:r>
            <a:r>
              <a:rPr lang="en-US" sz="3200" b="1" dirty="0" err="1" smtClean="0">
                <a:solidFill>
                  <a:srgbClr val="FF0000"/>
                </a:solidFill>
              </a:rPr>
              <a:t>A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    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5181600" y="1752600"/>
            <a:ext cx="2819400" cy="152400"/>
          </a:xfrm>
          <a:prstGeom prst="line">
            <a:avLst/>
          </a:prstGeom>
          <a:ln w="4445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077200" y="1524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ym typeface="Symbol"/>
              </a:rPr>
              <a:t></a:t>
            </a:r>
            <a:r>
              <a:rPr lang="en-US" sz="4000" b="1" dirty="0" smtClean="0"/>
              <a:t>V</a:t>
            </a:r>
            <a:endParaRPr lang="en-US" sz="4000" b="1" dirty="0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7010400" y="1905000"/>
            <a:ext cx="1143000" cy="1981200"/>
          </a:xfrm>
          <a:prstGeom prst="line">
            <a:avLst/>
          </a:prstGeom>
          <a:ln w="4445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810000" y="1600200"/>
            <a:ext cx="685800" cy="1066800"/>
          </a:xfrm>
          <a:prstGeom prst="rect">
            <a:avLst/>
          </a:prstGeom>
          <a:noFill/>
          <a:ln w="412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810000" y="9144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P=pressure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2400" y="2286000"/>
            <a:ext cx="2667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ym typeface="Symbol"/>
              </a:rPr>
              <a:t></a:t>
            </a:r>
            <a:r>
              <a:rPr lang="en-US" dirty="0" smtClean="0"/>
              <a:t> </a:t>
            </a:r>
            <a:r>
              <a:rPr lang="en-US" sz="4000" b="1" dirty="0" smtClean="0">
                <a:solidFill>
                  <a:srgbClr val="0070C0"/>
                </a:solidFill>
              </a:rPr>
              <a:t>W</a:t>
            </a:r>
            <a:r>
              <a:rPr lang="en-US" sz="4000" b="1" dirty="0" smtClean="0"/>
              <a:t>=</a:t>
            </a:r>
            <a:r>
              <a:rPr lang="en-US" sz="4000" b="1" dirty="0" smtClean="0">
                <a:solidFill>
                  <a:srgbClr val="FF0000"/>
                </a:solidFill>
              </a:rPr>
              <a:t>P</a:t>
            </a:r>
            <a:r>
              <a:rPr lang="en-US" sz="4000" b="1" dirty="0" smtClean="0"/>
              <a:t> </a:t>
            </a:r>
            <a:r>
              <a:rPr lang="en-US" sz="4000" b="1" dirty="0" smtClean="0">
                <a:sym typeface="Symbol"/>
              </a:rPr>
              <a:t>V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4038600" y="1371600"/>
            <a:ext cx="228600" cy="2286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048000" y="3124200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200400" y="3429000"/>
            <a:ext cx="76200" cy="2286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543800" y="3733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</a:t>
            </a:r>
            <a:endParaRPr lang="en-US" sz="2400" b="1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7467600" y="3810000"/>
            <a:ext cx="0" cy="30480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  <p:bldP spid="20" grpId="0" animBg="1"/>
      <p:bldP spid="21" grpId="0" animBg="1"/>
      <p:bldP spid="26" grpId="0" animBg="1"/>
      <p:bldP spid="30" grpId="0"/>
      <p:bldP spid="31" grpId="0"/>
      <p:bldP spid="35" grpId="0"/>
      <p:bldP spid="38" grpId="0"/>
      <p:bldP spid="42" grpId="0" animBg="1"/>
      <p:bldP spid="43" grpId="0"/>
      <p:bldP spid="44" grpId="0" animBg="1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838200"/>
            <a:ext cx="83058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dirty="0" smtClean="0"/>
              <a:t>The `system’ here is the piston.</a:t>
            </a:r>
          </a:p>
          <a:p>
            <a:endParaRPr lang="en-US" sz="3600" b="1" dirty="0" smtClean="0"/>
          </a:p>
          <a:p>
            <a:pPr>
              <a:buFont typeface="Arial" pitchFamily="34" charset="0"/>
              <a:buChar char="•"/>
            </a:pPr>
            <a:r>
              <a:rPr lang="en-US" sz="3600" b="1" dirty="0" smtClean="0"/>
              <a:t>The ‘surroundings’ are what the system is exchanging </a:t>
            </a:r>
            <a:r>
              <a:rPr lang="en-US" sz="3600" b="1" dirty="0" smtClean="0">
                <a:solidFill>
                  <a:srgbClr val="FF0000"/>
                </a:solidFill>
              </a:rPr>
              <a:t>heat</a:t>
            </a:r>
            <a:r>
              <a:rPr lang="en-US" sz="3600" b="1" dirty="0" smtClean="0"/>
              <a:t> and </a:t>
            </a:r>
            <a:r>
              <a:rPr lang="en-US" sz="3600" b="1" dirty="0" smtClean="0">
                <a:solidFill>
                  <a:srgbClr val="0070C0"/>
                </a:solidFill>
              </a:rPr>
              <a:t>work</a:t>
            </a:r>
            <a:r>
              <a:rPr lang="en-US" sz="3600" b="1" dirty="0" smtClean="0"/>
              <a:t> with (outside its’ walls</a:t>
            </a:r>
            <a:r>
              <a:rPr lang="en-US" sz="4400" dirty="0" smtClean="0"/>
              <a:t>).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3048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System </a:t>
            </a:r>
            <a:r>
              <a:rPr lang="en-US" sz="3600" b="1" u="sng" dirty="0" err="1" smtClean="0"/>
              <a:t>vs</a:t>
            </a:r>
            <a:r>
              <a:rPr lang="en-US" sz="3600" b="1" u="sng" dirty="0" smtClean="0"/>
              <a:t> surroundings picture</a:t>
            </a:r>
            <a:endParaRPr lang="en-US" sz="3600" b="1" u="sng" dirty="0"/>
          </a:p>
        </p:txBody>
      </p:sp>
      <p:sp>
        <p:nvSpPr>
          <p:cNvPr id="7" name="Oval 6"/>
          <p:cNvSpPr/>
          <p:nvPr/>
        </p:nvSpPr>
        <p:spPr>
          <a:xfrm>
            <a:off x="1828800" y="4343400"/>
            <a:ext cx="3733800" cy="2057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90800" y="47244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“SYSTEM”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40386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EVERYTHING OUTSIDE SYSTEM ARE THE SURROUNDINGS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3733800"/>
            <a:ext cx="1905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More generally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0" y="37338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System walls</a:t>
            </a:r>
            <a:endParaRPr lang="en-US" sz="2400" b="1" dirty="0"/>
          </a:p>
        </p:txBody>
      </p:sp>
      <p:cxnSp>
        <p:nvCxnSpPr>
          <p:cNvPr id="17" name="Straight Arrow Connector 16"/>
          <p:cNvCxnSpPr>
            <a:endCxn id="7" idx="0"/>
          </p:cNvCxnSpPr>
          <p:nvPr/>
        </p:nvCxnSpPr>
        <p:spPr>
          <a:xfrm flipH="1">
            <a:off x="3695700" y="4114800"/>
            <a:ext cx="114300" cy="2286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33400"/>
            <a:ext cx="899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    </a:t>
            </a:r>
            <a:r>
              <a:rPr lang="en-US" sz="2800" b="1" u="sng" dirty="0" smtClean="0"/>
              <a:t>Textbook sign convention for </a:t>
            </a:r>
            <a:r>
              <a:rPr lang="en-US" sz="2800" b="1" u="sng" dirty="0" smtClean="0">
                <a:solidFill>
                  <a:srgbClr val="0070C0"/>
                </a:solidFill>
              </a:rPr>
              <a:t>work </a:t>
            </a:r>
            <a:r>
              <a:rPr lang="en-US" sz="2800" b="1" u="sng" dirty="0" smtClean="0"/>
              <a:t>and </a:t>
            </a:r>
            <a:r>
              <a:rPr lang="en-US" sz="2800" b="1" u="sng" dirty="0" smtClean="0">
                <a:solidFill>
                  <a:srgbClr val="FF0000"/>
                </a:solidFill>
              </a:rPr>
              <a:t>heat</a:t>
            </a:r>
            <a:r>
              <a:rPr lang="en-US" sz="2800" b="1" dirty="0" smtClean="0"/>
              <a:t>:</a:t>
            </a:r>
          </a:p>
          <a:p>
            <a:pPr>
              <a:buFont typeface="Arial" pitchFamily="34" charset="0"/>
              <a:buChar char="•"/>
            </a:pP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</a:rPr>
              <a:t>W=Work</a:t>
            </a:r>
            <a:r>
              <a:rPr lang="en-US" sz="2800" b="1" dirty="0" smtClean="0"/>
              <a:t> is positive (+) if the surroundings does work on the system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Q= Heat </a:t>
            </a:r>
            <a:r>
              <a:rPr lang="en-US" sz="2800" b="1" dirty="0" smtClean="0"/>
              <a:t>is positive (+) if the surroundings gives heat to the system</a:t>
            </a:r>
            <a:endParaRPr lang="en-US" sz="2800" b="1" dirty="0"/>
          </a:p>
        </p:txBody>
      </p:sp>
      <p:sp>
        <p:nvSpPr>
          <p:cNvPr id="13" name="Oval 12"/>
          <p:cNvSpPr/>
          <p:nvPr/>
        </p:nvSpPr>
        <p:spPr>
          <a:xfrm>
            <a:off x="1524000" y="3733800"/>
            <a:ext cx="3733800" cy="2057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38400" y="40386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“SYSTEM”</a:t>
            </a:r>
            <a:endParaRPr lang="en-US" sz="3600" b="1" dirty="0"/>
          </a:p>
        </p:txBody>
      </p:sp>
      <p:sp>
        <p:nvSpPr>
          <p:cNvPr id="16" name="Freeform 15"/>
          <p:cNvSpPr/>
          <p:nvPr/>
        </p:nvSpPr>
        <p:spPr>
          <a:xfrm>
            <a:off x="685800" y="3733800"/>
            <a:ext cx="1447800" cy="838200"/>
          </a:xfrm>
          <a:custGeom>
            <a:avLst/>
            <a:gdLst>
              <a:gd name="connsiteX0" fmla="*/ 0 w 1414732"/>
              <a:gd name="connsiteY0" fmla="*/ 270294 h 813758"/>
              <a:gd name="connsiteX1" fmla="*/ 284672 w 1414732"/>
              <a:gd name="connsiteY1" fmla="*/ 46007 h 813758"/>
              <a:gd name="connsiteX2" fmla="*/ 698740 w 1414732"/>
              <a:gd name="connsiteY2" fmla="*/ 28755 h 813758"/>
              <a:gd name="connsiteX3" fmla="*/ 983411 w 1414732"/>
              <a:gd name="connsiteY3" fmla="*/ 218536 h 813758"/>
              <a:gd name="connsiteX4" fmla="*/ 1414732 w 1414732"/>
              <a:gd name="connsiteY4" fmla="*/ 813758 h 81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732" h="813758">
                <a:moveTo>
                  <a:pt x="0" y="270294"/>
                </a:moveTo>
                <a:cubicBezTo>
                  <a:pt x="84107" y="178278"/>
                  <a:pt x="168215" y="86263"/>
                  <a:pt x="284672" y="46007"/>
                </a:cubicBezTo>
                <a:cubicBezTo>
                  <a:pt x="401129" y="5751"/>
                  <a:pt x="582284" y="0"/>
                  <a:pt x="698740" y="28755"/>
                </a:cubicBezTo>
                <a:cubicBezTo>
                  <a:pt x="815197" y="57510"/>
                  <a:pt x="864079" y="87702"/>
                  <a:pt x="983411" y="218536"/>
                </a:cubicBezTo>
                <a:cubicBezTo>
                  <a:pt x="1102743" y="349370"/>
                  <a:pt x="1414732" y="813758"/>
                  <a:pt x="1414732" y="813758"/>
                </a:cubicBezTo>
              </a:path>
            </a:pathLst>
          </a:cu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916392" y="3345611"/>
            <a:ext cx="888521" cy="760563"/>
          </a:xfrm>
          <a:custGeom>
            <a:avLst/>
            <a:gdLst>
              <a:gd name="connsiteX0" fmla="*/ 888521 w 888521"/>
              <a:gd name="connsiteY0" fmla="*/ 18691 h 760563"/>
              <a:gd name="connsiteX1" fmla="*/ 362310 w 888521"/>
              <a:gd name="connsiteY1" fmla="*/ 18691 h 760563"/>
              <a:gd name="connsiteX2" fmla="*/ 146650 w 888521"/>
              <a:gd name="connsiteY2" fmla="*/ 130834 h 760563"/>
              <a:gd name="connsiteX3" fmla="*/ 0 w 888521"/>
              <a:gd name="connsiteY3" fmla="*/ 760563 h 76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21" h="760563">
                <a:moveTo>
                  <a:pt x="888521" y="18691"/>
                </a:moveTo>
                <a:cubicBezTo>
                  <a:pt x="687238" y="9345"/>
                  <a:pt x="485955" y="0"/>
                  <a:pt x="362310" y="18691"/>
                </a:cubicBezTo>
                <a:cubicBezTo>
                  <a:pt x="238665" y="37382"/>
                  <a:pt x="207035" y="7189"/>
                  <a:pt x="146650" y="130834"/>
                </a:cubicBezTo>
                <a:cubicBezTo>
                  <a:pt x="86265" y="254479"/>
                  <a:pt x="0" y="760563"/>
                  <a:pt x="0" y="760563"/>
                </a:cubicBezTo>
              </a:path>
            </a:pathLst>
          </a:cu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4800" y="4191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Q &gt;0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29200" y="3048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W &gt;0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 flipH="1" flipV="1">
            <a:off x="4648200" y="5029200"/>
            <a:ext cx="1295400" cy="304800"/>
          </a:xfrm>
          <a:custGeom>
            <a:avLst/>
            <a:gdLst>
              <a:gd name="connsiteX0" fmla="*/ 888521 w 888521"/>
              <a:gd name="connsiteY0" fmla="*/ 18691 h 760563"/>
              <a:gd name="connsiteX1" fmla="*/ 362310 w 888521"/>
              <a:gd name="connsiteY1" fmla="*/ 18691 h 760563"/>
              <a:gd name="connsiteX2" fmla="*/ 146650 w 888521"/>
              <a:gd name="connsiteY2" fmla="*/ 130834 h 760563"/>
              <a:gd name="connsiteX3" fmla="*/ 0 w 888521"/>
              <a:gd name="connsiteY3" fmla="*/ 760563 h 76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21" h="760563">
                <a:moveTo>
                  <a:pt x="888521" y="18691"/>
                </a:moveTo>
                <a:cubicBezTo>
                  <a:pt x="687238" y="9345"/>
                  <a:pt x="485955" y="0"/>
                  <a:pt x="362310" y="18691"/>
                </a:cubicBezTo>
                <a:cubicBezTo>
                  <a:pt x="238665" y="37382"/>
                  <a:pt x="207035" y="7189"/>
                  <a:pt x="146650" y="130834"/>
                </a:cubicBezTo>
                <a:cubicBezTo>
                  <a:pt x="86265" y="254479"/>
                  <a:pt x="0" y="760563"/>
                  <a:pt x="0" y="760563"/>
                </a:cubicBezTo>
              </a:path>
            </a:pathLst>
          </a:cu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096000" y="4648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W &lt;0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 flipH="1">
            <a:off x="1371600" y="4876800"/>
            <a:ext cx="838200" cy="990600"/>
          </a:xfrm>
          <a:custGeom>
            <a:avLst/>
            <a:gdLst>
              <a:gd name="connsiteX0" fmla="*/ 0 w 1414732"/>
              <a:gd name="connsiteY0" fmla="*/ 270294 h 813758"/>
              <a:gd name="connsiteX1" fmla="*/ 284672 w 1414732"/>
              <a:gd name="connsiteY1" fmla="*/ 46007 h 813758"/>
              <a:gd name="connsiteX2" fmla="*/ 698740 w 1414732"/>
              <a:gd name="connsiteY2" fmla="*/ 28755 h 813758"/>
              <a:gd name="connsiteX3" fmla="*/ 983411 w 1414732"/>
              <a:gd name="connsiteY3" fmla="*/ 218536 h 813758"/>
              <a:gd name="connsiteX4" fmla="*/ 1414732 w 1414732"/>
              <a:gd name="connsiteY4" fmla="*/ 813758 h 81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732" h="813758">
                <a:moveTo>
                  <a:pt x="0" y="270294"/>
                </a:moveTo>
                <a:cubicBezTo>
                  <a:pt x="84107" y="178278"/>
                  <a:pt x="168215" y="86263"/>
                  <a:pt x="284672" y="46007"/>
                </a:cubicBezTo>
                <a:cubicBezTo>
                  <a:pt x="401129" y="5751"/>
                  <a:pt x="582284" y="0"/>
                  <a:pt x="698740" y="28755"/>
                </a:cubicBezTo>
                <a:cubicBezTo>
                  <a:pt x="815197" y="57510"/>
                  <a:pt x="864079" y="87702"/>
                  <a:pt x="983411" y="218536"/>
                </a:cubicBezTo>
                <a:cubicBezTo>
                  <a:pt x="1102743" y="349370"/>
                  <a:pt x="1414732" y="813758"/>
                  <a:pt x="1414732" y="813758"/>
                </a:cubicBezTo>
              </a:path>
            </a:pathLst>
          </a:cu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28600" y="5791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Q &lt;0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 animBg="1"/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8382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Sign for piston work 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7526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For compression: </a:t>
            </a:r>
            <a:r>
              <a:rPr lang="en-US" sz="3200" dirty="0" smtClean="0">
                <a:sym typeface="Symbol"/>
              </a:rPr>
              <a:t>V= </a:t>
            </a:r>
            <a:r>
              <a:rPr lang="en-US" sz="3200" dirty="0" err="1" smtClean="0">
                <a:sym typeface="Symbol"/>
              </a:rPr>
              <a:t>V</a:t>
            </a:r>
            <a:r>
              <a:rPr lang="en-US" sz="3200" baseline="-25000" dirty="0" err="1" smtClean="0">
                <a:sym typeface="Symbol"/>
              </a:rPr>
              <a:t>f</a:t>
            </a:r>
            <a:r>
              <a:rPr lang="en-US" sz="3200" dirty="0" smtClean="0">
                <a:sym typeface="Symbol"/>
              </a:rPr>
              <a:t>-V</a:t>
            </a:r>
            <a:r>
              <a:rPr lang="en-US" sz="3200" baseline="-25000" dirty="0" smtClean="0">
                <a:sym typeface="Symbol"/>
              </a:rPr>
              <a:t>i</a:t>
            </a:r>
            <a:r>
              <a:rPr lang="en-US" sz="3200" dirty="0" smtClean="0">
                <a:sym typeface="Symbol"/>
              </a:rPr>
              <a:t>  &lt; 0</a:t>
            </a:r>
            <a:endParaRPr lang="en-US" sz="3200" baseline="-25000" dirty="0" smtClean="0">
              <a:sym typeface="Symbol"/>
            </a:endParaRPr>
          </a:p>
          <a:p>
            <a:endParaRPr lang="en-US" sz="36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2514600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Compression is work on the system=&gt; work should have positive sign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38100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ym typeface="Symbol"/>
              </a:rPr>
              <a:t>At constant P:  </a:t>
            </a:r>
            <a:r>
              <a:rPr lang="en-US" sz="3600" dirty="0" err="1" smtClean="0"/>
              <a:t>W</a:t>
            </a:r>
            <a:r>
              <a:rPr lang="en-US" sz="3600" baseline="-25000" dirty="0" err="1" smtClean="0"/>
              <a:t>compression</a:t>
            </a:r>
            <a:r>
              <a:rPr lang="en-US" sz="3600" dirty="0" smtClean="0"/>
              <a:t> = -P</a:t>
            </a:r>
            <a:r>
              <a:rPr lang="en-US" sz="3600" dirty="0" smtClean="0">
                <a:sym typeface="Symbol"/>
              </a:rPr>
              <a:t> V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286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first law of thermodynamics</a:t>
            </a:r>
          </a:p>
          <a:p>
            <a:r>
              <a:rPr lang="en-US" sz="3200" b="1" dirty="0" smtClean="0"/>
              <a:t>(using your textbook’s convention) 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447800"/>
            <a:ext cx="88392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ym typeface="Symbol"/>
              </a:rPr>
              <a:t>E ( a state function) </a:t>
            </a:r>
            <a:r>
              <a:rPr lang="en-US" sz="3600" dirty="0" smtClean="0">
                <a:sym typeface="Symbol"/>
              </a:rPr>
              <a:t>=  </a:t>
            </a:r>
          </a:p>
          <a:p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heat absorbed by system </a:t>
            </a:r>
            <a:r>
              <a:rPr lang="en-US" sz="2400" b="1" dirty="0" smtClean="0">
                <a:sym typeface="Symbol"/>
              </a:rPr>
              <a:t>+ </a:t>
            </a:r>
            <a:r>
              <a:rPr lang="en-US" sz="2400" b="1" dirty="0" smtClean="0">
                <a:solidFill>
                  <a:srgbClr val="0070C0"/>
                </a:solidFill>
                <a:sym typeface="Symbol"/>
              </a:rPr>
              <a:t>work done by surroundings on system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667000"/>
            <a:ext cx="6858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= 	</a:t>
            </a:r>
            <a:r>
              <a:rPr lang="en-US" sz="3600" b="1" dirty="0" smtClean="0">
                <a:solidFill>
                  <a:srgbClr val="FF0000"/>
                </a:solidFill>
              </a:rPr>
              <a:t>Q</a:t>
            </a:r>
            <a:r>
              <a:rPr lang="en-US" sz="3600" b="1" dirty="0" smtClean="0"/>
              <a:t>  		   + 		 </a:t>
            </a:r>
            <a:r>
              <a:rPr lang="en-US" sz="3600" b="1" dirty="0" smtClean="0">
                <a:solidFill>
                  <a:srgbClr val="0070C0"/>
                </a:solidFill>
              </a:rPr>
              <a:t> W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810000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Alternative: System as `heat engine’ picture (Klotz, Lewis and Randall, </a:t>
            </a:r>
            <a:r>
              <a:rPr lang="en-US" sz="2000" b="1" dirty="0" err="1" smtClean="0"/>
              <a:t>Callen</a:t>
            </a:r>
            <a:r>
              <a:rPr lang="en-US" sz="2000" b="1" dirty="0" smtClean="0"/>
              <a:t>) 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4267200"/>
            <a:ext cx="88392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ym typeface="Symbol"/>
              </a:rPr>
              <a:t>E ( a state function) </a:t>
            </a:r>
            <a:r>
              <a:rPr lang="en-US" sz="3600" dirty="0" smtClean="0">
                <a:sym typeface="Symbol"/>
              </a:rPr>
              <a:t>=  </a:t>
            </a:r>
          </a:p>
          <a:p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heat absorbed by system </a:t>
            </a:r>
            <a:r>
              <a:rPr lang="en-US" sz="2400" b="1" dirty="0" smtClean="0">
                <a:sym typeface="Symbol"/>
              </a:rPr>
              <a:t>- </a:t>
            </a:r>
            <a:r>
              <a:rPr lang="en-US" sz="2400" b="1" dirty="0" smtClean="0">
                <a:solidFill>
                  <a:srgbClr val="0070C0"/>
                </a:solidFill>
                <a:sym typeface="Symbol"/>
              </a:rPr>
              <a:t>work done system on surroundings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5486400"/>
            <a:ext cx="6858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= 	</a:t>
            </a:r>
            <a:r>
              <a:rPr lang="en-US" sz="3600" b="1" dirty="0" smtClean="0">
                <a:solidFill>
                  <a:srgbClr val="FF0000"/>
                </a:solidFill>
              </a:rPr>
              <a:t>Q</a:t>
            </a:r>
            <a:r>
              <a:rPr lang="en-US" sz="3600" b="1" dirty="0" smtClean="0"/>
              <a:t>  		   - 	   </a:t>
            </a:r>
            <a:r>
              <a:rPr lang="en-US" sz="3600" b="1" dirty="0" smtClean="0">
                <a:solidFill>
                  <a:srgbClr val="0070C0"/>
                </a:solidFill>
              </a:rPr>
              <a:t> W</a:t>
            </a:r>
            <a:endParaRPr lang="en-US" sz="3600" b="1" dirty="0">
              <a:solidFill>
                <a:srgbClr val="0070C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762000" y="4267200"/>
            <a:ext cx="7772400" cy="1905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28600" y="4114800"/>
            <a:ext cx="7543800" cy="1981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581400" y="3352800"/>
            <a:ext cx="3088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</a:t>
            </a:r>
            <a:r>
              <a:rPr lang="en-US" b="1" dirty="0" err="1" smtClean="0"/>
              <a:t>fyi</a:t>
            </a:r>
            <a:r>
              <a:rPr lang="en-US" b="1" dirty="0" smtClean="0"/>
              <a:t> … </a:t>
            </a:r>
            <a:r>
              <a:rPr lang="en-US" b="1" dirty="0" smtClean="0">
                <a:sym typeface="Wingdings" pitchFamily="2" charset="2"/>
              </a:rPr>
              <a:t> doc hates this choice)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391400" y="2667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We will use this convention </a:t>
            </a:r>
            <a:r>
              <a:rPr lang="en-US" b="1" dirty="0" smtClean="0">
                <a:sym typeface="Symbol"/>
              </a:rPr>
              <a:t></a:t>
            </a:r>
            <a:endParaRPr lang="en-US" b="1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7239000" y="2438400"/>
            <a:ext cx="228600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7010400" y="2743200"/>
            <a:ext cx="457200" cy="152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7" grpId="0" animBg="1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EXAMPLES OF THE PATH DEPENDENCE  OF WORK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990600" y="1371600"/>
            <a:ext cx="1905000" cy="33528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5400" y="2590800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 =1   V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=10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990600" y="1371600"/>
            <a:ext cx="1905000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7000" y="5181600"/>
            <a:ext cx="43434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Suddenly drop a big weight on piston head, bringing </a:t>
            </a:r>
            <a:r>
              <a:rPr lang="en-US" sz="2000" b="1" dirty="0" smtClean="0">
                <a:solidFill>
                  <a:srgbClr val="FF0000"/>
                </a:solidFill>
              </a:rPr>
              <a:t>P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b="1" dirty="0" smtClean="0"/>
              <a:t> instantly to </a:t>
            </a:r>
            <a:r>
              <a:rPr lang="en-US" sz="2000" b="1" dirty="0" smtClean="0">
                <a:solidFill>
                  <a:srgbClr val="FF0000"/>
                </a:solidFill>
              </a:rPr>
              <a:t>5 before volume V can start to change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8382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Piston head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581400" y="1676400"/>
            <a:ext cx="1752600" cy="304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t2.gstatic.com/images?q=tbn:ANd9GcQIy_-6fsQGSoa1Q6AYbUoXCNs-ajDf_hNhhTEITOXCnzZq6qXlF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457200"/>
            <a:ext cx="1678360" cy="1113641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81400" y="1371600"/>
            <a:ext cx="1752600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6477000" y="2057400"/>
            <a:ext cx="0" cy="25146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477000" y="4572000"/>
            <a:ext cx="2133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8305800" y="4114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248400" y="1371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219200" y="914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INITIAL STATE 1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657600" y="1905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</a:rPr>
              <a:t>= 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8305800" y="2286000"/>
            <a:ext cx="38100" cy="182879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382000" y="4495800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400800" y="2286000"/>
            <a:ext cx="152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400800" y="41910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943600" y="39624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8077200" y="47244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10</a:t>
            </a:r>
            <a:endParaRPr lang="en-US" sz="3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943600" y="2133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86800" y="4343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</a:t>
            </a:r>
            <a:endParaRPr lang="en-US" sz="2400" b="1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6629400" y="2286000"/>
            <a:ext cx="16764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315200" y="1524000"/>
            <a:ext cx="1295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Sudden change in 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86400" y="457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CASE 1: INSTANT PRESSURE CHANGE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0.4 mole IDEAL GAS W/ T =300 K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7" grpId="0" animBg="1"/>
      <p:bldP spid="8" grpId="0"/>
      <p:bldP spid="9" grpId="0" animBg="1"/>
      <p:bldP spid="13" grpId="0" animBg="1"/>
      <p:bldP spid="20" grpId="0" animBg="1"/>
      <p:bldP spid="21" grpId="0"/>
      <p:bldP spid="22" grpId="0"/>
      <p:bldP spid="23" grpId="0"/>
      <p:bldP spid="31" grpId="0"/>
      <p:bldP spid="32" grpId="0"/>
      <p:bldP spid="33" grpId="0"/>
      <p:bldP spid="34" grpId="0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1828800"/>
            <a:ext cx="1828800" cy="32766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://t2.gstatic.com/images?q=tbn:ANd9GcQIy_-6fsQGSoa1Q6AYbUoXCNs-ajDf_hNhhTEITOXCnzZq6qXlF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609600"/>
            <a:ext cx="1678360" cy="111364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143000" y="1524000"/>
            <a:ext cx="1828800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76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</a:rPr>
              <a:t>= 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7620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CASE 1: INSTANT PRESSURE CHANGE (continued)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http://t2.gstatic.com/images?q=tbn:ANd9GcQIy_-6fsQGSoa1Q6AYbUoXCNs-ajDf_hNhhTEITOXCnzZq6qXlF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3048000"/>
            <a:ext cx="1678360" cy="111364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505200" y="4343400"/>
            <a:ext cx="1752600" cy="762000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66800" y="5257800"/>
            <a:ext cx="23622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Rock pushes piston down at constant P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</a:rPr>
              <a:t>=5 to V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</a:rPr>
              <a:t>=2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4419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V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</a:rPr>
              <a:t>= 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05200" y="4038600"/>
            <a:ext cx="1752600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6477000" y="2057400"/>
            <a:ext cx="0" cy="25146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477000" y="4572000"/>
            <a:ext cx="2133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8305800" y="4114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248400" y="1371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</a:t>
            </a:r>
            <a:endParaRPr lang="en-US" sz="2400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8305800" y="2286000"/>
            <a:ext cx="38100" cy="182879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382000" y="4495800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400800" y="41910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77200" y="47244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10</a:t>
            </a:r>
            <a:endParaRPr lang="en-US" sz="3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943600" y="2133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86800" y="4343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</a:t>
            </a:r>
            <a:endParaRPr lang="en-US" sz="2400" b="1" dirty="0"/>
          </a:p>
        </p:txBody>
      </p:sp>
      <p:sp>
        <p:nvSpPr>
          <p:cNvPr id="31" name="Oval 30"/>
          <p:cNvSpPr/>
          <p:nvPr/>
        </p:nvSpPr>
        <p:spPr>
          <a:xfrm>
            <a:off x="7086600" y="2362200"/>
            <a:ext cx="45719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6400800" y="2362200"/>
            <a:ext cx="152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31" idx="7"/>
          </p:cNvCxnSpPr>
          <p:nvPr/>
        </p:nvCxnSpPr>
        <p:spPr>
          <a:xfrm flipH="1">
            <a:off x="7125624" y="2362200"/>
            <a:ext cx="1194492" cy="11159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086600" y="4495800"/>
            <a:ext cx="0" cy="15240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858000" y="4724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7086600" y="2438400"/>
            <a:ext cx="0" cy="17526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429000" y="54102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W= -</a:t>
            </a:r>
            <a:r>
              <a:rPr lang="en-US" sz="3200" b="1" dirty="0" smtClean="0">
                <a:sym typeface="Symbol"/>
              </a:rPr>
              <a:t>PV = -</a:t>
            </a:r>
            <a:r>
              <a:rPr lang="en-US" sz="3200" b="1" dirty="0" smtClean="0">
                <a:solidFill>
                  <a:srgbClr val="FF0000"/>
                </a:solidFill>
                <a:sym typeface="Symbol"/>
              </a:rPr>
              <a:t>P</a:t>
            </a:r>
            <a:r>
              <a:rPr lang="en-US" sz="3200" b="1" baseline="-25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sz="3200" b="1" dirty="0" smtClean="0">
                <a:sym typeface="Symbol"/>
              </a:rPr>
              <a:t> V = -</a:t>
            </a:r>
            <a:r>
              <a:rPr lang="en-US" sz="3200" b="1" dirty="0" smtClean="0">
                <a:solidFill>
                  <a:srgbClr val="FF0000"/>
                </a:solidFill>
                <a:sym typeface="Symbol"/>
              </a:rPr>
              <a:t>5</a:t>
            </a:r>
            <a:r>
              <a:rPr lang="en-US" sz="3200" b="1" dirty="0" smtClean="0">
                <a:sym typeface="Symbol"/>
              </a:rPr>
              <a:t>*(</a:t>
            </a:r>
            <a:r>
              <a:rPr lang="en-US" sz="3200" b="1" dirty="0" smtClean="0">
                <a:solidFill>
                  <a:srgbClr val="FF0000"/>
                </a:solidFill>
                <a:sym typeface="Symbol"/>
              </a:rPr>
              <a:t>2-</a:t>
            </a:r>
            <a:r>
              <a:rPr lang="en-US" sz="3200" b="1" dirty="0" smtClean="0">
                <a:sym typeface="Symbol"/>
              </a:rPr>
              <a:t>10)=40</a:t>
            </a:r>
            <a:endParaRPr lang="en-US" sz="32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7086600" y="2514600"/>
            <a:ext cx="121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W= area under </a:t>
            </a:r>
          </a:p>
          <a:p>
            <a:r>
              <a:rPr lang="en-US" sz="2000" b="1" dirty="0" smtClean="0"/>
              <a:t>P-V curve</a:t>
            </a:r>
            <a:endParaRPr lang="en-US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524000" y="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PATH DEPENDENCE  OF WORK (continued)</a:t>
            </a:r>
            <a:endParaRPr lang="en-US" sz="28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5943600" y="39624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505200" y="6096000"/>
            <a:ext cx="56388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Note: sudden P change creates heat effect too…temperature transiently changes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18876E-7 L 3.33333E-6 0.407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5552 L 0.00417 0.3886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/>
      <p:bldP spid="13" grpId="0" animBg="1"/>
      <p:bldP spid="23" grpId="0" animBg="1"/>
      <p:bldP spid="24" grpId="0"/>
      <p:bldP spid="28" grpId="0"/>
      <p:bldP spid="29" grpId="0"/>
      <p:bldP spid="30" grpId="0"/>
      <p:bldP spid="31" grpId="0" animBg="1"/>
      <p:bldP spid="41" grpId="0"/>
      <p:bldP spid="48" grpId="0"/>
      <p:bldP spid="49" grpId="0"/>
      <p:bldP spid="58" grpId="0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81000"/>
            <a:ext cx="7315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CASE 2: INFINITESIMALLY SLOW (</a:t>
            </a:r>
            <a:r>
              <a:rPr lang="en-US" sz="2800" b="1" i="1" dirty="0" smtClean="0">
                <a:solidFill>
                  <a:srgbClr val="FF0000"/>
                </a:solidFill>
                <a:latin typeface="Baskerville Old Face" pitchFamily="18" charset="0"/>
              </a:rPr>
              <a:t>reversible</a:t>
            </a:r>
            <a:r>
              <a:rPr lang="en-US" b="1" dirty="0" smtClean="0">
                <a:solidFill>
                  <a:srgbClr val="FF0000"/>
                </a:solidFill>
              </a:rPr>
              <a:t>) PRESSURE CHANG,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             0.40 mole  IDEAL GAS W/ T CONSTANT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PATH DEPENDENCE  OF WORK (continued)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914400" y="2209800"/>
            <a:ext cx="1905000" cy="33528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3200400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 =1   V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=10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914400" y="1905000"/>
            <a:ext cx="1905000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295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Piston head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1600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INITIAL STATE 1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5715000"/>
            <a:ext cx="54102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Instead of dropping a huge rock all at once, imagine dropping sand grains slowly onto piston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and slowly adding until P=5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267200" y="1219200"/>
            <a:ext cx="45719" cy="76200"/>
          </a:xfrm>
          <a:prstGeom prst="ellipse">
            <a:avLst/>
          </a:prstGeom>
          <a:solidFill>
            <a:srgbClr val="F79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419600" y="1219200"/>
            <a:ext cx="45719" cy="76200"/>
          </a:xfrm>
          <a:prstGeom prst="ellipse">
            <a:avLst/>
          </a:prstGeom>
          <a:solidFill>
            <a:srgbClr val="F79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8200" y="1371600"/>
            <a:ext cx="45719" cy="76200"/>
          </a:xfrm>
          <a:prstGeom prst="ellipse">
            <a:avLst/>
          </a:prstGeom>
          <a:solidFill>
            <a:srgbClr val="F79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86200" y="2209800"/>
            <a:ext cx="1905000" cy="33528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886200" y="1905000"/>
            <a:ext cx="1905000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876800" y="13716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Etc…. </a:t>
            </a:r>
            <a:endParaRPr lang="en-US" dirty="0"/>
          </a:p>
        </p:txBody>
      </p:sp>
      <p:pic>
        <p:nvPicPr>
          <p:cNvPr id="38916" name="Picture 4" descr="http://images.neopets.com/desert/ldp/trap_sand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133600"/>
            <a:ext cx="2381250" cy="238125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6705600" y="4724400"/>
            <a:ext cx="1752600" cy="76200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858000" y="4800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V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</a:rPr>
              <a:t>= 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05600" y="4419600"/>
            <a:ext cx="1752600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867400" y="1143000"/>
            <a:ext cx="32004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 very,  very, very long time later.....=&gt; r</a:t>
            </a:r>
            <a:r>
              <a:rPr lang="en-US" sz="2400" b="1" i="1" dirty="0" smtClean="0">
                <a:solidFill>
                  <a:srgbClr val="FF0000"/>
                </a:solidFill>
                <a:latin typeface="Baskerville Old Face" pitchFamily="18" charset="0"/>
              </a:rPr>
              <a:t>eversible</a:t>
            </a:r>
            <a:r>
              <a:rPr lang="en-US" sz="2400" dirty="0" smtClean="0">
                <a:solidFill>
                  <a:srgbClr val="FF0000"/>
                </a:solidFill>
              </a:rPr>
              <a:t> compression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6934200" y="2590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</a:rPr>
              <a:t>=5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69 0.03007 0.00104 0.05852 0.00104 0.08837 " pathEditMode="relative" ptsTypes="fA">
                                      <p:cBhvr>
                                        <p:cTn id="4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556 C 0.00313 0.0259 0.01181 0.08836 0.01181 0.08882 " pathEditMode="relative" rAng="0" ptsTypes="fA">
                                      <p:cBhvr>
                                        <p:cTn id="5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1 0.00555 C 0.01181 0.02684 0.01424 0.04395 0.01424 0.06662 " pathEditMode="relative" rAng="0" ptsTypes="fA">
                                      <p:cBhvr>
                                        <p:cTn id="5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/>
      <p:bldP spid="9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8" grpId="0" animBg="1"/>
      <p:bldP spid="19" grpId="0" animBg="1"/>
      <p:bldP spid="20" grpId="0"/>
      <p:bldP spid="22" grpId="0" animBg="1"/>
      <p:bldP spid="23" grpId="0"/>
      <p:bldP spid="24" grpId="0" animBg="1"/>
      <p:bldP spid="25" grpId="0" animBg="1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neopets.com/desert/ldp/trap_sand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752600"/>
            <a:ext cx="2381250" cy="23812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200400" y="4343400"/>
            <a:ext cx="1752600" cy="76200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29000" y="4419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V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</a:rPr>
              <a:t>= 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400" y="4038600"/>
            <a:ext cx="1752600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05200" y="2209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</a:rPr>
              <a:t>=5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209800"/>
            <a:ext cx="1905000" cy="3352800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3200400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 =1   V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=10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81000" y="1981200"/>
            <a:ext cx="1905000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" y="1524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INITIAL STATE 1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76600" y="1600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FINAL  STATE 2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248400" y="1981200"/>
            <a:ext cx="0" cy="25146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43000" y="457200"/>
            <a:ext cx="7315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CASE 2: INFINITESIMALLY SLOW (</a:t>
            </a:r>
            <a:r>
              <a:rPr lang="en-US" sz="2800" b="1" i="1" dirty="0" smtClean="0">
                <a:solidFill>
                  <a:srgbClr val="FF0000"/>
                </a:solidFill>
                <a:latin typeface="Baskerville Old Face" pitchFamily="18" charset="0"/>
              </a:rPr>
              <a:t>reversible</a:t>
            </a:r>
            <a:r>
              <a:rPr lang="en-US" b="1" dirty="0" smtClean="0">
                <a:solidFill>
                  <a:srgbClr val="FF0000"/>
                </a:solidFill>
              </a:rPr>
              <a:t>) PRESSURE CHANG,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             T =300 K (continued)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0" y="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PATH DEPENDENCE  OF WORK (continued)</a:t>
            </a:r>
            <a:endParaRPr lang="en-US" sz="2800" b="1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248400" y="4495800"/>
            <a:ext cx="2057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8077200" y="4114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81800" y="23622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153400" y="4419600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172200" y="2362200"/>
            <a:ext cx="1524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01000" y="4572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10</a:t>
            </a:r>
            <a:endParaRPr lang="en-US" sz="2400" b="1" dirty="0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6172200" y="41148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638800" y="3810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6858000" y="4419600"/>
            <a:ext cx="0" cy="1524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562600" y="22098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05600" y="45720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43600" y="1447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</a:t>
            </a:r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8458200" y="4191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</a:t>
            </a:r>
            <a:endParaRPr lang="en-US" sz="2800" b="1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514600" y="3657600"/>
            <a:ext cx="609600" cy="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143000" y="51816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Infinitely slowly….</a:t>
            </a:r>
          </a:p>
          <a:p>
            <a:r>
              <a:rPr lang="en-US" sz="2400" b="1" dirty="0" smtClean="0"/>
              <a:t>At constant T</a:t>
            </a:r>
            <a:endParaRPr lang="en-US" sz="2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3505200" y="5181600"/>
            <a:ext cx="5638800" cy="8925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PV=RT=&gt; P=</a:t>
            </a:r>
            <a:r>
              <a:rPr lang="en-US" sz="2400" b="1" dirty="0" err="1" smtClean="0"/>
              <a:t>nRT</a:t>
            </a:r>
            <a:r>
              <a:rPr lang="en-US" sz="2400" b="1" dirty="0" smtClean="0"/>
              <a:t>/V= 0.40*0.082*300/V</a:t>
            </a:r>
          </a:p>
          <a:p>
            <a:r>
              <a:rPr lang="en-US" sz="2800" b="1" dirty="0" smtClean="0"/>
              <a:t>			9.8/V</a:t>
            </a:r>
            <a:endParaRPr lang="en-US" sz="2800" b="1" dirty="0"/>
          </a:p>
        </p:txBody>
      </p:sp>
      <p:sp>
        <p:nvSpPr>
          <p:cNvPr id="44" name="Freeform 43"/>
          <p:cNvSpPr/>
          <p:nvPr/>
        </p:nvSpPr>
        <p:spPr>
          <a:xfrm>
            <a:off x="6823494" y="2441275"/>
            <a:ext cx="1259457" cy="1699404"/>
          </a:xfrm>
          <a:custGeom>
            <a:avLst/>
            <a:gdLst>
              <a:gd name="connsiteX0" fmla="*/ 1259457 w 1259457"/>
              <a:gd name="connsiteY0" fmla="*/ 1699404 h 1699404"/>
              <a:gd name="connsiteX1" fmla="*/ 767751 w 1259457"/>
              <a:gd name="connsiteY1" fmla="*/ 1518250 h 1699404"/>
              <a:gd name="connsiteX2" fmla="*/ 310551 w 1259457"/>
              <a:gd name="connsiteY2" fmla="*/ 888521 h 1699404"/>
              <a:gd name="connsiteX3" fmla="*/ 0 w 1259457"/>
              <a:gd name="connsiteY3" fmla="*/ 0 h 1699404"/>
              <a:gd name="connsiteX4" fmla="*/ 0 w 1259457"/>
              <a:gd name="connsiteY4" fmla="*/ 0 h 169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457" h="1699404">
                <a:moveTo>
                  <a:pt x="1259457" y="1699404"/>
                </a:moveTo>
                <a:cubicBezTo>
                  <a:pt x="1092679" y="1676400"/>
                  <a:pt x="925902" y="1653397"/>
                  <a:pt x="767751" y="1518250"/>
                </a:cubicBezTo>
                <a:cubicBezTo>
                  <a:pt x="609600" y="1383103"/>
                  <a:pt x="438509" y="1141563"/>
                  <a:pt x="310551" y="888521"/>
                </a:cubicBezTo>
                <a:cubicBezTo>
                  <a:pt x="182593" y="635479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>
            <a:stCxn id="19" idx="3"/>
          </p:cNvCxnSpPr>
          <p:nvPr/>
        </p:nvCxnSpPr>
        <p:spPr>
          <a:xfrm>
            <a:off x="6792959" y="2427241"/>
            <a:ext cx="65041" cy="1687559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858000" y="4114800"/>
            <a:ext cx="10668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28600" y="60960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W= -</a:t>
            </a:r>
            <a:r>
              <a:rPr lang="en-US" sz="3200" b="1" dirty="0" smtClean="0">
                <a:sym typeface="Symbol"/>
              </a:rPr>
              <a:t>PV =</a:t>
            </a:r>
            <a:endParaRPr lang="en-US" sz="32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2133600" y="6172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-9.8</a:t>
            </a:r>
            <a:endParaRPr lang="en-US" sz="2800" dirty="0"/>
          </a:p>
        </p:txBody>
      </p:sp>
      <p:sp>
        <p:nvSpPr>
          <p:cNvPr id="56" name="TextBox 55"/>
          <p:cNvSpPr txBox="1"/>
          <p:nvPr/>
        </p:nvSpPr>
        <p:spPr>
          <a:xfrm>
            <a:off x="4191000" y="61722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=- </a:t>
            </a:r>
            <a:r>
              <a:rPr lang="en-US" sz="2800" b="1" dirty="0" smtClean="0"/>
              <a:t>9.8 </a:t>
            </a:r>
            <a:r>
              <a:rPr lang="en-US" sz="2800" b="1" dirty="0" err="1" smtClean="0"/>
              <a:t>ln</a:t>
            </a:r>
            <a:r>
              <a:rPr lang="en-US" sz="2800" b="1" dirty="0" smtClean="0"/>
              <a:t> (2/10)=15.8 </a:t>
            </a:r>
            <a:endParaRPr lang="en-US" sz="28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2895600" y="61722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/>
              </a:rPr>
              <a:t>1/V  </a:t>
            </a:r>
            <a:r>
              <a:rPr lang="en-US" sz="2800" dirty="0" err="1" smtClean="0">
                <a:sym typeface="Symbol"/>
              </a:rPr>
              <a:t>dV</a:t>
            </a:r>
            <a:endParaRPr lang="en-US" sz="2800" dirty="0"/>
          </a:p>
        </p:txBody>
      </p:sp>
      <p:sp>
        <p:nvSpPr>
          <p:cNvPr id="58" name="TextBox 57"/>
          <p:cNvSpPr txBox="1"/>
          <p:nvPr/>
        </p:nvSpPr>
        <p:spPr>
          <a:xfrm>
            <a:off x="7391400" y="2743200"/>
            <a:ext cx="1600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Work here is under curve</a:t>
            </a:r>
            <a:endParaRPr lang="en-US" b="1" dirty="0"/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7162800" y="3429000"/>
            <a:ext cx="685800" cy="3810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  <p:bldP spid="18" grpId="0" animBg="1"/>
      <p:bldP spid="19" grpId="0" animBg="1"/>
      <p:bldP spid="28" grpId="0"/>
      <p:bldP spid="31" grpId="0"/>
      <p:bldP spid="34" grpId="0"/>
      <p:bldP spid="36" grpId="0"/>
      <p:bldP spid="37" grpId="0"/>
      <p:bldP spid="38" grpId="0"/>
      <p:bldP spid="42" grpId="0"/>
      <p:bldP spid="43" grpId="0" animBg="1"/>
      <p:bldP spid="44" grpId="0" animBg="1"/>
      <p:bldP spid="51" grpId="0"/>
      <p:bldP spid="55" grpId="0"/>
      <p:bldP spid="56" grpId="0"/>
      <p:bldP spid="57" grpId="0"/>
      <p:bldP spid="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895600"/>
            <a:ext cx="3048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Big rock</a:t>
            </a:r>
          </a:p>
          <a:p>
            <a:r>
              <a:rPr lang="en-US" sz="4800" dirty="0" smtClean="0"/>
              <a:t>fast</a:t>
            </a:r>
          </a:p>
          <a:p>
            <a:endParaRPr lang="en-US" sz="4800" dirty="0" smtClean="0"/>
          </a:p>
          <a:p>
            <a:r>
              <a:rPr lang="en-US" sz="4800" dirty="0" smtClean="0"/>
              <a:t>W=40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4953000" y="2895600"/>
            <a:ext cx="3048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Sand grains slow</a:t>
            </a:r>
          </a:p>
          <a:p>
            <a:endParaRPr lang="en-US" sz="4800" dirty="0" smtClean="0"/>
          </a:p>
          <a:p>
            <a:r>
              <a:rPr lang="en-US" sz="4800" dirty="0" smtClean="0"/>
              <a:t>W=15</a:t>
            </a:r>
            <a:endParaRPr lang="en-US" sz="4800" dirty="0"/>
          </a:p>
        </p:txBody>
      </p:sp>
      <p:pic>
        <p:nvPicPr>
          <p:cNvPr id="5" name="Picture 2" descr="http://t2.gstatic.com/images?q=tbn:ANd9GcQIy_-6fsQGSoa1Q6AYbUoXCNs-ajDf_hNhhTEITOXCnzZq6qXlF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752600"/>
            <a:ext cx="1678360" cy="1113641"/>
          </a:xfrm>
          <a:prstGeom prst="rect">
            <a:avLst/>
          </a:prstGeom>
          <a:noFill/>
        </p:spPr>
      </p:pic>
      <p:pic>
        <p:nvPicPr>
          <p:cNvPr id="6" name="Picture 4" descr="http://images.neopets.com/desert/ldp/trap_sand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609600"/>
            <a:ext cx="2381250" cy="23812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81400" y="0"/>
            <a:ext cx="533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=1			</a:t>
            </a:r>
            <a:r>
              <a:rPr lang="en-US" sz="2800" b="1" dirty="0" smtClean="0">
                <a:solidFill>
                  <a:srgbClr val="FF0000"/>
                </a:solidFill>
              </a:rPr>
              <a:t>P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=5</a:t>
            </a:r>
            <a:r>
              <a:rPr lang="en-US" sz="2800" b="1" dirty="0" smtClean="0"/>
              <a:t>		</a:t>
            </a:r>
          </a:p>
          <a:p>
            <a:r>
              <a:rPr lang="en-US" sz="2800" b="1" dirty="0" smtClean="0"/>
              <a:t>V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 =10		</a:t>
            </a:r>
            <a:r>
              <a:rPr lang="en-US" sz="2800" b="1" dirty="0" smtClean="0">
                <a:solidFill>
                  <a:srgbClr val="FF0000"/>
                </a:solidFill>
              </a:rPr>
              <a:t>V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=2</a:t>
            </a:r>
          </a:p>
          <a:p>
            <a:r>
              <a:rPr lang="en-US" sz="2800" dirty="0" smtClean="0"/>
              <a:t>(ideal gas, n=0.4 mol  T=300 K)</a:t>
            </a:r>
          </a:p>
          <a:p>
            <a:r>
              <a:rPr lang="en-US" sz="2800" b="1" dirty="0" smtClean="0"/>
              <a:t>STATE 1</a:t>
            </a:r>
            <a:r>
              <a:rPr lang="en-US" sz="2800" dirty="0" smtClean="0"/>
              <a:t>		</a:t>
            </a:r>
            <a:r>
              <a:rPr lang="en-US" sz="2800" dirty="0" smtClean="0">
                <a:solidFill>
                  <a:srgbClr val="FF0000"/>
                </a:solidFill>
              </a:rPr>
              <a:t>STATE 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8600"/>
            <a:ext cx="35814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WORK DONE TO GO FROM </a:t>
            </a:r>
            <a:r>
              <a:rPr lang="en-US" sz="2400" b="1" dirty="0" smtClean="0"/>
              <a:t>STATE 1</a:t>
            </a: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 STATE 2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Progenitors of  Doc’s own past life as lover of all things </a:t>
            </a:r>
            <a:r>
              <a:rPr lang="en-US" sz="2000" b="1" dirty="0" smtClean="0">
                <a:solidFill>
                  <a:srgbClr val="FF0000"/>
                </a:solidFill>
              </a:rPr>
              <a:t>thermodynamic…..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fong\Desktop\Fong Main\ALFRED\chem6854\2012-04 (Apr)\giauque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4115989" cy="47894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5657671"/>
            <a:ext cx="4267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William F. Giauque</a:t>
            </a:r>
            <a:r>
              <a:rPr lang="en-US" dirty="0" smtClean="0"/>
              <a:t>: low temperature </a:t>
            </a:r>
            <a:r>
              <a:rPr lang="en-US" dirty="0" err="1" smtClean="0"/>
              <a:t>calorimetry</a:t>
            </a:r>
            <a:r>
              <a:rPr lang="en-US" dirty="0" smtClean="0"/>
              <a:t> at Berkeley (Nobel Prize 1949)</a:t>
            </a:r>
          </a:p>
          <a:p>
            <a:r>
              <a:rPr lang="en-US" dirty="0" smtClean="0"/>
              <a:t> (page 730 of text)…</a:t>
            </a:r>
          </a:p>
          <a:p>
            <a:r>
              <a:rPr lang="en-US" dirty="0" smtClean="0"/>
              <a:t>Namesake of Giauque Low Temp. Lab  UCB</a:t>
            </a:r>
            <a:endParaRPr lang="en-US" dirty="0"/>
          </a:p>
        </p:txBody>
      </p:sp>
      <p:pic>
        <p:nvPicPr>
          <p:cNvPr id="1027" name="Picture 3" descr="C:\Users\fong\Desktop\Fong Main\ALFRED\chem6854\2012-04 (Apr)\hildebra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990600"/>
            <a:ext cx="4110037" cy="5105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8200" y="5657671"/>
            <a:ext cx="44958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Joel Hildebrand: </a:t>
            </a:r>
            <a:r>
              <a:rPr lang="en-US" dirty="0" smtClean="0"/>
              <a:t>`best’ chemistry teacher Berkeley ever had….(and long time expert in thermodynamics of solutions, pg. 962 of text)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609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Chem</a:t>
            </a:r>
            <a:r>
              <a:rPr lang="en-US" dirty="0" smtClean="0"/>
              <a:t> `Bowl’ lecture hall, UCB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86200"/>
            <a:ext cx="3581400" cy="15696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Classical Mechanics*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038600" y="3886200"/>
            <a:ext cx="3962400" cy="15696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Electricity and Magnetism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2286000"/>
            <a:ext cx="5334000" cy="15696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Classical </a:t>
            </a:r>
          </a:p>
          <a:p>
            <a:r>
              <a:rPr lang="en-US" sz="4800" b="1" dirty="0" smtClean="0"/>
              <a:t>Thermodynamics*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3 classical `building blocks’ all `hard core’ physical scientists are supposed to know in their bones….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7912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* What  physical chemists normally get strong grounding in</a:t>
            </a:r>
            <a:endParaRPr lang="en-US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800"/>
            <a:ext cx="9144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 smtClean="0"/>
              <a:t>The 3 laws of </a:t>
            </a:r>
            <a:r>
              <a:rPr lang="en-US" sz="3900" b="1" dirty="0" smtClean="0">
                <a:solidFill>
                  <a:srgbClr val="FF0000"/>
                </a:solidFill>
              </a:rPr>
              <a:t>thermodynamics</a:t>
            </a:r>
            <a:r>
              <a:rPr lang="en-US" sz="3900" b="1" dirty="0" smtClean="0"/>
              <a:t> in a nutshell</a:t>
            </a:r>
            <a:endParaRPr lang="en-US" sz="39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ym typeface="Symbol"/>
              </a:rPr>
              <a:t>1)</a:t>
            </a:r>
            <a:r>
              <a:rPr lang="en-US" sz="4400" b="1" dirty="0" smtClean="0">
                <a:solidFill>
                  <a:srgbClr val="FF0000"/>
                </a:solidFill>
                <a:sym typeface="Symbol"/>
              </a:rPr>
              <a:t>E = Q+W is a state function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9718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ym typeface="Symbol"/>
              </a:rPr>
              <a:t>2) </a:t>
            </a:r>
            <a:r>
              <a:rPr lang="en-US" sz="4400" b="1" dirty="0" smtClean="0">
                <a:solidFill>
                  <a:srgbClr val="FF0000"/>
                </a:solidFill>
                <a:sym typeface="Symbol"/>
              </a:rPr>
              <a:t></a:t>
            </a:r>
            <a:r>
              <a:rPr lang="en-US" sz="4400" b="1" dirty="0" err="1">
                <a:solidFill>
                  <a:srgbClr val="FF0000"/>
                </a:solidFill>
              </a:rPr>
              <a:t>S</a:t>
            </a:r>
            <a:r>
              <a:rPr lang="en-US" sz="4400" b="1" baseline="-25000" dirty="0" err="1">
                <a:solidFill>
                  <a:srgbClr val="FF0000"/>
                </a:solidFill>
              </a:rPr>
              <a:t>surroundings</a:t>
            </a:r>
            <a:r>
              <a:rPr lang="en-US" sz="4400" b="1" baseline="-25000" dirty="0">
                <a:solidFill>
                  <a:srgbClr val="FF0000"/>
                </a:solidFill>
              </a:rPr>
              <a:t> </a:t>
            </a:r>
            <a:r>
              <a:rPr lang="en-US" sz="4400" b="1" dirty="0">
                <a:solidFill>
                  <a:srgbClr val="FF0000"/>
                </a:solidFill>
              </a:rPr>
              <a:t>+ </a:t>
            </a:r>
            <a:r>
              <a:rPr lang="en-US" sz="4400" b="1" dirty="0">
                <a:solidFill>
                  <a:srgbClr val="FF0000"/>
                </a:solidFill>
                <a:sym typeface="Symbol"/>
              </a:rPr>
              <a:t></a:t>
            </a:r>
            <a:r>
              <a:rPr lang="en-US" sz="4400" b="1" dirty="0" err="1">
                <a:solidFill>
                  <a:srgbClr val="FF0000"/>
                </a:solidFill>
              </a:rPr>
              <a:t>S</a:t>
            </a:r>
            <a:r>
              <a:rPr lang="en-US" sz="4400" b="1" baseline="-25000" dirty="0" err="1">
                <a:solidFill>
                  <a:srgbClr val="FF0000"/>
                </a:solidFill>
              </a:rPr>
              <a:t>system</a:t>
            </a:r>
            <a:r>
              <a:rPr lang="en-US" sz="4400" b="1" dirty="0">
                <a:solidFill>
                  <a:srgbClr val="FF0000"/>
                </a:solidFill>
              </a:rPr>
              <a:t> &gt; 0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4384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Translation:		“You can’t win….”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010400" y="2209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b="1" dirty="0" smtClean="0"/>
              <a:t>Chapter 19)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8100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Translation:		“You can’t  break even….” </a:t>
            </a:r>
          </a:p>
          <a:p>
            <a:r>
              <a:rPr lang="en-US" sz="2800" b="1" dirty="0" smtClean="0"/>
              <a:t>			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3124200" y="4343400"/>
            <a:ext cx="5027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Even more depressing: “things </a:t>
            </a:r>
            <a:r>
              <a:rPr lang="en-US" b="1" u="sng" dirty="0" smtClean="0"/>
              <a:t>always</a:t>
            </a:r>
            <a:r>
              <a:rPr lang="en-US" b="1" dirty="0" smtClean="0"/>
              <a:t> get worse…”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006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ym typeface="Symbol"/>
              </a:rPr>
              <a:t>3)</a:t>
            </a:r>
            <a:r>
              <a:rPr lang="en-US" sz="4400" b="1" dirty="0" smtClean="0">
                <a:solidFill>
                  <a:srgbClr val="FF0000"/>
                </a:solidFill>
                <a:sym typeface="Symbol"/>
              </a:rPr>
              <a:t>S</a:t>
            </a:r>
            <a:r>
              <a:rPr lang="en-US" sz="4400" b="1" dirty="0" smtClean="0">
                <a:solidFill>
                  <a:srgbClr val="FF0000"/>
                </a:solidFill>
                <a:sym typeface="Wingdings" pitchFamily="2" charset="2"/>
              </a:rPr>
              <a:t> 0 at T= 0 K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4102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Translation:	  “You can’t  even get out of the game….” </a:t>
            </a:r>
          </a:p>
          <a:p>
            <a:r>
              <a:rPr lang="en-US" sz="2800" b="1" dirty="0" smtClean="0"/>
              <a:t>			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86600" y="3276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(Chapter 20)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0" y="4876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(Chapter 21)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state functions </a:t>
            </a:r>
            <a:r>
              <a:rPr lang="en-US" sz="2400" b="1" dirty="0" smtClean="0"/>
              <a:t>(see p. 769-70)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828800"/>
            <a:ext cx="701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A </a:t>
            </a:r>
            <a:r>
              <a:rPr lang="en-US" sz="4400" b="1" dirty="0" smtClean="0">
                <a:solidFill>
                  <a:srgbClr val="FF0000"/>
                </a:solidFill>
              </a:rPr>
              <a:t>state function </a:t>
            </a:r>
            <a:r>
              <a:rPr lang="en-US" sz="4400" b="1" dirty="0" smtClean="0"/>
              <a:t>is a property which is `path independent’.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38100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jamesniehues.com/images_preview_regional/PikesPeak-C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524000"/>
            <a:ext cx="7336777" cy="5181600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219200" y="914400"/>
            <a:ext cx="1600200" cy="1143000"/>
          </a:xfrm>
          <a:prstGeom prst="line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400" y="304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Smiley Face 14"/>
          <p:cNvSpPr/>
          <p:nvPr/>
        </p:nvSpPr>
        <p:spPr>
          <a:xfrm>
            <a:off x="2743200" y="1981200"/>
            <a:ext cx="381000" cy="381000"/>
          </a:xfrm>
          <a:prstGeom prst="smileyFac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2895600" y="1981200"/>
            <a:ext cx="381000" cy="381000"/>
          </a:xfrm>
          <a:prstGeom prst="smileyFac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3400" y="4572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Start trip here</a:t>
            </a:r>
            <a:endParaRPr lang="en-US" sz="3200" b="1" dirty="0"/>
          </a:p>
        </p:txBody>
      </p:sp>
      <p:sp>
        <p:nvSpPr>
          <p:cNvPr id="18" name="Smiley Face 17"/>
          <p:cNvSpPr/>
          <p:nvPr/>
        </p:nvSpPr>
        <p:spPr>
          <a:xfrm>
            <a:off x="3048000" y="1981200"/>
            <a:ext cx="381000" cy="381000"/>
          </a:xfrm>
          <a:prstGeom prst="smileyFace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657600" y="0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change is </a:t>
            </a:r>
            <a:r>
              <a:rPr lang="en-US" sz="2800" b="1" dirty="0" smtClean="0">
                <a:solidFill>
                  <a:srgbClr val="FF0000"/>
                </a:solidFill>
              </a:rPr>
              <a:t>indifferent</a:t>
            </a:r>
            <a:r>
              <a:rPr lang="en-US" sz="2800" b="1" dirty="0" smtClean="0"/>
              <a:t> to the three trip paths taken ?</a:t>
            </a:r>
            <a:endParaRPr lang="en-US" sz="2800" b="1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096000" y="1371600"/>
            <a:ext cx="1219200" cy="304800"/>
          </a:xfrm>
          <a:prstGeom prst="straightConnector1">
            <a:avLst/>
          </a:prstGeom>
          <a:ln w="603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239000" y="9144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Go here</a:t>
            </a:r>
            <a:endParaRPr lang="en-US" sz="4000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505200" y="1752600"/>
            <a:ext cx="0" cy="60960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505200" y="1828800"/>
            <a:ext cx="2209800" cy="76200"/>
          </a:xfrm>
          <a:prstGeom prst="line">
            <a:avLst/>
          </a:prstGeom>
          <a:ln w="6032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371600" y="3048000"/>
            <a:ext cx="64008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Your change in elevation (</a:t>
            </a:r>
            <a:r>
              <a:rPr lang="en-US" sz="3600" b="1" dirty="0" smtClean="0">
                <a:solidFill>
                  <a:srgbClr val="FF0000"/>
                </a:solidFill>
                <a:sym typeface="Symbol"/>
              </a:rPr>
              <a:t>y</a:t>
            </a:r>
            <a:r>
              <a:rPr lang="en-US" sz="2400" b="1" dirty="0" smtClean="0">
                <a:sym typeface="Symbol"/>
              </a:rPr>
              <a:t>) </a:t>
            </a:r>
            <a:r>
              <a:rPr lang="en-US" sz="2400" b="1" dirty="0" smtClean="0"/>
              <a:t>here is a </a:t>
            </a:r>
            <a:r>
              <a:rPr lang="en-US" sz="2400" b="1" dirty="0" smtClean="0">
                <a:solidFill>
                  <a:srgbClr val="FF0000"/>
                </a:solidFill>
              </a:rPr>
              <a:t>state function </a:t>
            </a:r>
            <a:r>
              <a:rPr lang="en-US" sz="2400" b="1" dirty="0" smtClean="0"/>
              <a:t>independent of work and sweat of the possible paths </a:t>
            </a: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733800" y="19050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y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0"/>
            <a:ext cx="3657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Non- chemical `Path independence’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72588E-6 C -0.00382 0.00208 -0.00712 0.00463 -0.01111 0.00625 C -0.01476 0.00995 -0.01701 0.01203 -0.02153 0.01365 C -0.02673 0.01851 -0.03385 0.02313 -0.0401 0.02475 C -0.04514 0.0273 -0.04896 0.03146 -0.05399 0.03354 C -0.05694 0.03909 -0.06024 0.04349 -0.06441 0.04719 C -0.06632 0.05876 -0.06337 0.04696 -0.06805 0.05459 C -0.07048 0.05853 -0.07066 0.06315 -0.07361 0.06708 C -0.07569 0.07911 -0.08177 0.09045 -0.0868 0.10086 C -0.08854 0.10849 -0.08628 0.10063 -0.09045 0.10826 C -0.09462 0.11566 -0.0967 0.12145 -0.10173 0.12815 C -0.10469 0.13209 -0.11007 0.14064 -0.11007 0.14064 C -0.11389 0.15869 -0.1118 0.14666 -0.11007 0.18783 C -0.10989 0.19061 -0.10781 0.19847 -0.10642 0.20033 C -0.10486 0.20241 -0.10087 0.20541 -0.10087 0.20541 C -0.09948 0.2105 -0.09774 0.21351 -0.09427 0.21652 C -0.08871 0.22739 -0.08298 0.23803 -0.07743 0.2489 C -0.07552 0.25954 -0.07639 0.26116 -0.08125 0.2688 C -0.08194 0.26995 -0.08212 0.2718 -0.08298 0.27273 C -0.08472 0.27481 -0.08871 0.27759 -0.08871 0.27759 C -0.09305 0.28615 -0.09045 0.28337 -0.09514 0.28753 C -0.09653 0.29239 -0.09878 0.29679 -0.10087 0.30118 C -0.10208 0.30373 -0.10451 0.30881 -0.10451 0.30881 C -0.1059 0.3146 -0.10868 0.31992 -0.11111 0.32501 C -0.11076 0.33333 -0.11146 0.34166 -0.11007 0.34976 C -0.10972 0.35138 -0.10764 0.35045 -0.10642 0.35115 C -0.1033 0.35277 -0.10035 0.35462 -0.09705 0.356 C -0.09184 0.36086 -0.09514 0.35647 -0.09323 0.3685 C -0.09288 0.37104 -0.09149 0.3759 -0.09149 0.3759 C -0.09601 0.38006 -0.10104 0.38006 -0.10642 0.38099 C -0.11441 0.37937 -0.1217 0.3759 -0.12969 0.37474 C -0.13403 0.37104 -0.13715 0.37312 -0.14184 0.37474 C -0.14444 0.38145 -0.14548 0.38862 -0.14757 0.39579 C -0.14722 0.39926 -0.14757 0.40273 -0.14653 0.40597 C -0.14618 0.40713 -0.14462 0.40204 -0.14566 0.40204 C -0.14687 0.40204 -0.14687 0.40458 -0.14757 0.40597 C -0.14965 0.41522 -0.1467 0.40389 -0.15035 0.41337 C -0.15191 0.41754 -0.15243 0.42239 -0.15399 0.42702 C -0.15503 0.43951 -0.15729 0.45108 -0.15972 0.46311 C -0.16059 0.4675 -0.16042 0.47305 -0.1625 0.47675 C -0.16684 0.48416 -0.17778 0.48624 -0.18403 0.48809 C -0.18819 0.49156 -0.19114 0.49549 -0.19514 0.49896 C -0.19722 0.50636 -0.19444 0.49919 -0.19982 0.50521 C -0.20243 0.50821 -0.20417 0.5133 -0.20642 0.51677 C -0.21562 0.53065 -0.20937 0.51862 -0.21389 0.52788 C -0.21562 0.53505 -0.21649 0.5369 -0.21111 0.54152 C -0.21042 0.54522 -0.20989 0.54893 -0.2092 0.55263 C -0.20868 0.5561 -0.20486 0.55702 -0.2026 0.55887 C -0.19809 0.5635 -0.19132 0.5598 -0.18576 0.56003 C -0.18437 0.56304 -0.18385 0.56674 -0.18212 0.56905 C -0.17864 0.57345 -0.16962 0.57576 -0.16528 0.57645 C -0.15816 0.58131 -0.15087 0.58062 -0.14288 0.58154 C -0.13628 0.58547 -0.12917 0.58733 -0.12222 0.5901 C -0.1191 0.59126 -0.11389 0.59635 -0.11389 0.59635 C -0.10156 0.59426 -0.09844 0.59658 -0.09045 0.58894 C -0.08993 0.58779 -0.08941 0.58617 -0.08871 0.58524 C -0.08785 0.58409 -0.08646 0.58386 -0.08576 0.5827 C -0.08507 0.58177 -0.08559 0.57969 -0.08489 0.579 C -0.08333 0.57645 -0.07587 0.56697 -0.07361 0.56535 C -0.07135 0.5598 -0.06962 0.56119 -0.06614 0.55748 C -0.06128 0.5524 -0.05642 0.54638 -0.05121 0.54152 C -0.04757 0.53435 -0.04167 0.53296 -0.03628 0.52903 C -0.03472 0.52788 -0.03003 0.52348 -0.02795 0.52163 C -0.02639 0.52001 -0.01458 0.51816 -0.01319 0.51793 C -0.00312 0.51377 0.0092 0.51446 0.01979 0.51261 C 0.04115 0.50382 0.05972 0.50498 0.08333 0.50405 C 0.08768 0.49989 0.09115 0.4948 0.09549 0.49063 C 0.09809 0.47837 0.09393 0.49433 0.09913 0.48439 C 0.09983 0.483 0.09965 0.48069 0.10018 0.4793 C 0.10191 0.47375 0.10399 0.47005 0.10764 0.46681 C 0.1092 0.45779 0.10729 0.46611 0.11129 0.45663 C 0.1132 0.4527 0.11163 0.45385 0.1132 0.44923 C 0.11545 0.44321 0.11754 0.43882 0.11875 0.43211 C 0.1224 0.43465 0.12518 0.43789 0.12813 0.44182 C 0.13073 0.45385 0.13455 0.45732 0.14306 0.4594 C 0.15295 0.45779 0.16337 0.45501 0.17309 0.45177 C 0.17969 0.44298 0.17847 0.44136 0.18316 0.43211 C 0.18403 0.4291 0.1849 0.42609 0.18524 0.42332 C 0.18559 0.42077 0.18472 0.41754 0.18611 0.41592 C 0.18785 0.41383 0.19115 0.41499 0.19358 0.41453 C 0.21181 0.40689 0.22327 0.40921 0.24601 0.40828 C 0.25139 0.40643 0.25573 0.40273 0.26094 0.40088 C 0.26493 0.39949 0.27031 0.39857 0.27379 0.39579 C 0.27587 0.3944 0.27761 0.39255 0.27952 0.39093 C 0.28177 0.38908 0.28524 0.38353 0.28524 0.38353 C 0.28663 0.37937 0.28837 0.36271 0.28993 0.36109 C 0.29132 0.35971 0.29288 0.35947 0.29462 0.35855 C 0.30122 0.36063 0.29948 0.36526 0.30382 0.37104 C 0.30504 0.3759 0.30677 0.37682 0.31042 0.37844 C 0.31441 0.37682 0.31667 0.37312 0.32066 0.37104 C 0.32865 0.36641 0.33577 0.36433 0.34219 0.356 C 0.34254 0.35485 0.34306 0.35369 0.34306 0.3523 C 0.34306 0.3486 0.34149 0.3449 0.34219 0.3412 C 0.34219 0.34074 0.35018 0.34559 0.35156 0.34606 C 0.3533 0.34374 0.35521 0.34213 0.35712 0.33981 C 0.35972 0.33611 0.35886 0.33449 0.36094 0.32987 C 0.36198 0.32755 0.36354 0.3257 0.36441 0.32362 C 0.36528 0.322 0.3658 0.32038 0.36649 0.31876 C 0.3684 0.30743 0.37604 0.30766 0.38333 0.30627 C 0.38715 0.30442 0.39063 0.30164 0.39462 0.30002 C 0.39844 0.29632 0.40261 0.29216 0.40677 0.28892 C 0.41146 0.2755 0.40243 0.27782 0.39549 0.27504 C 0.38872 0.27527 0.35938 0.26718 0.34879 0.28129 C 0.34149 0.27643 0.33281 0.27319 0.32622 0.26648 C 0.32153 0.26139 0.31632 0.25284 0.31042 0.25029 C 0.31632 0.24983 0.32222 0.25006 0.32813 0.2489 C 0.33056 0.24844 0.33247 0.24543 0.33472 0.24405 C 0.34011 0.24104 0.34514 0.23734 0.35052 0.23525 C 0.35382 0.23248 0.35486 0.22924 0.35816 0.22646 C 0.3599 0.2223 0.3625 0.21953 0.36441 0.21536 C 0.36615 0.21582 0.36771 0.21698 0.36927 0.21652 C 0.37083 0.21606 0.37188 0.21444 0.37309 0.21282 C 0.37379 0.21189 0.375 0.20935 0.37396 0.20912 C 0.3691 0.20819 0.36406 0.20981 0.35903 0.21027 C 0.35243 0.2149 0.34636 0.21814 0.33941 0.22161 C 0.34323 0.20472 0.36094 0.19732 0.37118 0.18783 C 0.37257 0.18205 0.37031 0.18089 0.36649 0.17928 C 0.35781 0.17141 0.34636 0.17349 0.33663 0.17303 C 0.34653 0.16401 0.36059 0.16516 0.37188 0.16308 C 0.38038 0.15938 0.38733 0.15892 0.39636 0.15799 C 0.39896 0.15129 0.40035 0.15221 0.40486 0.14805 C 0.40816 0.14504 0.40677 0.14388 0.41042 0.1418 C 0.41493 0.13903 0.41684 0.13949 0.4217 0.1381 C 0.425 0.13717 0.42778 0.13463 0.4309 0.13324 C 0.43351 0.12885 0.43542 0.12468 0.43854 0.12075 C 0.43889 0.11612 0.44063 0.10942 0.43854 0.10456 C 0.4375 0.10178 0.43472 0.09693 0.43472 0.09693 C 0.43611 0.08443 0.43785 0.08582 0.44774 0.08467 C 0.44688 0.07102 0.44636 0.06269 0.43559 0.05853 C 0.43472 0.05714 0.43316 0.05644 0.43281 0.05459 C 0.43195 0.0502 0.43368 0.04488 0.43195 0.04095 C 0.43108 0.03909 0.42952 0.04372 0.42813 0.04465 C 0.42708 0.04534 0.4217 0.04696 0.42066 0.04719 C 0.41268 0.05459 0.39288 0.05506 0.38333 0.05714 C 0.37865 0.0539 0.37379 0.05228 0.36927 0.04858 C 0.36806 0.04326 0.36736 0.04118 0.36441 0.03724 C 0.36302 0.0266 0.36528 0.03424 0.36094 0.02845 C 0.3599 0.0273 0.3599 0.02545 0.35903 0.02475 C 0.35677 0.0229 0.35156 0.02105 0.35156 0.02105 C 0.35261 0.0155 0.35399 0.01018 0.35504 0.00486 C 0.35538 0.00347 0.35729 0.00324 0.35816 0.00231 C 0.36077 -0.00046 0.36111 -0.00162 0.36285 -0.00509 C 0.36406 -0.00995 0.36563 -0.01249 0.3684 -0.01619 C 0.37188 -0.03261 0.34792 -0.03053 0.34219 -0.03123 C 0.33542 -0.03331 0.32847 -0.03747 0.32257 -0.04233 C 0.31945 -0.04858 0.31962 -0.05505 0.31962 -0.06245 " pathEditMode="relative" ptsTypes="fffffffffffffffffffffffffffffffffffffffffffffffffffffffffffffffffffffffffffffffffffffffffffffffffffffffffffffffffffffffffffffffffffffffffffffffffA">
                                      <p:cBhvr>
                                        <p:cTn id="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-0.03007 C 0.0349 -0.04257 0.04201 -0.05112 0.04965 -0.06107 C 0.05104 -0.06292 0.05191 -0.06547 0.05347 -0.06732 C 0.05677 -0.07125 0.06372 -0.07842 0.06372 -0.07819 C 0.06667 -0.08513 0.07118 -0.09137 0.07587 -0.096 C 0.0783 -0.09855 0.08142 -0.10017 0.08333 -0.1034 C 0.08455 -0.10549 0.08542 -0.10803 0.08698 -0.10965 C 0.09705 -0.12075 0.0901 -0.10896 0.09913 -0.1196 C 0.10069 -0.12145 0.10139 -0.12422 0.10295 -0.12584 C 0.11007 -0.13324 0.12014 -0.13995 0.12813 -0.14574 C 0.13003 -0.14712 0.13108 -0.15036 0.13281 -0.15198 C 0.14132 -0.16008 0.15243 -0.16424 0.16181 -0.17072 C 0.17708 -0.18136 0.19323 -0.19084 0.21042 -0.19431 C 0.23212 -0.19038 0.21979 -0.192 0.24774 -0.19061 C 0.25156 -0.19015 0.25538 -0.19061 0.25903 -0.18945 C 0.26215 -0.1883 0.26493 -0.18043 0.26649 -0.17812 C 0.26944 -0.17373 0.27326 -0.16956 0.2776 -0.16817 C 0.27969 -0.16424 0.28264 -0.16239 0.2842 -0.15823 C 0.28663 -0.15198 0.28681 -0.1462 0.28802 -0.13949 C 0.28924 -0.13278 0.29115 -0.12931 0.29271 -0.1233 C 0.29392 -0.11867 0.29427 -0.11404 0.29549 -0.10965 C 0.29635 -0.10294 0.29757 -0.09623 0.29913 -0.08976 C 0.29948 -0.08027 0.29965 -0.07056 0.30017 -0.06107 C 0.30035 -0.05691 0.29983 -0.05251 0.30104 -0.04858 C 0.30156 -0.04719 0.30295 -0.05228 0.30295 -0.05205 " pathEditMode="relative" rAng="0" ptsTypes="ffffffffffffffffffffffffA">
                                      <p:cBhvr>
                                        <p:cTn id="2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00" y="-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6.80083E-6 C -0.00208 0.01017 0.00069 0.00046 -0.00469 0.00878 C -0.00712 0.01249 -0.00833 0.01711 -0.01024 0.02128 C -0.01146 0.02382 -0.01406 0.02868 -0.01406 0.02868 C -0.01528 0.034 -0.01771 0.03816 -0.01875 0.04371 C -0.01823 0.05505 -0.0191 0.07656 -0.00851 0.08096 C -0.0066 0.08258 -0.00469 0.08443 -0.00278 0.08605 C -0.00156 0.0872 0.00104 0.10501 0.00191 0.1071 C 0.00382 0.11218 0.00694 0.11843 0.00937 0.12329 C 0.01094 0.13485 0.01302 0.14596 0.0158 0.15706 C 0.01736 0.16307 0.01875 0.16747 0.02326 0.16932 C 0.02951 0.1751 0.0401 0.17603 0.04757 0.17927 C 0.05364 0.18551 0.0493 0.18135 0.05694 0.18806 C 0.05885 0.18968 0.0625 0.19315 0.0625 0.19315 C 0.06545 0.1987 0.06753 0.20518 0.0691 0.21165 C 0.07066 0.22877 0.07014 0.24913 0.0625 0.26393 C 0.06059 0.27249 0.05799 0.28151 0.05694 0.2903 C 0.05538 0.30349 0.05712 0.29632 0.05503 0.30395 C 0.05364 0.31713 0.05382 0.33055 0.05226 0.34374 C 0.05208 0.35461 0.05382 0.39648 0.04948 0.41475 C 0.04861 0.42863 0.04653 0.44413 0.05139 0.45708 C 0.05243 0.46449 0.05434 0.46911 0.05885 0.47328 C 0.06094 0.4823 0.06684 0.48484 0.07187 0.49063 C 0.0776 0.4971 0.08246 0.49733 0.08976 0.49942 C 0.10399 0.50335 0.11805 0.50381 0.13264 0.50566 C 0.14496 0.50936 0.15833 0.50797 0.17101 0.50936 C 0.20694 0.50867 0.22969 0.50821 0.26163 0.50566 C 0.27917 0.50196 0.27969 0.50335 0.30642 0.50427 C 0.3118 0.50682 0.31736 0.50844 0.32326 0.50936 C 0.32864 0.51168 0.3316 0.51214 0.33802 0.51306 C 0.35156 0.517 0.34375 0.51538 0.36163 0.51676 C 0.36441 0.51723 0.37014 0.51746 0.37292 0.52047 C 0.37743 0.52555 0.37621 0.53527 0.38125 0.54059 C 0.3868 0.54637 0.38455 0.54244 0.38976 0.5466 C 0.39878 0.55378 0.40208 0.5584 0.41302 0.56048 C 0.43767 0.55863 0.46198 0.55447 0.4868 0.55285 C 0.49948 0.54961 0.49305 0.551 0.50642 0.54915 C 0.51858 0.54545 0.53212 0.54614 0.54462 0.54429 C 0.55069 0.54198 0.55729 0.54082 0.56354 0.5392 C 0.56892 0.53643 0.57378 0.53434 0.57934 0.53296 C 0.58351 0.52486 0.58976 0.51838 0.59323 0.50936 C 0.59809 0.49687 0.59826 0.48345 0.60191 0.47073 C 0.6033 0.44182 0.60382 0.41221 0.60729 0.38352 C 0.60799 0.3671 0.60972 0.3523 0.61215 0.33633 C 0.61146 0.3169 0.61233 0.28267 0.59531 0.27411 C 0.58628 0.26139 0.56059 0.2637 0.54948 0.26277 C 0.54549 0.26254 0.54201 0.26208 0.53819 0.26162 C 0.52986 0.25838 0.52066 0.25745 0.51215 0.25537 C 0.50521 0.2519 0.51215 0.25491 0.49722 0.25283 C 0.49323 0.25213 0.48889 0.24959 0.48507 0.24774 C 0.47691 0.2482 0.46719 0.24704 0.45868 0.25028 C 0.44896 0.25422 0.44288 0.26694 0.43351 0.27156 C 0.42899 0.27735 0.42292 0.27874 0.41684 0.28012 C 0.40278 0.29261 0.38455 0.29377 0.36823 0.29886 C 0.34635 0.29817 0.32917 0.29562 0.30833 0.29261 C 0.28767 0.27966 0.2625 0.28637 0.23993 0.28521 C 0.21736 0.28614 0.21823 0.28591 0.20347 0.28891 C 0.18958 0.29585 0.1651 0.29678 0.15139 0.2977 C 0.14358 0.29909 0.1368 0.30164 0.12899 0.30256 C 0.11771 0.30858 0.10364 0.31043 0.09149 0.31251 C 0.07951 0.31713 0.06753 0.31737 0.05503 0.31875 C 0.04288 0.32338 0.03194 0.32407 0.01962 0.325 C 0.01337 0.32685 0.00712 0.32731 0.00087 0.3287 C -2.22222E-6 0.32916 -0.00087 0.32986 -0.00191 0.33009 C -0.0066 0.33125 -0.01146 0.33101 -0.01597 0.33263 C -0.02951 0.33749 -0.04254 0.34489 -0.05608 0.34744 C -0.07309 0.35854 -0.09913 0.36409 -0.11788 0.36733 C -0.12726 0.37103 -0.13698 0.37103 -0.1467 0.37242 C -0.15417 0.36594 -0.15781 0.35577 -0.16267 0.34628 C -0.16372 0.33633 -0.1658 0.32708 -0.16823 0.3176 C -0.17066 0.30765 -0.17031 0.29724 -0.17396 0.28776 C -0.17535 0.27989 -0.17604 0.27226 -0.17951 0.26532 C -0.1809 0.25491 -0.18438 0.24288 -0.18889 0.23409 C -0.19167 0.22229 -0.19826 0.21373 -0.20469 0.20541 C -0.21146 0.19662 -0.21424 0.18991 -0.2224 0.1832 C -0.2257 0.17742 -0.22847 0.17187 -0.23368 0.16932 C -0.23715 0.16261 -0.24149 0.15752 -0.24497 0.15081 C -0.24583 0.1492 -0.24774 0.14573 -0.24774 0.14573 C -0.24965 0.1374 -0.24705 0.14688 -0.25139 0.13832 C -0.25712 0.12699 -0.26024 0.11242 -0.26927 0.10455 C -0.27379 0.09507 -0.26788 0.1064 -0.27396 0.09831 C -0.27656 0.09484 -0.27691 0.09067 -0.27951 0.0872 C -0.28264 0.07402 -0.28576 0.05204 -0.2757 0.04371 C -0.2691 0.02868 -0.24844 0.04418 -0.23924 0.04741 C -0.23646 0.04834 -0.23368 0.04811 -0.2309 0.04857 C -0.22014 0.05435 -0.2092 0.0569 -0.19809 0.06106 C -0.19601 0.06291 -0.1934 0.06384 -0.19167 0.06615 C -0.18976 0.0687 -0.18854 0.07193 -0.18698 0.07471 C -0.18559 0.07702 -0.18316 0.08234 -0.18316 0.08234 C -0.18056 0.09345 -0.17795 0.10478 -0.17292 0.1145 C -0.16875 0.13185 -0.16597 0.14758 -0.15608 0.16076 C -0.14653 0.17348 -0.16111 0.15937 -0.15139 0.16816 C -0.15087 0.16932 -0.15035 0.17071 -0.14965 0.17187 C -0.14844 0.17372 -0.14688 0.1751 -0.14583 0.17695 C -0.14531 0.17811 -0.14566 0.17973 -0.14497 0.18066 C -0.14063 0.18759 -0.13368 0.19153 -0.12899 0.198 C -0.12587 0.2024 -0.12448 0.20841 -0.12153 0.21304 C -0.11719 0.21998 -0.11024 0.22784 -0.10469 0.23293 C -0.10399 0.23409 -0.10365 0.23571 -0.10278 0.23663 C -0.10208 0.23733 -0.10087 0.23687 -0.1 0.23779 C -0.09653 0.24242 -0.09566 0.24913 -0.09254 0.25398 C -0.08802 0.26162 -0.08142 0.26833 -0.0757 0.27411 C -0.07361 0.27874 -0.06024 0.29308 -0.05521 0.29516 C -0.04722 0.30302 -0.0408 0.31066 -0.03386 0.32014 C -0.03004 0.325 -0.02813 0.33356 -0.02431 0.33865 C -0.02118 0.34304 -0.01858 0.34397 -0.01511 0.34744 C -0.00608 0.35577 -0.00313 0.3634 0.00833 0.36617 C 0.01614 0.36571 0.02396 0.36571 0.03177 0.36479 C 0.03854 0.36386 0.04774 0.35738 0.0533 0.35253 C 0.06111 0.34559 0.05451 0.34859 0.06076 0.34628 C 0.07205 0.33032 0.05885 0.34744 0.06719 0.34004 C 0.07517 0.3331 0.08194 0.32338 0.09062 0.3176 C 0.09531 0.3095 0.10069 0.30279 0.10746 0.2977 C 0.11233 0.28845 0.12066 0.28174 0.12708 0.27411 C 0.1309 0.26948 0.13316 0.26393 0.13715 0.26023 C 0.13802 0.25907 0.13837 0.25769 0.13924 0.25653 C 0.14062 0.25468 0.14271 0.25375 0.14392 0.25167 C 0.14826 0.24404 0.14114 0.2482 0.14757 0.24543 C 0.15104 0.23617 0.1559 0.22738 0.16059 0.21929 C 0.16233 0.21165 0.16024 0.21952 0.16528 0.20934 C 0.16858 0.20309 0.17066 0.19477 0.17465 0.18921 C 0.17795 0.17649 0.18489 0.16562 0.19045 0.15452 C 0.19201 0.14873 0.19392 0.14503 0.19722 0.14087 C 0.19896 0.13555 0.2 0.13277 0.20347 0.12953 C 0.20573 0.11727 0.2026 0.12838 0.20833 0.11959 C 0.20885 0.11866 0.20868 0.11704 0.20937 0.11589 C 0.21389 0.1071 0.21996 0.09923 0.22517 0.0909 C 0.23698 0.07101 0.24687 0.0488 0.25781 0.02868 C 0.25903 0.0222 0.26076 0.01734 0.26424 0.01249 C 0.26788 -0.00139 0.27257 -0.01435 0.27743 -0.0273 C 0.2783 -0.03401 0.28038 -0.03794 0.28316 -0.04349 C 0.2842 -0.04905 0.28611 -0.05437 0.28767 -0.05969 C 0.2868 -0.07033 0.28854 -0.07403 0.28212 -0.07842 C 0.27778 -0.08768 0.27014 -0.07727 0.26614 -0.07218 " pathEditMode="relative" ptsTypes="fffffffffffffffffffffffffffffffffffffffffffffffffffffffffffffffffffffffffffffffffffffffffffffffffffffffffffffffffffffffffffffffffffffA">
                                      <p:cBhvr>
                                        <p:cTn id="3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8" grpId="0" animBg="1"/>
      <p:bldP spid="19" grpId="0"/>
      <p:bldP spid="22" grpId="0"/>
      <p:bldP spid="31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371600" y="1447800"/>
            <a:ext cx="0" cy="411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1371600" y="5486400"/>
            <a:ext cx="64008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6477000" y="44196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57400" y="18288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14478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6172200" y="56388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V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600200" y="1143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(P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0" y="4191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(P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cxnSp>
        <p:nvCxnSpPr>
          <p:cNvPr id="16" name="Straight Connector 15"/>
          <p:cNvCxnSpPr>
            <a:stCxn id="8" idx="5"/>
          </p:cNvCxnSpPr>
          <p:nvPr/>
        </p:nvCxnSpPr>
        <p:spPr>
          <a:xfrm>
            <a:off x="2122441" y="1893841"/>
            <a:ext cx="11159" cy="252575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6" idx="2"/>
          </p:cNvCxnSpPr>
          <p:nvPr/>
        </p:nvCxnSpPr>
        <p:spPr>
          <a:xfrm flipV="1">
            <a:off x="2133600" y="4457700"/>
            <a:ext cx="4343400" cy="38100"/>
          </a:xfrm>
          <a:prstGeom prst="straightConnector1">
            <a:avLst/>
          </a:prstGeom>
          <a:ln w="317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7"/>
          </p:cNvCxnSpPr>
          <p:nvPr/>
        </p:nvCxnSpPr>
        <p:spPr>
          <a:xfrm flipV="1">
            <a:off x="2122441" y="1828800"/>
            <a:ext cx="4354559" cy="11159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6" idx="0"/>
          </p:cNvCxnSpPr>
          <p:nvPr/>
        </p:nvCxnSpPr>
        <p:spPr>
          <a:xfrm flipH="1">
            <a:off x="6515100" y="1828800"/>
            <a:ext cx="38100" cy="2590800"/>
          </a:xfrm>
          <a:prstGeom prst="straightConnector1">
            <a:avLst/>
          </a:prstGeom>
          <a:ln w="3492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2133600" y="1905000"/>
            <a:ext cx="4392538" cy="2505342"/>
          </a:xfrm>
          <a:custGeom>
            <a:avLst/>
            <a:gdLst>
              <a:gd name="connsiteX0" fmla="*/ 0 w 4392538"/>
              <a:gd name="connsiteY0" fmla="*/ 0 h 2505342"/>
              <a:gd name="connsiteX1" fmla="*/ 914400 w 4392538"/>
              <a:gd name="connsiteY1" fmla="*/ 1076770 h 2505342"/>
              <a:gd name="connsiteX2" fmla="*/ 2110811 w 4392538"/>
              <a:gd name="connsiteY2" fmla="*/ 1811708 h 2505342"/>
              <a:gd name="connsiteX3" fmla="*/ 3777241 w 4392538"/>
              <a:gd name="connsiteY3" fmla="*/ 2392822 h 2505342"/>
              <a:gd name="connsiteX4" fmla="*/ 4392538 w 4392538"/>
              <a:gd name="connsiteY4" fmla="*/ 2486826 h 2505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538" h="2505342">
                <a:moveTo>
                  <a:pt x="0" y="0"/>
                </a:moveTo>
                <a:cubicBezTo>
                  <a:pt x="281299" y="387409"/>
                  <a:pt x="562598" y="774819"/>
                  <a:pt x="914400" y="1076770"/>
                </a:cubicBezTo>
                <a:cubicBezTo>
                  <a:pt x="1266202" y="1378721"/>
                  <a:pt x="1633671" y="1592366"/>
                  <a:pt x="2110811" y="1811708"/>
                </a:cubicBezTo>
                <a:cubicBezTo>
                  <a:pt x="2587951" y="2031050"/>
                  <a:pt x="3396953" y="2280302"/>
                  <a:pt x="3777241" y="2392822"/>
                </a:cubicBezTo>
                <a:cubicBezTo>
                  <a:pt x="4157529" y="2505342"/>
                  <a:pt x="4392538" y="2486826"/>
                  <a:pt x="4392538" y="2486826"/>
                </a:cubicBezTo>
              </a:path>
            </a:pathLst>
          </a:custGeom>
          <a:ln w="47625">
            <a:solidFill>
              <a:schemeClr val="tx1">
                <a:lumMod val="95000"/>
                <a:lumOff val="5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962400" y="12954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Path 1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05200" y="45720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Path 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33800" y="27432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Path 3</a:t>
            </a:r>
            <a:endParaRPr lang="en-US" sz="2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8382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Start trip here</a:t>
            </a:r>
            <a:endParaRPr lang="en-US" sz="2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477000" y="4724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</a:t>
            </a:r>
            <a:r>
              <a:rPr lang="en-US" sz="3600" b="1" dirty="0" smtClean="0"/>
              <a:t>Go here</a:t>
            </a:r>
            <a:endParaRPr lang="en-US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map and trips commonly used to illustrate the </a:t>
            </a:r>
            <a:r>
              <a:rPr lang="en-US" sz="2400" b="1" dirty="0" smtClean="0">
                <a:solidFill>
                  <a:srgbClr val="FF0000"/>
                </a:solidFill>
              </a:rPr>
              <a:t>first law</a:t>
            </a:r>
            <a:r>
              <a:rPr lang="en-US" sz="2000" b="1" dirty="0" smtClean="0"/>
              <a:t> of </a:t>
            </a:r>
            <a:r>
              <a:rPr lang="en-US" sz="2400" b="1" dirty="0" smtClean="0">
                <a:solidFill>
                  <a:srgbClr val="FF0000"/>
                </a:solidFill>
              </a:rPr>
              <a:t>thermodynamics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381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change is </a:t>
            </a:r>
            <a:r>
              <a:rPr lang="en-US" sz="2800" b="1" dirty="0" smtClean="0">
                <a:solidFill>
                  <a:srgbClr val="FF0000"/>
                </a:solidFill>
              </a:rPr>
              <a:t>indifferent</a:t>
            </a:r>
            <a:r>
              <a:rPr lang="en-US" sz="2800" b="1" dirty="0" smtClean="0"/>
              <a:t> to the three trip paths taken ?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/>
      <p:bldP spid="31" grpId="0"/>
      <p:bldP spid="32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458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3600" dirty="0" smtClean="0"/>
              <a:t>While heat (</a:t>
            </a:r>
            <a:r>
              <a:rPr lang="en-US" sz="3600" b="1" dirty="0" smtClean="0">
                <a:solidFill>
                  <a:srgbClr val="FF0000"/>
                </a:solidFill>
              </a:rPr>
              <a:t>Q=Q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in</a:t>
            </a:r>
            <a:r>
              <a:rPr lang="en-US" sz="3600" dirty="0" smtClean="0"/>
              <a:t>) consumed (absorbed) by a system  and the Work (</a:t>
            </a:r>
            <a:r>
              <a:rPr lang="en-US" sz="3600" b="1" dirty="0" smtClean="0">
                <a:solidFill>
                  <a:srgbClr val="0070C0"/>
                </a:solidFill>
              </a:rPr>
              <a:t>W=</a:t>
            </a:r>
            <a:r>
              <a:rPr lang="en-US" sz="3600" b="1" dirty="0" err="1" smtClean="0">
                <a:solidFill>
                  <a:srgbClr val="0070C0"/>
                </a:solidFill>
              </a:rPr>
              <a:t>W</a:t>
            </a:r>
            <a:r>
              <a:rPr lang="en-US" sz="3600" b="1" baseline="-25000" dirty="0" err="1" smtClean="0">
                <a:solidFill>
                  <a:srgbClr val="0070C0"/>
                </a:solidFill>
              </a:rPr>
              <a:t>out</a:t>
            </a:r>
            <a:r>
              <a:rPr lang="en-US" sz="3600" dirty="0" smtClean="0"/>
              <a:t>) done by a system (using the heat) are both forms of energy. </a:t>
            </a:r>
            <a:r>
              <a:rPr lang="en-US" sz="3600" b="1" u="sng" dirty="0" smtClean="0"/>
              <a:t>neithe</a:t>
            </a:r>
            <a:r>
              <a:rPr lang="en-US" sz="3600" dirty="0" smtClean="0"/>
              <a:t>r is a state function.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3352800"/>
            <a:ext cx="8610600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However, the difference </a:t>
            </a:r>
            <a:r>
              <a:rPr lang="en-US" sz="4000" b="1" dirty="0" smtClean="0">
                <a:solidFill>
                  <a:srgbClr val="FF0000"/>
                </a:solidFill>
              </a:rPr>
              <a:t>Q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in</a:t>
            </a:r>
            <a:r>
              <a:rPr lang="en-US" sz="4000" b="1" dirty="0" smtClean="0"/>
              <a:t>  and </a:t>
            </a:r>
            <a:r>
              <a:rPr lang="en-US" sz="4000" b="1" dirty="0" err="1" smtClean="0">
                <a:solidFill>
                  <a:srgbClr val="0070C0"/>
                </a:solidFill>
              </a:rPr>
              <a:t>W</a:t>
            </a:r>
            <a:r>
              <a:rPr lang="en-US" sz="4000" b="1" baseline="-25000" dirty="0" err="1" smtClean="0">
                <a:solidFill>
                  <a:srgbClr val="0070C0"/>
                </a:solidFill>
              </a:rPr>
              <a:t>out</a:t>
            </a:r>
            <a:r>
              <a:rPr lang="en-US" sz="4000" b="1" baseline="-25000" dirty="0" smtClean="0">
                <a:solidFill>
                  <a:srgbClr val="0070C0"/>
                </a:solidFill>
              </a:rPr>
              <a:t> </a:t>
            </a:r>
            <a:r>
              <a:rPr lang="en-US" sz="4000" b="1" u="sng" dirty="0" smtClean="0"/>
              <a:t>is</a:t>
            </a:r>
            <a:r>
              <a:rPr lang="en-US" sz="4000" b="1" dirty="0" smtClean="0"/>
              <a:t> a </a:t>
            </a:r>
            <a:r>
              <a:rPr lang="en-US" sz="4000" b="1" dirty="0" smtClean="0">
                <a:solidFill>
                  <a:srgbClr val="FF0000"/>
                </a:solidFill>
              </a:rPr>
              <a:t>state function</a:t>
            </a:r>
            <a:r>
              <a:rPr lang="en-US" sz="4000" b="1" dirty="0" smtClean="0"/>
              <a:t>= energy </a:t>
            </a:r>
            <a:r>
              <a:rPr lang="en-US" sz="4000" b="1" dirty="0" smtClean="0">
                <a:sym typeface="Symbol"/>
              </a:rPr>
              <a:t>E</a:t>
            </a:r>
            <a:r>
              <a:rPr lang="en-US" sz="4000" b="1" dirty="0" smtClean="0"/>
              <a:t> left in the system during the exchange (~ first Law)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Assertion: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media.treehugger.com/assets/images/2011/10/Jetta-2008-green-car-ye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219200"/>
            <a:ext cx="3898695" cy="2590800"/>
          </a:xfrm>
          <a:prstGeom prst="rect">
            <a:avLst/>
          </a:prstGeom>
          <a:noFill/>
        </p:spPr>
      </p:pic>
      <p:pic>
        <p:nvPicPr>
          <p:cNvPr id="21508" name="Picture 4" descr="http://www.driving-test-success.com/car-works/main-engine-par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810000" cy="3114676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H="1">
            <a:off x="1600200" y="3048000"/>
            <a:ext cx="3810000" cy="1447800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62400" y="381000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Q</a:t>
            </a:r>
            <a:r>
              <a:rPr lang="en-US" sz="2800" b="1" dirty="0" smtClean="0"/>
              <a:t> converted to work </a:t>
            </a:r>
            <a:r>
              <a:rPr lang="en-US" sz="2800" b="1" dirty="0" err="1" smtClean="0">
                <a:solidFill>
                  <a:srgbClr val="0070C0"/>
                </a:solidFill>
              </a:rPr>
              <a:t>W</a:t>
            </a:r>
            <a:r>
              <a:rPr lang="en-US" sz="2800" b="1" baseline="-25000" dirty="0" err="1" smtClean="0">
                <a:solidFill>
                  <a:srgbClr val="0070C0"/>
                </a:solidFill>
              </a:rPr>
              <a:t>out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smtClean="0"/>
              <a:t>to move the car (vroom, vroom)</a:t>
            </a:r>
            <a:endParaRPr lang="en-US" sz="2800" b="1" dirty="0"/>
          </a:p>
        </p:txBody>
      </p:sp>
      <p:pic>
        <p:nvPicPr>
          <p:cNvPr id="21510" name="Picture 6" descr="http://www.barrygrant.com/images/bgfuel/catalog/GASCAN-red%20co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7100" y="3768162"/>
            <a:ext cx="1866900" cy="30898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86200" y="4114800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Burned to make heat </a:t>
            </a:r>
            <a:r>
              <a:rPr lang="en-US" sz="3200" b="1" dirty="0" smtClean="0">
                <a:solidFill>
                  <a:srgbClr val="FF0000"/>
                </a:solidFill>
              </a:rPr>
              <a:t>(Q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in</a:t>
            </a:r>
            <a:r>
              <a:rPr lang="en-US" sz="3200" b="1" dirty="0" smtClean="0">
                <a:solidFill>
                  <a:srgbClr val="FF0000"/>
                </a:solidFill>
              </a:rPr>
              <a:t> ) </a:t>
            </a:r>
            <a:r>
              <a:rPr lang="en-US" sz="3200" b="1" dirty="0" smtClean="0"/>
              <a:t>in pistons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733800"/>
            <a:ext cx="4419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Work</a:t>
            </a:r>
            <a:r>
              <a:rPr lang="en-US" sz="4000" dirty="0" smtClean="0"/>
              <a:t> </a:t>
            </a:r>
          </a:p>
          <a:p>
            <a:r>
              <a:rPr lang="en-US" sz="4000" dirty="0" smtClean="0"/>
              <a:t>~ motion of car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3340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Difference in </a:t>
            </a:r>
            <a:r>
              <a:rPr lang="en-US" sz="3600" dirty="0" smtClean="0">
                <a:solidFill>
                  <a:srgbClr val="FF0000"/>
                </a:solidFill>
              </a:rPr>
              <a:t>Q</a:t>
            </a:r>
            <a:r>
              <a:rPr lang="en-US" sz="3600" baseline="-25000" dirty="0" smtClean="0">
                <a:solidFill>
                  <a:srgbClr val="FF0000"/>
                </a:solidFill>
              </a:rPr>
              <a:t>in</a:t>
            </a:r>
            <a:r>
              <a:rPr lang="en-US" sz="3600" dirty="0" smtClean="0"/>
              <a:t> and </a:t>
            </a:r>
            <a:r>
              <a:rPr lang="en-US" sz="3600" dirty="0" err="1" smtClean="0">
                <a:solidFill>
                  <a:srgbClr val="0070C0"/>
                </a:solidFill>
              </a:rPr>
              <a:t>W</a:t>
            </a:r>
            <a:r>
              <a:rPr lang="en-US" sz="3600" baseline="-25000" dirty="0" err="1" smtClean="0">
                <a:solidFill>
                  <a:srgbClr val="0070C0"/>
                </a:solidFill>
              </a:rPr>
              <a:t>out</a:t>
            </a:r>
            <a:r>
              <a:rPr lang="en-US" sz="3600" dirty="0" smtClean="0"/>
              <a:t> is stored as energy </a:t>
            </a:r>
            <a:r>
              <a:rPr lang="en-US" sz="3600" b="1" dirty="0" smtClean="0"/>
              <a:t>E </a:t>
            </a:r>
            <a:r>
              <a:rPr lang="en-US" sz="3600" dirty="0" smtClean="0"/>
              <a:t>in the car engine block (gets hot).</a:t>
            </a:r>
            <a:endParaRPr lang="en-US" sz="3600" dirty="0"/>
          </a:p>
        </p:txBody>
      </p:sp>
      <p:sp>
        <p:nvSpPr>
          <p:cNvPr id="11" name="Freeform 10"/>
          <p:cNvSpPr/>
          <p:nvPr/>
        </p:nvSpPr>
        <p:spPr>
          <a:xfrm>
            <a:off x="7391400" y="3581400"/>
            <a:ext cx="239282" cy="341832"/>
          </a:xfrm>
          <a:custGeom>
            <a:avLst/>
            <a:gdLst>
              <a:gd name="connsiteX0" fmla="*/ 239282 w 239282"/>
              <a:gd name="connsiteY0" fmla="*/ 341832 h 341832"/>
              <a:gd name="connsiteX1" fmla="*/ 51275 w 239282"/>
              <a:gd name="connsiteY1" fmla="*/ 76912 h 341832"/>
              <a:gd name="connsiteX2" fmla="*/ 0 w 239282"/>
              <a:gd name="connsiteY2" fmla="*/ 0 h 341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282" h="341832">
                <a:moveTo>
                  <a:pt x="239282" y="341832"/>
                </a:moveTo>
                <a:lnTo>
                  <a:pt x="51275" y="76912"/>
                </a:lnTo>
                <a:cubicBezTo>
                  <a:pt x="11395" y="19940"/>
                  <a:pt x="5697" y="9970"/>
                  <a:pt x="0" y="0"/>
                </a:cubicBezTo>
              </a:path>
            </a:pathLst>
          </a:cu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91000" y="0"/>
            <a:ext cx="4953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 simple example of </a:t>
            </a:r>
            <a:r>
              <a:rPr lang="en-US" sz="2400" b="1" dirty="0" smtClean="0">
                <a:solidFill>
                  <a:srgbClr val="0070C0"/>
                </a:solidFill>
              </a:rPr>
              <a:t>W</a:t>
            </a:r>
            <a:r>
              <a:rPr lang="en-US" sz="2400" b="1" dirty="0" smtClean="0"/>
              <a:t> , </a:t>
            </a:r>
            <a:r>
              <a:rPr lang="en-US" sz="2400" b="1" dirty="0" smtClean="0">
                <a:solidFill>
                  <a:srgbClr val="FF0000"/>
                </a:solidFill>
              </a:rPr>
              <a:t>Q</a:t>
            </a:r>
            <a:r>
              <a:rPr lang="en-US" sz="2400" b="1" dirty="0" smtClean="0"/>
              <a:t> and </a:t>
            </a:r>
            <a:r>
              <a:rPr lang="en-US" sz="2400" b="1" dirty="0" smtClean="0">
                <a:sym typeface="Symbol"/>
              </a:rPr>
              <a:t></a:t>
            </a:r>
            <a:r>
              <a:rPr lang="en-US" sz="2400" b="1" dirty="0" smtClean="0"/>
              <a:t>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2885E-6 C -0.00451 -0.03238 -0.01684 -0.06084 -0.03264 -0.08628 C -0.03958 -0.09715 -0.04983 -0.10432 -0.05608 -0.11589 C -0.06146 -0.12584 -0.06823 -0.13856 -0.07569 -0.14573 C -0.08125 -0.1603 -0.07396 -0.14342 -0.08038 -0.15336 C -0.08299 -0.15753 -0.08507 -0.16285 -0.08785 -0.16701 C -0.09201 -0.17326 -0.0974 -0.17835 -0.10191 -0.18436 C -0.10851 -0.19315 -0.11562 -0.2061 -0.12326 -0.21304 C -0.1276 -0.22484 -0.12205 -0.21258 -0.12917 -0.22045 C -0.13055 -0.22207 -0.13125 -0.22484 -0.13264 -0.22669 C -0.13368 -0.22808 -0.13524 -0.22924 -0.13646 -0.23039 C -0.13941 -0.23641 -0.14861 -0.24844 -0.1533 -0.25167 C -0.15417 -0.25329 -0.15503 -0.25514 -0.15608 -0.25653 C -0.15694 -0.25769 -0.15833 -0.25792 -0.15885 -0.25908 C -0.16319 -0.26625 -0.15799 -0.26301 -0.16354 -0.26532 C -0.16927 -0.27573 -0.17778 -0.28522 -0.18507 -0.29285 C -0.18924 -0.29701 -0.19184 -0.30372 -0.19618 -0.30765 C -0.19965 -0.31112 -0.20399 -0.31321 -0.20746 -0.31644 C -0.21632 -0.32454 -0.22483 -0.33403 -0.23368 -0.34258 C -0.24149 -0.35022 -0.25295 -0.36618 -0.26163 -0.36988 C -0.26285 -0.37196 -0.26389 -0.37427 -0.26545 -0.37613 C -0.26615 -0.37705 -0.26753 -0.37659 -0.26823 -0.37751 C -0.27153 -0.38098 -0.27118 -0.3826 -0.27569 -0.38492 C -0.2816 -0.39278 -0.28941 -0.39694 -0.29618 -0.40365 C -0.30017 -0.40759 -0.30156 -0.40967 -0.3066 -0.41221 C -0.31111 -0.41823 -0.31701 -0.4217 -0.3224 -0.42609 C -0.32656 -0.42956 -0.32795 -0.43303 -0.33264 -0.43465 C -0.33594 -0.43766 -0.33906 -0.44043 -0.34288 -0.44205 C -0.35 -0.4483 -0.34635 -0.44668 -0.3533 -0.4483 C -0.35885 -0.45292 -0.36562 -0.45639 -0.37187 -0.45963 C -0.37326 -0.46033 -0.3743 -0.46148 -0.37569 -0.46218 C -0.37743 -0.4631 -0.38125 -0.46449 -0.38125 -0.46449 C -0.40434 -0.46403 -0.42743 -0.46449 -0.45052 -0.46333 C -0.45156 -0.46333 -0.45226 -0.46148 -0.4533 -0.46079 C -0.45451 -0.46009 -0.45573 -0.46009 -0.45694 -0.45963 C -0.46042 -0.45732 -0.46389 -0.45663 -0.46719 -0.45454 C -0.47135 -0.45177 -0.47483 -0.44853 -0.47934 -0.44714 C -0.48507 -0.44205 -0.48976 -0.43534 -0.49618 -0.43211 C -0.49983 -0.42725 -0.50399 -0.42239 -0.50833 -0.41846 C -0.51163 -0.41198 -0.52031 -0.40412 -0.52517 -0.39972 C -0.52847 -0.39671 -0.53281 -0.39347 -0.53455 -0.38862 " pathEditMode="relative" ptsTypes="ffffffffffffffffffffffffffffffffff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1115</Words>
  <Application>Microsoft Office PowerPoint</Application>
  <PresentationFormat>On-screen Show (4:3)</PresentationFormat>
  <Paragraphs>192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fong</dc:creator>
  <cp:lastModifiedBy>fong</cp:lastModifiedBy>
  <cp:revision>57</cp:revision>
  <dcterms:created xsi:type="dcterms:W3CDTF">2012-04-06T01:25:54Z</dcterms:created>
  <dcterms:modified xsi:type="dcterms:W3CDTF">2014-04-08T02:41:53Z</dcterms:modified>
</cp:coreProperties>
</file>