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9" r:id="rId2"/>
    <p:sldId id="280" r:id="rId3"/>
    <p:sldId id="266" r:id="rId4"/>
    <p:sldId id="271" r:id="rId5"/>
    <p:sldId id="283" r:id="rId6"/>
    <p:sldId id="281" r:id="rId7"/>
    <p:sldId id="282" r:id="rId8"/>
    <p:sldId id="295" r:id="rId9"/>
    <p:sldId id="267" r:id="rId10"/>
    <p:sldId id="285" r:id="rId11"/>
    <p:sldId id="269" r:id="rId12"/>
    <p:sldId id="276" r:id="rId13"/>
    <p:sldId id="277" r:id="rId14"/>
    <p:sldId id="278" r:id="rId15"/>
    <p:sldId id="268" r:id="rId16"/>
    <p:sldId id="291" r:id="rId17"/>
    <p:sldId id="279" r:id="rId18"/>
    <p:sldId id="286" r:id="rId19"/>
    <p:sldId id="275" r:id="rId20"/>
    <p:sldId id="287" r:id="rId21"/>
    <p:sldId id="288" r:id="rId22"/>
    <p:sldId id="284" r:id="rId23"/>
    <p:sldId id="290" r:id="rId24"/>
    <p:sldId id="289" r:id="rId25"/>
    <p:sldId id="292" r:id="rId26"/>
    <p:sldId id="29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64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ng\Desktop\Fong%20Main\ALFRED\pchem\photoelectric%20effect%20data%2012-6-11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ng\Desktop\Fong%20Main\ALFRED\pchem\photoelectric%20effect%20data%2012-6-11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ng\Desktop\Fong%20Main\ALFRED\pchem\photoelectric%20effect%20data%2012-6-11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 sz="1050"/>
              <a:t>plot of eVo vs f for K =metal using</a:t>
            </a:r>
            <a:r>
              <a:rPr lang="en-US" sz="1050" baseline="0"/>
              <a:t> eyeball estimates of zero</a:t>
            </a:r>
            <a:endParaRPr lang="en-US" sz="1050"/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1438471128608934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868307086614174"/>
          <c:y val="2.8252405949256341E-2"/>
          <c:w val="0.62818034036068071"/>
          <c:h val="0.88545974953490969"/>
        </c:manualLayout>
      </c:layout>
      <c:scatterChart>
        <c:scatterStyle val="lineMarker"/>
        <c:varyColors val="0"/>
        <c:ser>
          <c:idx val="1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numFmt formatCode="0.0000E+00" sourceLinked="0"/>
            </c:trendlineLbl>
          </c:trendline>
          <c:xVal>
            <c:numRef>
              <c:f>'[photoelectric effect data 12-6-11 data.xlsx]Sheet1'!$B$41:$B$44</c:f>
              <c:numCache>
                <c:formatCode>General</c:formatCode>
                <c:ptCount val="4"/>
                <c:pt idx="0">
                  <c:v>768692307692307.62</c:v>
                </c:pt>
                <c:pt idx="1">
                  <c:v>697186046511627.87</c:v>
                </c:pt>
                <c:pt idx="2">
                  <c:v>555166666666666.62</c:v>
                </c:pt>
                <c:pt idx="3">
                  <c:v>516879310344827.56</c:v>
                </c:pt>
              </c:numCache>
            </c:numRef>
          </c:xVal>
          <c:yVal>
            <c:numRef>
              <c:f>'[photoelectric effect data 12-6-11 data.xlsx]Sheet1'!$D$41:$D$44</c:f>
              <c:numCache>
                <c:formatCode>General</c:formatCode>
                <c:ptCount val="4"/>
                <c:pt idx="0">
                  <c:v>1.970706000000034E-19</c:v>
                </c:pt>
                <c:pt idx="1">
                  <c:v>1.682310000000034E-19</c:v>
                </c:pt>
                <c:pt idx="2">
                  <c:v>9.6132000000001688E-20</c:v>
                </c:pt>
                <c:pt idx="3">
                  <c:v>4.4861600000001019E-20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478392"/>
        <c:axId val="104708808"/>
      </c:scatterChart>
      <c:valAx>
        <c:axId val="140478392"/>
        <c:scaling>
          <c:orientation val="minMax"/>
        </c:scaling>
        <c:delete val="0"/>
        <c:axPos val="b"/>
        <c:numFmt formatCode="General" sourceLinked="1"/>
        <c:majorTickMark val="out"/>
        <c:minorTickMark val="in"/>
        <c:tickLblPos val="nextTo"/>
        <c:crossAx val="104708808"/>
        <c:crossesAt val="5.0000000000001481E-22"/>
        <c:crossBetween val="midCat"/>
        <c:minorUnit val="100000000000000"/>
      </c:valAx>
      <c:valAx>
        <c:axId val="104708808"/>
        <c:scaling>
          <c:orientation val="minMax"/>
          <c:max val="2.5000000000000565E-19"/>
          <c:min val="2.000000000000048E-20"/>
        </c:scaling>
        <c:delete val="0"/>
        <c:axPos val="l"/>
        <c:majorGridlines/>
        <c:numFmt formatCode="General" sourceLinked="1"/>
        <c:majorTickMark val="out"/>
        <c:minorTickMark val="in"/>
        <c:tickLblPos val="nextTo"/>
        <c:crossAx val="140478392"/>
        <c:crosses val="autoZero"/>
        <c:crossBetween val="midCat"/>
        <c:majorUnit val="1.0000000000000242E-20"/>
        <c:minorUnit val="1.0000000000000249E-21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 sz="1050"/>
              <a:t>plot of eVo vs f for K =metal using</a:t>
            </a:r>
            <a:r>
              <a:rPr lang="en-US" sz="1050" baseline="0"/>
              <a:t> eyeball estimates of zero</a:t>
            </a:r>
            <a:endParaRPr lang="en-US" sz="1050"/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1438471128608934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349081364829403"/>
          <c:y val="3.094064854796379E-2"/>
          <c:w val="0.62818034036068071"/>
          <c:h val="0.88545974953490958"/>
        </c:manualLayout>
      </c:layout>
      <c:scatterChart>
        <c:scatterStyle val="lineMarker"/>
        <c:varyColors val="0"/>
        <c:ser>
          <c:idx val="1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numFmt formatCode="0.0000E+00" sourceLinked="0"/>
            </c:trendlineLbl>
          </c:trendline>
          <c:xVal>
            <c:numRef>
              <c:f>'[photoelectric effect data 12-6-11 data.xlsx]Sheet1'!$B$41:$B$44</c:f>
              <c:numCache>
                <c:formatCode>General</c:formatCode>
                <c:ptCount val="4"/>
                <c:pt idx="0">
                  <c:v>768692307692307.62</c:v>
                </c:pt>
                <c:pt idx="1">
                  <c:v>697186046511627.87</c:v>
                </c:pt>
                <c:pt idx="2">
                  <c:v>555166666666666.62</c:v>
                </c:pt>
                <c:pt idx="3">
                  <c:v>516879310344827.56</c:v>
                </c:pt>
              </c:numCache>
            </c:numRef>
          </c:xVal>
          <c:yVal>
            <c:numRef>
              <c:f>'[photoelectric effect data 12-6-11 data.xlsx]Sheet1'!$D$41:$D$44</c:f>
              <c:numCache>
                <c:formatCode>General</c:formatCode>
                <c:ptCount val="4"/>
                <c:pt idx="0">
                  <c:v>1.9707060000000362E-19</c:v>
                </c:pt>
                <c:pt idx="1">
                  <c:v>1.682310000000034E-19</c:v>
                </c:pt>
                <c:pt idx="2">
                  <c:v>9.613200000000164E-20</c:v>
                </c:pt>
                <c:pt idx="3">
                  <c:v>4.4861600000001007E-20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3587768"/>
        <c:axId val="141437744"/>
      </c:scatterChart>
      <c:valAx>
        <c:axId val="143587768"/>
        <c:scaling>
          <c:orientation val="minMax"/>
        </c:scaling>
        <c:delete val="0"/>
        <c:axPos val="b"/>
        <c:numFmt formatCode="General" sourceLinked="1"/>
        <c:majorTickMark val="out"/>
        <c:minorTickMark val="in"/>
        <c:tickLblPos val="nextTo"/>
        <c:crossAx val="141437744"/>
        <c:crossesAt val="5.0000000000001481E-22"/>
        <c:crossBetween val="midCat"/>
        <c:minorUnit val="100000000000000"/>
      </c:valAx>
      <c:valAx>
        <c:axId val="141437744"/>
        <c:scaling>
          <c:orientation val="minMax"/>
          <c:max val="2.5000000000000565E-19"/>
          <c:min val="2.0000000000000471E-20"/>
        </c:scaling>
        <c:delete val="0"/>
        <c:axPos val="l"/>
        <c:majorGridlines/>
        <c:numFmt formatCode="General" sourceLinked="1"/>
        <c:majorTickMark val="out"/>
        <c:minorTickMark val="in"/>
        <c:tickLblPos val="nextTo"/>
        <c:crossAx val="143587768"/>
        <c:crosses val="autoZero"/>
        <c:crossBetween val="midCat"/>
        <c:majorUnit val="1.0000000000000236E-20"/>
        <c:minorUnit val="1.0000000000000249E-21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 sz="1050"/>
              <a:t>plot of eVo vs f for K =metal using</a:t>
            </a:r>
            <a:r>
              <a:rPr lang="en-US" sz="1050" baseline="0"/>
              <a:t> eyeball estimates of zero</a:t>
            </a:r>
            <a:endParaRPr lang="en-US" sz="1050"/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1438471128608935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349081364829409"/>
          <c:y val="3.0940648547963807E-2"/>
          <c:w val="0.62818034036068071"/>
          <c:h val="0.88545974953490958"/>
        </c:manualLayout>
      </c:layout>
      <c:scatterChart>
        <c:scatterStyle val="lineMarker"/>
        <c:varyColors val="0"/>
        <c:ser>
          <c:idx val="1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numFmt formatCode="0.0000E+00" sourceLinked="0"/>
            </c:trendlineLbl>
          </c:trendline>
          <c:xVal>
            <c:numRef>
              <c:f>'[photoelectric effect data 12-6-11 data.xlsx]Sheet1'!$B$41:$B$44</c:f>
              <c:numCache>
                <c:formatCode>General</c:formatCode>
                <c:ptCount val="4"/>
                <c:pt idx="0">
                  <c:v>768692307692307.62</c:v>
                </c:pt>
                <c:pt idx="1">
                  <c:v>697186046511627.87</c:v>
                </c:pt>
                <c:pt idx="2">
                  <c:v>555166666666666.62</c:v>
                </c:pt>
                <c:pt idx="3">
                  <c:v>516879310344827.56</c:v>
                </c:pt>
              </c:numCache>
            </c:numRef>
          </c:xVal>
          <c:yVal>
            <c:numRef>
              <c:f>'[photoelectric effect data 12-6-11 data.xlsx]Sheet1'!$D$41:$D$44</c:f>
              <c:numCache>
                <c:formatCode>General</c:formatCode>
                <c:ptCount val="4"/>
                <c:pt idx="0">
                  <c:v>1.9707060000000402E-19</c:v>
                </c:pt>
                <c:pt idx="1">
                  <c:v>1.6823100000000379E-19</c:v>
                </c:pt>
                <c:pt idx="2">
                  <c:v>9.613200000000182E-20</c:v>
                </c:pt>
                <c:pt idx="3">
                  <c:v>4.4861600000001133E-20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3586120"/>
        <c:axId val="143586504"/>
      </c:scatterChart>
      <c:valAx>
        <c:axId val="143586120"/>
        <c:scaling>
          <c:orientation val="minMax"/>
        </c:scaling>
        <c:delete val="0"/>
        <c:axPos val="b"/>
        <c:numFmt formatCode="General" sourceLinked="1"/>
        <c:majorTickMark val="out"/>
        <c:minorTickMark val="in"/>
        <c:tickLblPos val="nextTo"/>
        <c:crossAx val="143586504"/>
        <c:crossesAt val="5.0000000000001613E-22"/>
        <c:crossBetween val="midCat"/>
        <c:minorUnit val="100000000000000"/>
      </c:valAx>
      <c:valAx>
        <c:axId val="143586504"/>
        <c:scaling>
          <c:orientation val="minMax"/>
          <c:max val="2.5000000000000623E-19"/>
          <c:min val="2.000000000000051E-20"/>
        </c:scaling>
        <c:delete val="0"/>
        <c:axPos val="l"/>
        <c:majorGridlines/>
        <c:numFmt formatCode="General" sourceLinked="1"/>
        <c:majorTickMark val="out"/>
        <c:minorTickMark val="in"/>
        <c:tickLblPos val="nextTo"/>
        <c:crossAx val="143586120"/>
        <c:crosses val="autoZero"/>
        <c:crossBetween val="midCat"/>
        <c:majorUnit val="1.000000000000026E-20"/>
        <c:minorUnit val="1.0000000000000272E-21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AC146-B124-42BB-81A5-92A05408DB7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BCB55-664A-40DB-83CC-66823FABB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3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01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707B-FB9A-42D6-AE1C-40CEDB867DC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02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0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BCB55-664A-40DB-83CC-66823FABBD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60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BCB55-664A-40DB-83CC-66823FABBD7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90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958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E089-4CB7-4101-BC91-45FE78EB2A5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71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BCB55-664A-40DB-83CC-66823FABBD7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27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BCB55-664A-40DB-83CC-66823FABBD7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32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BCB55-664A-40DB-83CC-66823FABBD7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68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661B8-BA81-4E50-B674-B84B7D37D29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hyperlink" Target="http://www.google.com/url?sa=i&amp;rct=j&amp;q=&amp;esrc=s&amp;frm=1&amp;source=images&amp;cd=&amp;cad=rja&amp;docid=3pq4lVkgfXNDXM&amp;tbnid=ogiJ3CXG4dPuwM:&amp;ved=0CAUQjRw&amp;url=http://chemistry.umeche.maine.edu/~amar/spring2011/matterwave.html&amp;ei=9CwlUpT2JunY2wW-_oC4BQ&amp;bvm=bv.51495398,d.aWc&amp;psig=AFQjCNGJdUJDcJ7yYsHOC8XObQG9YDMNKg&amp;ust=1378254438585371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uact=8&amp;ved=&amp;url=http://www.walmart.com/ip/Farberware-GFO200S-Gf-Indoor-Outdoor-Grill-Slvr/44750697&amp;psig=AFQjCNG_AVcm58QL6XlkpljIsYf4Zoiw5A&amp;ust=145385577183555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/url?sa=i&amp;rct=j&amp;q=&amp;esrc=s&amp;frm=1&amp;source=images&amp;cd=&amp;cad=rja&amp;uact=8&amp;ved=0ahUKEwj4iITGo8bKAhWGtYMKHQJlDBcQjRwIBw&amp;url=http://gondo.com.tw/?33,dl-204-lux-light-meter&amp;psig=AFQjCNEV5pCkxTQNnXLbkBC7pJC4izxAEg&amp;ust=145385621654620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m/url?sa=i&amp;rct=j&amp;q=&amp;esrc=s&amp;frm=1&amp;source=images&amp;cd=&amp;cad=rja&amp;uact=8&amp;ved=0ahUKEwiq7oTSocbKAhWrvoMKHfIUDUAQjRwIBw&amp;url=http://www.kubirastore.com/grilling-basics/&amp;psig=AFQjCNGBWljvVFrCZl75IgIpZ6N0Q_L0bg&amp;ust=1453855698165898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2/21/Visible_spectrum_of_hydrogen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the three experimental observations that start all the trouble  ….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447800"/>
            <a:ext cx="8077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1)   Black body emission behavior (ultraviolet catastrophe)  pp. 4-6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743200"/>
            <a:ext cx="845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2) The photoelectric effect  pp. 7-10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505200"/>
            <a:ext cx="8305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3) Hydrogen atom’s emission spectrum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pp. 10-14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0292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Can you explain why the first two were such a problem for classical physics ?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762000"/>
            <a:ext cx="685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If light is not a*$%^#$!!  wave, what the $^&amp;^*&amp;!!  is it ??</a:t>
            </a:r>
            <a:endParaRPr lang="en-US" sz="4000" dirty="0"/>
          </a:p>
        </p:txBody>
      </p:sp>
      <p:pic>
        <p:nvPicPr>
          <p:cNvPr id="3" name="Picture 2" descr="http://amazingnotes.com/wp-content/uploads/2011/05/strange-albert-einste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514600"/>
            <a:ext cx="2769394" cy="28679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486400" y="37338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</a:t>
            </a:r>
            <a:r>
              <a:rPr lang="en-US" sz="3600" dirty="0" err="1" smtClean="0"/>
              <a:t>Ich</a:t>
            </a:r>
            <a:r>
              <a:rPr lang="en-US" sz="3600" dirty="0" smtClean="0"/>
              <a:t> </a:t>
            </a:r>
            <a:r>
              <a:rPr lang="en-US" sz="3600" dirty="0" err="1" smtClean="0"/>
              <a:t>denke</a:t>
            </a:r>
            <a:r>
              <a:rPr lang="en-US" sz="3600" dirty="0" smtClean="0"/>
              <a:t> </a:t>
            </a:r>
            <a:r>
              <a:rPr lang="en-US" sz="3600" dirty="0" err="1" smtClean="0"/>
              <a:t>ich</a:t>
            </a:r>
            <a:r>
              <a:rPr lang="en-US" sz="3600" dirty="0" smtClean="0"/>
              <a:t>  </a:t>
            </a:r>
          </a:p>
          <a:p>
            <a:r>
              <a:rPr lang="en-US" sz="3600" dirty="0" err="1" smtClean="0"/>
              <a:t>weiss</a:t>
            </a:r>
            <a:r>
              <a:rPr lang="en-US" sz="3600" dirty="0" smtClean="0"/>
              <a:t>, </a:t>
            </a:r>
            <a:r>
              <a:rPr lang="en-US" sz="3600" dirty="0" err="1" smtClean="0"/>
              <a:t>ja</a:t>
            </a:r>
            <a:r>
              <a:rPr lang="en-US" sz="3600" dirty="0" smtClean="0"/>
              <a:t> ! “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Einstein’s `</a:t>
            </a:r>
            <a:r>
              <a:rPr lang="en-US" sz="3200" dirty="0" err="1" smtClean="0"/>
              <a:t>Annus</a:t>
            </a:r>
            <a:r>
              <a:rPr lang="en-US" sz="3200" dirty="0" smtClean="0"/>
              <a:t> Mirabilis’ (miracle year: 1905)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25146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2) </a:t>
            </a:r>
            <a:r>
              <a:rPr lang="en-US" b="1" u="sng" dirty="0" smtClean="0"/>
              <a:t>Investigations on the Theory of Brownian Motion  </a:t>
            </a:r>
            <a:endParaRPr lang="en-US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28956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Annalen</a:t>
            </a:r>
            <a:r>
              <a:rPr lang="en-US" i="1" dirty="0" smtClean="0"/>
              <a:t> </a:t>
            </a:r>
            <a:r>
              <a:rPr lang="en-US" i="1" dirty="0" err="1" smtClean="0"/>
              <a:t>der</a:t>
            </a:r>
            <a:r>
              <a:rPr lang="en-US" i="1" dirty="0" smtClean="0"/>
              <a:t> </a:t>
            </a:r>
            <a:r>
              <a:rPr lang="en-US" i="1" dirty="0" err="1" smtClean="0"/>
              <a:t>Physik</a:t>
            </a:r>
            <a:r>
              <a:rPr lang="en-US" dirty="0" smtClean="0"/>
              <a:t> </a:t>
            </a:r>
            <a:r>
              <a:rPr lang="en-US" b="1" dirty="0" smtClean="0"/>
              <a:t>17</a:t>
            </a:r>
            <a:r>
              <a:rPr lang="en-US" dirty="0" smtClean="0"/>
              <a:t> (8): 549–560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762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 err="1" smtClean="0">
                <a:latin typeface="Baskerville Old Face" pitchFamily="18" charset="0"/>
              </a:rPr>
              <a:t>Uber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einen</a:t>
            </a:r>
            <a:r>
              <a:rPr lang="en-US" b="1" dirty="0" smtClean="0">
                <a:latin typeface="Baskerville Old Face" pitchFamily="18" charset="0"/>
              </a:rPr>
              <a:t> die </a:t>
            </a:r>
            <a:r>
              <a:rPr lang="en-US" b="1" dirty="0" err="1" smtClean="0">
                <a:latin typeface="Baskerville Old Face" pitchFamily="18" charset="0"/>
              </a:rPr>
              <a:t>Erzeigung</a:t>
            </a:r>
            <a:r>
              <a:rPr lang="en-US" b="1" dirty="0" smtClean="0">
                <a:latin typeface="Baskerville Old Face" pitchFamily="18" charset="0"/>
              </a:rPr>
              <a:t> und </a:t>
            </a:r>
            <a:r>
              <a:rPr lang="en-US" b="1" dirty="0" err="1" smtClean="0">
                <a:latin typeface="Baskerville Old Face" pitchFamily="18" charset="0"/>
              </a:rPr>
              <a:t>Verwandlung</a:t>
            </a:r>
            <a:r>
              <a:rPr lang="en-US" b="1" dirty="0" smtClean="0">
                <a:latin typeface="Baskerville Old Face" pitchFamily="18" charset="0"/>
              </a:rPr>
              <a:t> des </a:t>
            </a:r>
            <a:r>
              <a:rPr lang="en-US" b="1" dirty="0" err="1" smtClean="0">
                <a:latin typeface="Baskerville Old Face" pitchFamily="18" charset="0"/>
              </a:rPr>
              <a:t>Lichts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betreffenden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heuristischen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Gesichtpunkt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dirty="0" smtClean="0"/>
              <a:t>     </a:t>
            </a:r>
            <a:endParaRPr lang="en-US" b="1" u="sng" dirty="0"/>
          </a:p>
        </p:txBody>
      </p:sp>
      <p:sp>
        <p:nvSpPr>
          <p:cNvPr id="7" name="Rectangle 6"/>
          <p:cNvSpPr/>
          <p:nvPr/>
        </p:nvSpPr>
        <p:spPr>
          <a:xfrm>
            <a:off x="2209800" y="2057400"/>
            <a:ext cx="3482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Annalen</a:t>
            </a:r>
            <a:r>
              <a:rPr lang="en-US" i="1" dirty="0" smtClean="0"/>
              <a:t> </a:t>
            </a:r>
            <a:r>
              <a:rPr lang="en-US" i="1" dirty="0" err="1" smtClean="0"/>
              <a:t>der</a:t>
            </a:r>
            <a:r>
              <a:rPr lang="en-US" i="1" dirty="0" smtClean="0"/>
              <a:t> </a:t>
            </a:r>
            <a:r>
              <a:rPr lang="en-US" i="1" dirty="0" err="1" smtClean="0"/>
              <a:t>Physik</a:t>
            </a:r>
            <a:r>
              <a:rPr lang="en-US" dirty="0" smtClean="0"/>
              <a:t> </a:t>
            </a:r>
            <a:r>
              <a:rPr lang="en-US" b="1" dirty="0" smtClean="0"/>
              <a:t>17</a:t>
            </a:r>
            <a:r>
              <a:rPr lang="en-US" dirty="0" smtClean="0"/>
              <a:t> (6): 132–148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5814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3) </a:t>
            </a:r>
            <a:r>
              <a:rPr lang="en-US" b="1" u="sng" dirty="0" smtClean="0"/>
              <a:t>On the Electrodynamics of Moving Bodies</a:t>
            </a:r>
            <a:endParaRPr lang="en-US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39624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Annalen</a:t>
            </a:r>
            <a:r>
              <a:rPr lang="en-US" i="1" dirty="0" smtClean="0"/>
              <a:t> </a:t>
            </a:r>
            <a:r>
              <a:rPr lang="en-US" i="1" dirty="0" err="1" smtClean="0"/>
              <a:t>der</a:t>
            </a:r>
            <a:r>
              <a:rPr lang="en-US" i="1" dirty="0" smtClean="0"/>
              <a:t> </a:t>
            </a:r>
            <a:r>
              <a:rPr lang="en-US" i="1" dirty="0" err="1" smtClean="0"/>
              <a:t>Physik</a:t>
            </a:r>
            <a:r>
              <a:rPr lang="en-US" dirty="0" smtClean="0"/>
              <a:t> </a:t>
            </a:r>
            <a:r>
              <a:rPr lang="en-US" b="1" dirty="0" smtClean="0"/>
              <a:t>17</a:t>
            </a:r>
            <a:r>
              <a:rPr lang="en-US" dirty="0" smtClean="0"/>
              <a:t> (10): 891–921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724400"/>
            <a:ext cx="6172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4) </a:t>
            </a:r>
            <a:r>
              <a:rPr lang="en-US" b="1" u="sng" dirty="0" smtClean="0">
                <a:solidFill>
                  <a:srgbClr val="FF0000"/>
                </a:solidFill>
              </a:rPr>
              <a:t>Does the Inertia of a Body Depend on Its Energy Content ?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7400" y="5181600"/>
            <a:ext cx="4419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Annalen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der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Physik</a:t>
            </a:r>
            <a:r>
              <a:rPr lang="en-US" b="1" dirty="0" smtClean="0">
                <a:solidFill>
                  <a:srgbClr val="FF0000"/>
                </a:solidFill>
              </a:rPr>
              <a:t> 18 (13): 639–641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1447800"/>
            <a:ext cx="7924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solidFill>
                  <a:srgbClr val="FF0000"/>
                </a:solidFill>
              </a:rPr>
              <a:t>1) </a:t>
            </a:r>
            <a:r>
              <a:rPr lang="en-US" b="1" u="sng" dirty="0" smtClean="0">
                <a:solidFill>
                  <a:srgbClr val="FF0000"/>
                </a:solidFill>
              </a:rPr>
              <a:t>On a Heuristic Viewpoint Concerning the Production and Transformation of Light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7400" y="34290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FYI…this explains what happens when we move at the speed of light…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1905000"/>
            <a:ext cx="53190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/>
              <a:t>Annalen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der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Physik</a:t>
            </a:r>
            <a:r>
              <a:rPr lang="en-US" sz="2800" dirty="0" smtClean="0"/>
              <a:t> </a:t>
            </a:r>
            <a:r>
              <a:rPr lang="en-US" sz="2800" b="1" dirty="0" smtClean="0"/>
              <a:t>17</a:t>
            </a:r>
            <a:r>
              <a:rPr lang="en-US" sz="2800" dirty="0" smtClean="0"/>
              <a:t> (6): 132–148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609600"/>
            <a:ext cx="79248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FF0000"/>
                </a:solidFill>
              </a:rPr>
              <a:t>1) </a:t>
            </a:r>
            <a:r>
              <a:rPr lang="en-US" sz="3200" b="1" u="sng" dirty="0" smtClean="0">
                <a:solidFill>
                  <a:srgbClr val="FF0000"/>
                </a:solidFill>
              </a:rPr>
              <a:t>On a Heuristic Viewpoint Concerning the Production and Transformation of Light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2895600"/>
            <a:ext cx="579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Planck’s E=</a:t>
            </a:r>
            <a:r>
              <a:rPr lang="en-US" sz="4000" dirty="0" err="1" smtClean="0"/>
              <a:t>hf</a:t>
            </a:r>
            <a:r>
              <a:rPr lang="en-US" sz="4000" dirty="0" smtClean="0"/>
              <a:t> explained in terms of light = “photons “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amazingnotes.com/wp-content/uploads/2011/05/strange-albert-einste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524000"/>
            <a:ext cx="2007394" cy="20788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38200" y="1600200"/>
            <a:ext cx="502920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/>
              <a:t>=</a:t>
            </a:r>
            <a:r>
              <a:rPr lang="en-US" sz="2700" b="1" dirty="0"/>
              <a:t>A MASSLESS BULLET OF</a:t>
            </a:r>
            <a:r>
              <a:rPr lang="en-US" sz="2700" b="1" dirty="0">
                <a:solidFill>
                  <a:srgbClr val="FF0000"/>
                </a:solidFill>
              </a:rPr>
              <a:t> ENERGY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6096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/>
              <a:t>Einstein’s </a:t>
            </a:r>
            <a:r>
              <a:rPr lang="en-US" sz="3200" dirty="0" smtClean="0"/>
              <a:t>photon idea is a metaphor….</a:t>
            </a:r>
            <a:endParaRPr lang="en-US" sz="3200" dirty="0"/>
          </a:p>
        </p:txBody>
      </p:sp>
      <p:pic>
        <p:nvPicPr>
          <p:cNvPr id="8194" name="Picture 2" descr="http://chemistry.umeche.maine.edu/~amar/spring2011/light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590800"/>
            <a:ext cx="3516341" cy="136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1581150" y="449580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sp>
        <p:nvSpPr>
          <p:cNvPr id="12" name="Oval 11"/>
          <p:cNvSpPr/>
          <p:nvPr/>
        </p:nvSpPr>
        <p:spPr>
          <a:xfrm>
            <a:off x="2438400" y="449580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sp>
        <p:nvSpPr>
          <p:cNvPr id="13" name="Oval 12"/>
          <p:cNvSpPr/>
          <p:nvPr/>
        </p:nvSpPr>
        <p:spPr>
          <a:xfrm>
            <a:off x="3259122" y="449580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sp>
        <p:nvSpPr>
          <p:cNvPr id="14" name="Oval 13"/>
          <p:cNvSpPr/>
          <p:nvPr/>
        </p:nvSpPr>
        <p:spPr>
          <a:xfrm>
            <a:off x="4335065" y="4495800"/>
            <a:ext cx="400050" cy="4000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sp>
        <p:nvSpPr>
          <p:cNvPr id="16" name="TextBox 15"/>
          <p:cNvSpPr txBox="1"/>
          <p:nvPr/>
        </p:nvSpPr>
        <p:spPr>
          <a:xfrm>
            <a:off x="457200" y="2895600"/>
            <a:ext cx="11342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/>
              <a:t>OLD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0041" y="4428213"/>
            <a:ext cx="11251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/>
              <a:t>NEW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819400" y="2590800"/>
            <a:ext cx="1600200" cy="1360776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743200" y="2667000"/>
            <a:ext cx="1600200" cy="1276367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486444" y="3067050"/>
            <a:ext cx="11342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/>
              <a:t>wave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99410" y="4514173"/>
            <a:ext cx="2668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Stream of photons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5791200" y="3124200"/>
            <a:ext cx="491943" cy="448361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791200" y="3124200"/>
            <a:ext cx="397288" cy="433415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" y="5334000"/>
            <a:ext cx="8915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r>
              <a:rPr lang="en-US" sz="2800" b="1" dirty="0" smtClean="0"/>
              <a:t>but, which still have wave-like behavior. The </a:t>
            </a:r>
            <a:r>
              <a:rPr lang="en-US" sz="2800" b="1" dirty="0" err="1" smtClean="0"/>
              <a:t>massless</a:t>
            </a:r>
            <a:r>
              <a:rPr lang="en-US" sz="2800" b="1" dirty="0" smtClean="0"/>
              <a:t> bullets still diffract…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9926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16" grpId="0"/>
      <p:bldP spid="19" grpId="0"/>
      <p:bldP spid="27" grpId="0"/>
      <p:bldP spid="28" grpId="0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865328" y="234315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sp>
        <p:nvSpPr>
          <p:cNvPr id="3" name="Oval 2"/>
          <p:cNvSpPr/>
          <p:nvPr/>
        </p:nvSpPr>
        <p:spPr>
          <a:xfrm>
            <a:off x="2722578" y="234315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sp>
        <p:nvSpPr>
          <p:cNvPr id="4" name="Oval 3"/>
          <p:cNvSpPr/>
          <p:nvPr/>
        </p:nvSpPr>
        <p:spPr>
          <a:xfrm>
            <a:off x="3657600" y="234315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sp>
        <p:nvSpPr>
          <p:cNvPr id="5" name="Oval 4"/>
          <p:cNvSpPr/>
          <p:nvPr/>
        </p:nvSpPr>
        <p:spPr>
          <a:xfrm>
            <a:off x="4733543" y="2343150"/>
            <a:ext cx="400050" cy="4000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sp>
        <p:nvSpPr>
          <p:cNvPr id="6" name="TextBox 5"/>
          <p:cNvSpPr txBox="1"/>
          <p:nvPr/>
        </p:nvSpPr>
        <p:spPr>
          <a:xfrm>
            <a:off x="5197888" y="2361523"/>
            <a:ext cx="2668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Stream of photons</a:t>
            </a:r>
          </a:p>
        </p:txBody>
      </p:sp>
      <p:pic>
        <p:nvPicPr>
          <p:cNvPr id="7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876" y="4008730"/>
            <a:ext cx="1028956" cy="55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150" y="4042105"/>
            <a:ext cx="1143000" cy="49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06" y="4042105"/>
            <a:ext cx="1143000" cy="49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505" y="4042105"/>
            <a:ext cx="1143000" cy="49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769" y="4783181"/>
            <a:ext cx="1233170" cy="112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543" y="4862642"/>
            <a:ext cx="1145763" cy="1041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365" y="4954190"/>
            <a:ext cx="1072356" cy="974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1" y="4887984"/>
            <a:ext cx="1130459" cy="1027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28600" y="304800"/>
            <a:ext cx="8610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50" dirty="0" smtClean="0"/>
              <a:t>Using Planck’s </a:t>
            </a:r>
            <a:r>
              <a:rPr lang="en-US" sz="4050" dirty="0"/>
              <a:t>equation: </a:t>
            </a:r>
            <a:r>
              <a:rPr lang="en-US" sz="4050" dirty="0" err="1" smtClean="0"/>
              <a:t>h</a:t>
            </a:r>
            <a:r>
              <a:rPr lang="en-US" sz="4050" dirty="0" err="1" smtClean="0">
                <a:solidFill>
                  <a:srgbClr val="FF0000"/>
                </a:solidFill>
              </a:rPr>
              <a:t>f</a:t>
            </a:r>
            <a:r>
              <a:rPr lang="en-US" sz="4050" dirty="0" smtClean="0"/>
              <a:t>=</a:t>
            </a:r>
            <a:r>
              <a:rPr lang="en-US" sz="4050" dirty="0" err="1" smtClean="0"/>
              <a:t>E</a:t>
            </a:r>
            <a:r>
              <a:rPr lang="en-US" sz="4050" baseline="-25000" dirty="0" err="1" smtClean="0"/>
              <a:t>photon</a:t>
            </a:r>
            <a:r>
              <a:rPr lang="en-US" sz="4050" dirty="0" smtClean="0"/>
              <a:t> leads to this picture</a:t>
            </a:r>
            <a:endParaRPr lang="en-US" sz="4050" dirty="0"/>
          </a:p>
        </p:txBody>
      </p:sp>
      <p:sp>
        <p:nvSpPr>
          <p:cNvPr id="16" name="TextBox 15"/>
          <p:cNvSpPr txBox="1"/>
          <p:nvPr/>
        </p:nvSpPr>
        <p:spPr>
          <a:xfrm>
            <a:off x="1714500" y="1657350"/>
            <a:ext cx="62865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b="1" dirty="0" err="1"/>
              <a:t>h</a:t>
            </a:r>
            <a:r>
              <a:rPr lang="en-US" sz="3000" b="1" dirty="0" err="1">
                <a:solidFill>
                  <a:srgbClr val="FF0000"/>
                </a:solidFill>
              </a:rPr>
              <a:t>f</a:t>
            </a:r>
            <a:r>
              <a:rPr lang="en-US" sz="3000" dirty="0"/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08278" y="1682353"/>
            <a:ext cx="62865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b="1" dirty="0" err="1"/>
              <a:t>h</a:t>
            </a:r>
            <a:r>
              <a:rPr lang="en-US" sz="3000" b="1" dirty="0" err="1">
                <a:solidFill>
                  <a:srgbClr val="FF0000"/>
                </a:solidFill>
              </a:rPr>
              <a:t>f</a:t>
            </a:r>
            <a:r>
              <a:rPr lang="en-US" sz="3000" dirty="0"/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16407" y="1664493"/>
            <a:ext cx="62865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b="1" dirty="0" err="1"/>
              <a:t>h</a:t>
            </a:r>
            <a:r>
              <a:rPr lang="en-US" sz="3000" b="1" dirty="0" err="1">
                <a:solidFill>
                  <a:srgbClr val="FF0000"/>
                </a:solidFill>
              </a:rPr>
              <a:t>f</a:t>
            </a:r>
            <a:r>
              <a:rPr lang="en-US" sz="3000" dirty="0"/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47806" y="1728787"/>
            <a:ext cx="62865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b="1" dirty="0" err="1"/>
              <a:t>h</a:t>
            </a:r>
            <a:r>
              <a:rPr lang="en-US" sz="3000" b="1" dirty="0" err="1">
                <a:solidFill>
                  <a:srgbClr val="FF0000"/>
                </a:solidFill>
              </a:rPr>
              <a:t>f</a:t>
            </a:r>
            <a:r>
              <a:rPr lang="en-US" sz="3000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2895600"/>
            <a:ext cx="8991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/>
              <a:t>Doc’s analogy: </a:t>
            </a:r>
            <a:r>
              <a:rPr lang="en-US" sz="2800" b="1" dirty="0" smtClean="0"/>
              <a:t>A photon </a:t>
            </a:r>
            <a:r>
              <a:rPr lang="en-US" sz="2800" b="1" dirty="0"/>
              <a:t>is like a unit of </a:t>
            </a:r>
            <a:r>
              <a:rPr lang="en-US" sz="2800" b="1" dirty="0" smtClean="0"/>
              <a:t>compressed spring: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406166" y="3477779"/>
            <a:ext cx="5874467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550" b="1" dirty="0">
                <a:solidFill>
                  <a:schemeClr val="accent2">
                    <a:lumMod val="75000"/>
                  </a:schemeClr>
                </a:solidFill>
              </a:rPr>
              <a:t>High</a:t>
            </a:r>
            <a:r>
              <a:rPr lang="en-US" sz="2550" b="1" dirty="0"/>
              <a:t> </a:t>
            </a:r>
            <a:r>
              <a:rPr lang="en-US" sz="2550" b="1" dirty="0">
                <a:solidFill>
                  <a:srgbClr val="FF0000"/>
                </a:solidFill>
              </a:rPr>
              <a:t>frequency</a:t>
            </a:r>
            <a:r>
              <a:rPr lang="en-US" sz="2550" dirty="0"/>
              <a:t>(high </a:t>
            </a:r>
            <a:r>
              <a:rPr lang="en-US" sz="2550" b="1" dirty="0">
                <a:solidFill>
                  <a:srgbClr val="FF0000"/>
                </a:solidFill>
              </a:rPr>
              <a:t>f</a:t>
            </a:r>
            <a:r>
              <a:rPr lang="en-US" sz="2550" dirty="0"/>
              <a:t>)…</a:t>
            </a:r>
            <a:r>
              <a:rPr lang="en-US" sz="2550" b="1" i="1" dirty="0">
                <a:solidFill>
                  <a:srgbClr val="002060"/>
                </a:solidFill>
              </a:rPr>
              <a:t>high</a:t>
            </a:r>
            <a:r>
              <a:rPr lang="en-US" sz="2550" dirty="0"/>
              <a:t> energy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79751" y="4686301"/>
            <a:ext cx="663164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550" b="1" dirty="0">
                <a:solidFill>
                  <a:srgbClr val="C00000"/>
                </a:solidFill>
              </a:rPr>
              <a:t>low </a:t>
            </a:r>
            <a:r>
              <a:rPr lang="en-US" sz="2550" b="1" dirty="0">
                <a:solidFill>
                  <a:srgbClr val="FF0000"/>
                </a:solidFill>
              </a:rPr>
              <a:t>frequency  </a:t>
            </a:r>
            <a:r>
              <a:rPr lang="en-US" sz="2550" dirty="0"/>
              <a:t>(low </a:t>
            </a:r>
            <a:r>
              <a:rPr lang="en-US" sz="2550" b="1" dirty="0">
                <a:solidFill>
                  <a:srgbClr val="FF0000"/>
                </a:solidFill>
              </a:rPr>
              <a:t>f</a:t>
            </a:r>
            <a:r>
              <a:rPr lang="en-US" sz="2550" dirty="0"/>
              <a:t>)…</a:t>
            </a:r>
            <a:r>
              <a:rPr lang="en-US" sz="2550" b="1" i="1" dirty="0">
                <a:solidFill>
                  <a:srgbClr val="C00000"/>
                </a:solidFill>
              </a:rPr>
              <a:t>low</a:t>
            </a:r>
            <a:r>
              <a:rPr lang="en-US" sz="2550" dirty="0"/>
              <a:t> energy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74010" y="4042105"/>
            <a:ext cx="11920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</a:schemeClr>
                </a:solidFill>
              </a:rPr>
              <a:t>tight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77594" y="4968478"/>
            <a:ext cx="11920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</a:rPr>
              <a:t>loose</a:t>
            </a:r>
          </a:p>
        </p:txBody>
      </p:sp>
    </p:spTree>
    <p:extLst>
      <p:ext uri="{BB962C8B-B14F-4D97-AF65-F5344CB8AC3E}">
        <p14:creationId xmlns:p14="http://schemas.microsoft.com/office/powerpoint/2010/main" val="276061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20" grpId="0" animBg="1"/>
      <p:bldP spid="21" grpId="0"/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185838" y="0"/>
            <a:ext cx="6811032" cy="172354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4)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Annalen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der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Physik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18 (13): 639–641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DOES THE INERTIA OF A BODY DEPEND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UPON ITS ENERGY-CONTENT?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By A. Einstein</a:t>
            </a:r>
            <a:b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September 27, 1905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K_0 - K_1 = \frac{1}{2}\frac{L}{c^2}v^2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505200"/>
            <a:ext cx="41148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K_0 - K_1 = L\left\{ \frac{1}{\sqrt{1-v^2/c^2}}-1\right\}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209800"/>
            <a:ext cx="441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228600" y="3810000"/>
            <a:ext cx="99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~</a:t>
            </a:r>
            <a:endParaRPr lang="en-US" sz="4400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" y="48006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Can be morphed to: </a:t>
            </a:r>
          </a:p>
          <a:p>
            <a:r>
              <a:rPr lang="en-US" sz="4000" b="1" dirty="0" smtClean="0"/>
              <a:t>E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 = (m</a:t>
            </a:r>
            <a:r>
              <a:rPr lang="en-US" sz="4000" b="1" baseline="-25000" dirty="0" smtClean="0"/>
              <a:t>o</a:t>
            </a:r>
            <a:r>
              <a:rPr lang="en-US" sz="4000" b="1" dirty="0" smtClean="0"/>
              <a:t>c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)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 + (pc)</a:t>
            </a:r>
            <a:r>
              <a:rPr lang="en-US" sz="4000" b="1" baseline="30000" dirty="0" smtClean="0"/>
              <a:t>2</a:t>
            </a:r>
            <a:endParaRPr lang="en-US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" y="1600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`huge’ idea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4800600"/>
            <a:ext cx="3657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Why a `huge’  idea????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066800"/>
            <a:ext cx="36599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E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 = (m</a:t>
            </a:r>
            <a:r>
              <a:rPr lang="en-US" sz="3600" b="1" baseline="-25000" dirty="0" smtClean="0"/>
              <a:t>o</a:t>
            </a:r>
            <a:r>
              <a:rPr lang="en-US" sz="3600" b="1" dirty="0" smtClean="0"/>
              <a:t>c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)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 + (pc)</a:t>
            </a:r>
            <a:r>
              <a:rPr lang="en-US" sz="3600" b="1" baseline="30000" dirty="0" smtClean="0"/>
              <a:t>2</a:t>
            </a:r>
            <a:endParaRPr lang="en-US" sz="3600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09800" y="914400"/>
            <a:ext cx="22860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2286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Rest mass of body</a:t>
            </a:r>
          </a:p>
          <a:p>
            <a:r>
              <a:rPr lang="en-US" sz="2400" dirty="0" smtClean="0"/>
              <a:t>when its not moving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667000" y="762000"/>
            <a:ext cx="609600" cy="533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00400" y="2286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Speed of light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6858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Momentum of moving body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4038600" y="990600"/>
            <a:ext cx="45720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4400" y="1905000"/>
            <a:ext cx="556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two huge conclusions from this: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1066800" y="2438400"/>
            <a:ext cx="33217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arenR"/>
            </a:pPr>
            <a:r>
              <a:rPr lang="en-US" sz="3200" dirty="0" smtClean="0"/>
              <a:t>If p=0,   E =m</a:t>
            </a:r>
            <a:r>
              <a:rPr lang="en-US" sz="3200" baseline="-25000" dirty="0" smtClean="0"/>
              <a:t>o</a:t>
            </a:r>
            <a:r>
              <a:rPr lang="en-US" sz="3200" dirty="0" smtClean="0"/>
              <a:t>c</a:t>
            </a:r>
            <a:r>
              <a:rPr lang="en-US" sz="3200" baseline="30000" dirty="0" smtClean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24400" y="2362200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=&gt; We can make nuclear weapons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1143000" y="33528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2) If m</a:t>
            </a:r>
            <a:r>
              <a:rPr lang="en-US" sz="3200" baseline="-25000" dirty="0" smtClean="0"/>
              <a:t>o</a:t>
            </a:r>
            <a:r>
              <a:rPr lang="en-US" sz="3200" dirty="0" smtClean="0"/>
              <a:t>=0 (e.g. were dealing with light)</a:t>
            </a:r>
          </a:p>
          <a:p>
            <a:r>
              <a:rPr lang="en-US" sz="3200" dirty="0" smtClean="0"/>
              <a:t>	</a:t>
            </a:r>
            <a:r>
              <a:rPr lang="en-US" sz="3200" dirty="0" err="1" smtClean="0"/>
              <a:t>E</a:t>
            </a:r>
            <a:r>
              <a:rPr lang="en-US" sz="3200" baseline="-25000" dirty="0" err="1" smtClean="0"/>
              <a:t>light</a:t>
            </a:r>
            <a:r>
              <a:rPr lang="en-US" sz="3200" dirty="0" smtClean="0"/>
              <a:t> =p</a:t>
            </a:r>
            <a:r>
              <a:rPr lang="en-US" sz="3200" baseline="-25000" dirty="0" smtClean="0"/>
              <a:t>light</a:t>
            </a:r>
            <a:r>
              <a:rPr lang="en-US" sz="3200" dirty="0" smtClean="0"/>
              <a:t> c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838200" y="44196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But Planck says </a:t>
            </a:r>
            <a:r>
              <a:rPr lang="en-US" sz="2800" dirty="0" err="1" smtClean="0"/>
              <a:t>E</a:t>
            </a:r>
            <a:r>
              <a:rPr lang="en-US" sz="2800" baseline="-25000" dirty="0" err="1" smtClean="0"/>
              <a:t>light</a:t>
            </a:r>
            <a:r>
              <a:rPr lang="en-US" sz="2800" dirty="0" smtClean="0"/>
              <a:t> =</a:t>
            </a:r>
            <a:r>
              <a:rPr lang="en-US" sz="2800" dirty="0" err="1" smtClean="0"/>
              <a:t>hf</a:t>
            </a:r>
            <a:r>
              <a:rPr lang="en-US" sz="2800" dirty="0" smtClean="0"/>
              <a:t>=</a:t>
            </a:r>
            <a:r>
              <a:rPr lang="en-US" sz="2800" dirty="0" err="1" smtClean="0"/>
              <a:t>hc</a:t>
            </a:r>
            <a:r>
              <a:rPr lang="en-US" sz="2800" dirty="0" smtClean="0"/>
              <a:t>/</a:t>
            </a:r>
            <a:r>
              <a:rPr lang="en-US" sz="2800" dirty="0" smtClean="0">
                <a:sym typeface="Symbol"/>
              </a:rPr>
              <a:t>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5562600" y="44196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=&gt; p</a:t>
            </a:r>
            <a:r>
              <a:rPr lang="en-US" sz="3200" baseline="-25000" dirty="0" smtClean="0"/>
              <a:t>light</a:t>
            </a:r>
            <a:r>
              <a:rPr lang="en-US" sz="3200" dirty="0" smtClean="0"/>
              <a:t> c = </a:t>
            </a:r>
            <a:r>
              <a:rPr lang="en-US" sz="3200" dirty="0" err="1" smtClean="0"/>
              <a:t>hc</a:t>
            </a:r>
            <a:r>
              <a:rPr lang="en-US" sz="3200" dirty="0" smtClean="0"/>
              <a:t>/</a:t>
            </a:r>
            <a:r>
              <a:rPr lang="en-US" sz="3200" dirty="0" smtClean="0">
                <a:sym typeface="Symbol"/>
              </a:rPr>
              <a:t></a:t>
            </a:r>
            <a:endParaRPr lang="en-US" sz="32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6858000" y="4495800"/>
            <a:ext cx="304800" cy="5334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620000" y="4495800"/>
            <a:ext cx="304800" cy="5334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14600" y="52578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=&gt; p</a:t>
            </a:r>
            <a:r>
              <a:rPr lang="en-US" sz="3200" baseline="-25000" dirty="0" smtClean="0"/>
              <a:t>light</a:t>
            </a:r>
            <a:r>
              <a:rPr lang="en-US" sz="3200" dirty="0" smtClean="0"/>
              <a:t> = h/</a:t>
            </a:r>
            <a:r>
              <a:rPr lang="en-US" sz="3200" dirty="0" smtClean="0">
                <a:sym typeface="Symbol"/>
              </a:rPr>
              <a:t> 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5181600" y="5334000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Light has momentum !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6" grpId="0"/>
      <p:bldP spid="19" grpId="0"/>
      <p:bldP spid="20" grpId="0" build="allAtOnce"/>
      <p:bldP spid="21" grpId="0"/>
      <p:bldP spid="22" grpId="0"/>
      <p:bldP spid="23" grpId="0"/>
      <p:bldP spid="24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Where we are..by 1910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6858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Planck explains Black Body radiation curve using idea that light energy </a:t>
            </a:r>
            <a:r>
              <a:rPr lang="en-US" sz="3200" dirty="0" smtClean="0">
                <a:sym typeface="Symbol"/>
              </a:rPr>
              <a:t> f</a:t>
            </a:r>
            <a:r>
              <a:rPr lang="en-US" sz="3200" dirty="0" smtClean="0"/>
              <a:t>   , not amplitude</a:t>
            </a:r>
            <a:endParaRPr lang="en-US" sz="3200" dirty="0"/>
          </a:p>
        </p:txBody>
      </p:sp>
      <p:pic>
        <p:nvPicPr>
          <p:cNvPr id="4" name="Picture 3" descr="C:\Users\fong\Desktop\Fong Main\ALFRED\pchem\img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752600"/>
            <a:ext cx="4902962" cy="37909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562600" y="2209800"/>
            <a:ext cx="281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Symbol"/>
              </a:rPr>
              <a:t>= </a:t>
            </a:r>
            <a:r>
              <a:rPr lang="en-US" sz="3200" u="sng" dirty="0" smtClean="0">
                <a:solidFill>
                  <a:srgbClr val="FF0000"/>
                </a:solidFill>
                <a:sym typeface="Symbol"/>
              </a:rPr>
              <a:t>C*T*f</a:t>
            </a:r>
            <a:r>
              <a:rPr lang="en-US" sz="3200" u="sng" baseline="30000" dirty="0" smtClean="0">
                <a:solidFill>
                  <a:srgbClr val="FF0000"/>
                </a:solidFill>
                <a:sym typeface="Symbol"/>
              </a:rPr>
              <a:t>2</a:t>
            </a:r>
          </a:p>
          <a:p>
            <a:r>
              <a:rPr lang="en-US" sz="3200" dirty="0" smtClean="0">
                <a:solidFill>
                  <a:srgbClr val="FF0000"/>
                </a:solidFill>
                <a:sym typeface="Symbol"/>
              </a:rPr>
              <a:t>     1-e</a:t>
            </a:r>
            <a:r>
              <a:rPr lang="en-US" sz="3200" baseline="30000" dirty="0" smtClean="0">
                <a:solidFill>
                  <a:srgbClr val="FF0000"/>
                </a:solidFill>
                <a:sym typeface="Symbol"/>
              </a:rPr>
              <a:t>hf/</a:t>
            </a:r>
            <a:r>
              <a:rPr lang="en-US" sz="3200" baseline="30000" dirty="0" err="1" smtClean="0">
                <a:solidFill>
                  <a:srgbClr val="FF0000"/>
                </a:solidFill>
                <a:sym typeface="Symbol"/>
              </a:rPr>
              <a:t>kT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3276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E</a:t>
            </a:r>
            <a:r>
              <a:rPr lang="en-US" sz="3600" baseline="-25000" dirty="0" err="1" smtClean="0">
                <a:solidFill>
                  <a:srgbClr val="FF0000"/>
                </a:solidFill>
              </a:rPr>
              <a:t>light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sym typeface="Symbol"/>
              </a:rPr>
              <a:t>  f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7150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Planck’s Prediction agrees with observation if…..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h=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6.626 *10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-34</a:t>
            </a:r>
            <a:r>
              <a:rPr lang="en-US" sz="2800" b="1" dirty="0" smtClean="0">
                <a:solidFill>
                  <a:srgbClr val="FF0000"/>
                </a:solidFill>
              </a:rPr>
              <a:t> J 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762000" y="1752600"/>
          <a:ext cx="7924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228600"/>
            <a:ext cx="6172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2) Einstein replaces the old model of light with photons and explains the photoelectric effect with them  </a:t>
            </a:r>
            <a:endParaRPr lang="en-US" sz="2800" dirty="0"/>
          </a:p>
        </p:txBody>
      </p:sp>
      <p:pic>
        <p:nvPicPr>
          <p:cNvPr id="4" name="Picture 3" descr="http://amazingnotes.com/wp-content/uploads/2011/05/strange-albert-einste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007394" cy="20788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0" y="2971800"/>
            <a:ext cx="6705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E</a:t>
            </a:r>
            <a:r>
              <a:rPr lang="en-US" sz="3200" baseline="-25000" dirty="0" err="1" smtClean="0"/>
              <a:t>light</a:t>
            </a:r>
            <a:r>
              <a:rPr lang="en-US" sz="3200" dirty="0" smtClean="0"/>
              <a:t> =</a:t>
            </a:r>
            <a:r>
              <a:rPr lang="en-US" sz="3200" b="1" dirty="0" err="1" smtClean="0">
                <a:solidFill>
                  <a:srgbClr val="FF0000"/>
                </a:solidFill>
              </a:rPr>
              <a:t>h</a:t>
            </a:r>
            <a:r>
              <a:rPr lang="en-US" sz="3200" dirty="0" err="1" smtClean="0"/>
              <a:t>f</a:t>
            </a:r>
            <a:r>
              <a:rPr lang="en-US" sz="3200" dirty="0" smtClean="0"/>
              <a:t> = energy of the </a:t>
            </a:r>
            <a:r>
              <a:rPr lang="en-US" sz="3200" dirty="0" err="1" smtClean="0"/>
              <a:t>massless</a:t>
            </a:r>
            <a:r>
              <a:rPr lang="en-US" sz="3200" dirty="0" smtClean="0"/>
              <a:t> photon bullet/spring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838200"/>
            <a:ext cx="8077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1)   Black body emission behavior (ultraviolet catastrophe)  pp. 4-6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09800"/>
            <a:ext cx="845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2) The photoelectric effect  pp. 7-10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11430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ym typeface="Symbol"/>
              </a:rPr>
              <a:t>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39000" y="2209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ym typeface="Symbol"/>
              </a:rPr>
              <a:t></a:t>
            </a:r>
            <a:endParaRPr lang="en-US" sz="4000" b="1" dirty="0"/>
          </a:p>
        </p:txBody>
      </p:sp>
      <p:sp>
        <p:nvSpPr>
          <p:cNvPr id="10" name="Rectangle 9"/>
          <p:cNvSpPr/>
          <p:nvPr/>
        </p:nvSpPr>
        <p:spPr>
          <a:xfrm>
            <a:off x="0" y="304800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…. experimental observations that start all the trouble  ….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80772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1)   Black body emission behavior (ultraviolet catastrophe)  pp. 4-6 re-explained in terms of a George Foreman grill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37890" name="Picture 2" descr="https://encrypted-tbn1.gstatic.com/images?q=tbn:ANd9GcTaKUsG6FWSK27-dp3FZJOum8fp3NOwjkNzJ7_brXC4DPtFgTz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362200"/>
            <a:ext cx="3743325" cy="3743325"/>
          </a:xfrm>
          <a:prstGeom prst="rect">
            <a:avLst/>
          </a:prstGeom>
          <a:noFill/>
        </p:spPr>
      </p:pic>
      <p:pic>
        <p:nvPicPr>
          <p:cNvPr id="37892" name="Picture 4" descr="http://www.kubirastore.com/wp-content/uploads/2015/11/charcoal-fir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2286000"/>
            <a:ext cx="4013039" cy="26670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6629400" y="2971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495800" y="2204085"/>
            <a:ext cx="2438400" cy="462915"/>
          </a:xfrm>
          <a:custGeom>
            <a:avLst/>
            <a:gdLst>
              <a:gd name="connsiteX0" fmla="*/ 0 w 1520190"/>
              <a:gd name="connsiteY0" fmla="*/ 550545 h 550545"/>
              <a:gd name="connsiteX1" fmla="*/ 777240 w 1520190"/>
              <a:gd name="connsiteY1" fmla="*/ 24765 h 550545"/>
              <a:gd name="connsiteX2" fmla="*/ 1520190 w 1520190"/>
              <a:gd name="connsiteY2" fmla="*/ 401955 h 55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0190" h="550545">
                <a:moveTo>
                  <a:pt x="0" y="550545"/>
                </a:moveTo>
                <a:cubicBezTo>
                  <a:pt x="261937" y="300037"/>
                  <a:pt x="523875" y="49530"/>
                  <a:pt x="777240" y="24765"/>
                </a:cubicBezTo>
                <a:cubicBezTo>
                  <a:pt x="1030605" y="0"/>
                  <a:pt x="1275397" y="200977"/>
                  <a:pt x="1520190" y="401955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>
          <a:xfrm flipH="1">
            <a:off x="5410200" y="3048000"/>
            <a:ext cx="1219200" cy="68580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</p:cNvCxnSpPr>
          <p:nvPr/>
        </p:nvCxnSpPr>
        <p:spPr>
          <a:xfrm flipH="1">
            <a:off x="5562600" y="3101882"/>
            <a:ext cx="1089118" cy="708118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257800" y="3048000"/>
            <a:ext cx="1295400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8600" y="50292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Black body radiation experiment:</a:t>
            </a:r>
          </a:p>
          <a:p>
            <a:r>
              <a:rPr lang="en-US" sz="3200" dirty="0" smtClean="0"/>
              <a:t>Measure energy output , </a:t>
            </a:r>
            <a:r>
              <a:rPr lang="en-US" sz="3200" dirty="0" smtClean="0">
                <a:sym typeface="Symbol"/>
              </a:rPr>
              <a:t>, </a:t>
            </a:r>
            <a:r>
              <a:rPr lang="en-US" sz="3200" dirty="0" smtClean="0"/>
              <a:t>from the `black body’  vs. frequency of light</a:t>
            </a:r>
            <a:endParaRPr lang="en-US" sz="3200" dirty="0"/>
          </a:p>
        </p:txBody>
      </p:sp>
      <p:pic>
        <p:nvPicPr>
          <p:cNvPr id="37894" name="Picture 6" descr="https://encrypted-tbn2.gstatic.com/images?q=tbn:ANd9GcSnYzQGvTj_eg-0lgN64RF38ywgqm-cAwelwEXDuSZJld3Wfisr2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43400" y="3733800"/>
            <a:ext cx="1228725" cy="1228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Basic `wrong’ assumptions of `classical’  physics models `fixed’ by Planck and Einstein:</a:t>
            </a:r>
          </a:p>
          <a:p>
            <a:r>
              <a:rPr lang="en-US" sz="3200" dirty="0" smtClean="0"/>
              <a:t> </a:t>
            </a:r>
          </a:p>
          <a:p>
            <a:pPr lvl="0"/>
            <a:r>
              <a:rPr lang="en-US" sz="3200" dirty="0" smtClean="0"/>
              <a:t>1) notion of continuity in energy exchange (</a:t>
            </a:r>
            <a:r>
              <a:rPr lang="en-US" sz="3200" dirty="0" err="1" smtClean="0"/>
              <a:t>equipartition</a:t>
            </a:r>
            <a:r>
              <a:rPr lang="en-US" sz="3200" dirty="0" smtClean="0"/>
              <a:t> of energy) doesn’t hold …particularly as size of systems decreases</a:t>
            </a:r>
          </a:p>
          <a:p>
            <a:pPr lvl="0"/>
            <a:endParaRPr lang="en-US" sz="3200" dirty="0" smtClean="0"/>
          </a:p>
          <a:p>
            <a:pPr lvl="0"/>
            <a:r>
              <a:rPr lang="en-US" sz="3200" dirty="0" smtClean="0"/>
              <a:t>2)basic concept of light as a pure wave doesn’t hold…its made of `discrete’ photons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838200"/>
            <a:ext cx="8077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1)   Black body emission behavior (ultraviolet catastrophe)  pp. 4-6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09800"/>
            <a:ext cx="845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2) The photoelectric effect  pp. 7-10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124200"/>
            <a:ext cx="8305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3) Hydrogen atom’s emission spectrum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pp. 10-14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648200"/>
            <a:ext cx="8077200" cy="187743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Two others (not in your text): the </a:t>
            </a:r>
            <a:r>
              <a:rPr lang="en-US" sz="2800" b="1" dirty="0" smtClean="0">
                <a:solidFill>
                  <a:srgbClr val="FF0000"/>
                </a:solidFill>
              </a:rPr>
              <a:t>Davisson-</a:t>
            </a:r>
            <a:r>
              <a:rPr lang="en-US" sz="2800" b="1" dirty="0" err="1" smtClean="0">
                <a:solidFill>
                  <a:srgbClr val="FF0000"/>
                </a:solidFill>
              </a:rPr>
              <a:t>Germer</a:t>
            </a:r>
            <a:r>
              <a:rPr lang="en-US" sz="2800" b="1" dirty="0" smtClean="0">
                <a:solidFill>
                  <a:srgbClr val="FF0000"/>
                </a:solidFill>
              </a:rPr>
              <a:t> electron diffraction effect </a:t>
            </a:r>
            <a:r>
              <a:rPr lang="en-US" sz="2800" dirty="0" smtClean="0"/>
              <a:t>and the </a:t>
            </a:r>
            <a:r>
              <a:rPr lang="en-US" sz="2800" b="1" dirty="0" smtClean="0">
                <a:solidFill>
                  <a:srgbClr val="FF0000"/>
                </a:solidFill>
              </a:rPr>
              <a:t>Stern-</a:t>
            </a:r>
            <a:r>
              <a:rPr lang="en-US" sz="2800" b="1" dirty="0" err="1" smtClean="0">
                <a:solidFill>
                  <a:srgbClr val="FF0000"/>
                </a:solidFill>
              </a:rPr>
              <a:t>Gernlach</a:t>
            </a:r>
            <a:r>
              <a:rPr lang="en-US" sz="2800" b="1" dirty="0" smtClean="0">
                <a:solidFill>
                  <a:srgbClr val="FF0000"/>
                </a:solidFill>
              </a:rPr>
              <a:t> experiment</a:t>
            </a:r>
            <a:r>
              <a:rPr lang="en-US" sz="2800" dirty="0" smtClean="0"/>
              <a:t> prompt Einstein to refer to the effects as `</a:t>
            </a:r>
            <a:r>
              <a:rPr lang="en-US" sz="3200" b="1" dirty="0" smtClean="0">
                <a:solidFill>
                  <a:srgbClr val="FF0000"/>
                </a:solidFill>
                <a:latin typeface="Chiller" pitchFamily="82" charset="0"/>
              </a:rPr>
              <a:t>SPOOKY SCIENCE</a:t>
            </a:r>
            <a:r>
              <a:rPr lang="en-US" sz="2800" b="1" dirty="0" smtClean="0">
                <a:solidFill>
                  <a:srgbClr val="FF0000"/>
                </a:solidFill>
                <a:latin typeface="Chiller" pitchFamily="82" charset="0"/>
              </a:rPr>
              <a:t>’</a:t>
            </a:r>
            <a:endParaRPr lang="en-US" sz="2800" b="1" dirty="0">
              <a:solidFill>
                <a:srgbClr val="FF0000"/>
              </a:solidFill>
              <a:latin typeface="Chiller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11430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ym typeface="Symbol"/>
              </a:rPr>
              <a:t>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39000" y="2209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ym typeface="Symbol"/>
              </a:rPr>
              <a:t></a:t>
            </a:r>
            <a:endParaRPr lang="en-US" sz="4000" b="1" dirty="0"/>
          </a:p>
        </p:txBody>
      </p:sp>
      <p:sp>
        <p:nvSpPr>
          <p:cNvPr id="10" name="Rectangle 9"/>
          <p:cNvSpPr/>
          <p:nvPr/>
        </p:nvSpPr>
        <p:spPr>
          <a:xfrm>
            <a:off x="0" y="304800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…. experimental observations that start all the trouble  ….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ile:Visible spectrum of hydroge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524000"/>
            <a:ext cx="7610475" cy="781051"/>
          </a:xfrm>
          <a:prstGeom prst="rect">
            <a:avLst/>
          </a:prstGeom>
          <a:noFill/>
        </p:spPr>
      </p:pic>
      <p:pic>
        <p:nvPicPr>
          <p:cNvPr id="20484" name="Picture 4" descr="http://scienceblogs.com/startswithabang/upload/2010/10/why_is_the_sun_yellow/sunfromspace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2514600"/>
            <a:ext cx="4423069" cy="28003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48200" y="30480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Sun is a burning ball of H which emits light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914400"/>
            <a:ext cx="8915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Observed wavelengths of light in sunlight (H emission)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2286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Key images of H emission spectrum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2362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also: fig. 1.5 pg 11 of text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4038600"/>
            <a:ext cx="464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Why doesn’t the Sun emit all the colors of the spectrum ??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cas.sdss.org/dr5/en/proj/basic/color/images/spectru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257800"/>
            <a:ext cx="8305799" cy="1359223"/>
          </a:xfrm>
          <a:prstGeom prst="rect">
            <a:avLst/>
          </a:prstGeom>
          <a:noFill/>
        </p:spPr>
      </p:pic>
      <p:cxnSp>
        <p:nvCxnSpPr>
          <p:cNvPr id="11" name="Straight Connector 10"/>
          <p:cNvCxnSpPr/>
          <p:nvPr/>
        </p:nvCxnSpPr>
        <p:spPr>
          <a:xfrm flipH="1">
            <a:off x="1066800" y="5486400"/>
            <a:ext cx="6172200" cy="990600"/>
          </a:xfrm>
          <a:prstGeom prst="line">
            <a:avLst/>
          </a:prstGeom>
          <a:ln w="130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838200" y="5562600"/>
            <a:ext cx="6324600" cy="914400"/>
          </a:xfrm>
          <a:prstGeom prst="line">
            <a:avLst/>
          </a:prstGeom>
          <a:ln w="130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066800"/>
            <a:ext cx="6553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So..</a:t>
            </a:r>
          </a:p>
          <a:p>
            <a:r>
              <a:rPr lang="en-US" sz="3200" dirty="0" smtClean="0"/>
              <a:t>1) how do we explain the discreteness of the Sun’s spectrum, and,</a:t>
            </a:r>
          </a:p>
          <a:p>
            <a:endParaRPr lang="en-US" sz="3200" dirty="0" smtClean="0"/>
          </a:p>
          <a:p>
            <a:r>
              <a:rPr lang="en-US" sz="3200" dirty="0" smtClean="0"/>
              <a:t>2) What’s with these `spooky’ electron behaviors 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219200" y="1066800"/>
            <a:ext cx="6811032" cy="172354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4)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Annalen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der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Physik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18 (13): 639–641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DOES THE INERTIA OF A BODY DEPEND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UPON ITS ENERGY-CONTENT?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By A. Einstein</a:t>
            </a:r>
            <a:b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September 27, 1905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0200" y="30480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 = (m</a:t>
            </a:r>
            <a:r>
              <a:rPr lang="en-US" sz="4000" b="1" baseline="-25000" dirty="0" smtClean="0"/>
              <a:t>o</a:t>
            </a:r>
            <a:r>
              <a:rPr lang="en-US" sz="4000" b="1" dirty="0" smtClean="0"/>
              <a:t>c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)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 + (pc)</a:t>
            </a:r>
            <a:r>
              <a:rPr lang="en-US" sz="4000" b="1" baseline="30000" dirty="0" smtClean="0"/>
              <a:t>2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2286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Explaining the sun’s spectrum starts back here:</a:t>
            </a:r>
            <a:endParaRPr lang="en-US" sz="3200" dirty="0"/>
          </a:p>
        </p:txBody>
      </p:sp>
      <p:pic>
        <p:nvPicPr>
          <p:cNvPr id="10" name="Picture 9" descr="http://amazingnotes.com/wp-content/uploads/2011/05/strange-albert-einste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733800"/>
            <a:ext cx="2007394" cy="207883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553200" y="58674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I’m back !</a:t>
            </a:r>
            <a:endParaRPr 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38100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sz="3600" b="1" dirty="0" smtClean="0"/>
              <a:t>E</a:t>
            </a:r>
            <a:r>
              <a:rPr lang="en-US" sz="3600" dirty="0" smtClean="0"/>
              <a:t>=energy of anything)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48768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=&gt; p</a:t>
            </a:r>
            <a:r>
              <a:rPr lang="en-US" sz="3200" baseline="-25000" dirty="0" smtClean="0"/>
              <a:t>light</a:t>
            </a:r>
            <a:r>
              <a:rPr lang="en-US" sz="3200" dirty="0" smtClean="0"/>
              <a:t> = h/</a:t>
            </a:r>
            <a:r>
              <a:rPr lang="en-US" sz="3200" dirty="0" smtClean="0">
                <a:sym typeface="Symbol"/>
              </a:rPr>
              <a:t> 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276600" y="4648200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Light has momentum !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1" grpId="0"/>
      <p:bldP spid="12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3.bp.blogspot.com/_7yB-eeGviiI/TSTdYATEvXI/AAAAAAAAFKI/Q_bB6Q-WEmM/s1600/Louis_de_Brogli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712841"/>
            <a:ext cx="2365324" cy="3124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72200" y="3962400"/>
            <a:ext cx="1676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Bohr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685800"/>
            <a:ext cx="2603500" cy="3124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95600" y="3962400"/>
            <a:ext cx="1676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DeBroglie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4648200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 can use that !!!</a:t>
            </a:r>
          </a:p>
          <a:p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47244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=0 =&gt; light =&gt;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p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light</a:t>
            </a:r>
            <a:r>
              <a:rPr lang="en-US" sz="2400" b="1" dirty="0" smtClean="0">
                <a:solidFill>
                  <a:srgbClr val="FF0000"/>
                </a:solidFill>
              </a:rPr>
              <a:t> = h/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400" b="1" baseline="-25000" dirty="0" smtClean="0">
                <a:solidFill>
                  <a:srgbClr val="FF0000"/>
                </a:solidFill>
                <a:sym typeface="Symbol"/>
              </a:rPr>
              <a:t>light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" y="682199"/>
            <a:ext cx="2265452" cy="3200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" y="4038600"/>
            <a:ext cx="1752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Einstein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895600" y="4495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</a:rPr>
              <a:t>p</a:t>
            </a:r>
            <a:r>
              <a:rPr lang="en-US" sz="2800" b="1" baseline="-25000" dirty="0" err="1" smtClean="0">
                <a:solidFill>
                  <a:srgbClr val="7030A0"/>
                </a:solidFill>
              </a:rPr>
              <a:t>matter</a:t>
            </a:r>
            <a:r>
              <a:rPr lang="en-US" sz="2800" b="1" dirty="0" smtClean="0">
                <a:solidFill>
                  <a:srgbClr val="7030A0"/>
                </a:solidFill>
              </a:rPr>
              <a:t> = h/</a:t>
            </a:r>
            <a:r>
              <a:rPr lang="en-US" sz="2800" b="1" dirty="0" smtClean="0">
                <a:solidFill>
                  <a:srgbClr val="7030A0"/>
                </a:solidFill>
                <a:sym typeface="Symbol"/>
              </a:rPr>
              <a:t></a:t>
            </a:r>
            <a:r>
              <a:rPr lang="en-US" sz="2800" b="1" baseline="-25000" dirty="0" smtClean="0">
                <a:solidFill>
                  <a:srgbClr val="7030A0"/>
                </a:solidFill>
                <a:sym typeface="Symbol"/>
              </a:rPr>
              <a:t>matter</a:t>
            </a:r>
            <a:r>
              <a:rPr lang="en-US" sz="2800" b="1" dirty="0" smtClean="0">
                <a:solidFill>
                  <a:srgbClr val="7030A0"/>
                </a:solidFill>
                <a:sym typeface="Symbol"/>
              </a:rPr>
              <a:t> ?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5029200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De-Broglie’s hypothesis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200774" y="-6767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first Successful Attempt at Explaining the spectrum of the Sun comes from these guys…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5257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see pp 18-22 of text and Bohr powerpoint)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  <p:bldP spid="9" grpId="0"/>
      <p:bldP spid="11" grpId="0" animBg="1"/>
      <p:bldP spid="12" grpId="0"/>
      <p:bldP spid="13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406" descr="H atom spectr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95400"/>
            <a:ext cx="8744430" cy="1828800"/>
          </a:xfrm>
          <a:prstGeom prst="rect">
            <a:avLst/>
          </a:prstGeom>
          <a:noFill/>
        </p:spPr>
      </p:pic>
      <p:sp>
        <p:nvSpPr>
          <p:cNvPr id="12292" name="Text Box 798"/>
          <p:cNvSpPr txBox="1">
            <a:spLocks noChangeArrowheads="1"/>
          </p:cNvSpPr>
          <p:nvPr/>
        </p:nvSpPr>
        <p:spPr bwMode="auto">
          <a:xfrm>
            <a:off x="693738" y="581025"/>
            <a:ext cx="540067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Text Box 799"/>
          <p:cNvSpPr txBox="1">
            <a:spLocks noChangeArrowheads="1"/>
          </p:cNvSpPr>
          <p:nvPr/>
        </p:nvSpPr>
        <p:spPr bwMode="auto">
          <a:xfrm>
            <a:off x="-3175" y="971550"/>
            <a:ext cx="5597525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" name="AutoShape 880"/>
          <p:cNvSpPr>
            <a:spLocks noChangeShapeType="1"/>
          </p:cNvSpPr>
          <p:nvPr/>
        </p:nvSpPr>
        <p:spPr bwMode="auto">
          <a:xfrm rot="5400000">
            <a:off x="3657600" y="838200"/>
            <a:ext cx="762000" cy="1219200"/>
          </a:xfrm>
          <a:prstGeom prst="straightConnector1">
            <a:avLst/>
          </a:prstGeom>
          <a:noFill/>
          <a:ln w="41275">
            <a:solidFill>
              <a:srgbClr val="FF0000"/>
            </a:solidFill>
            <a:round/>
            <a:headEnd/>
            <a:tailEnd type="stealth" w="sm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3" name="Text Box 881"/>
          <p:cNvSpPr txBox="1">
            <a:spLocks noChangeArrowheads="1"/>
          </p:cNvSpPr>
          <p:nvPr/>
        </p:nvSpPr>
        <p:spPr bwMode="auto">
          <a:xfrm>
            <a:off x="1992313" y="468313"/>
            <a:ext cx="80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Paschen series limit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80845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Observed Hydrogen Atom Emission Spectrum from 0-2000 nm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533400"/>
            <a:ext cx="8739893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Lyman	        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Balmer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Paschen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series name	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9144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0" y="2047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838200" y="5638800"/>
            <a:ext cx="7204665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Symbol"/>
              </a:rPr>
              <a:t>E=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2.173*10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-18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[1/n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-1/n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]  in  J/electron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4196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From experiment, all lines can be fit using:</a:t>
            </a:r>
          </a:p>
          <a:p>
            <a:r>
              <a:rPr lang="en-US" sz="3200" dirty="0" smtClean="0"/>
              <a:t>RYDBERG EQUATION: (</a:t>
            </a:r>
            <a:r>
              <a:rPr lang="en-US" sz="3200" dirty="0" err="1" smtClean="0"/>
              <a:t>n</a:t>
            </a:r>
            <a:r>
              <a:rPr lang="en-US" sz="3200" baseline="-25000" dirty="0" err="1" smtClean="0"/>
              <a:t>f</a:t>
            </a:r>
            <a:r>
              <a:rPr lang="en-US" sz="3200" dirty="0" smtClean="0"/>
              <a:t> &lt; </a:t>
            </a:r>
            <a:r>
              <a:rPr lang="en-US" sz="3200" dirty="0" err="1" smtClean="0"/>
              <a:t>n</a:t>
            </a:r>
            <a:r>
              <a:rPr lang="en-US" sz="3200" baseline="-25000" dirty="0" err="1" smtClean="0"/>
              <a:t>i</a:t>
            </a:r>
            <a:r>
              <a:rPr lang="en-US" sz="3200" dirty="0" smtClean="0"/>
              <a:t> both integers 1,2,3…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37338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Each series has a `limit’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1905000" y="457200"/>
            <a:ext cx="6858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AutoShape 880"/>
          <p:cNvSpPr>
            <a:spLocks noChangeShapeType="1"/>
          </p:cNvSpPr>
          <p:nvPr/>
        </p:nvSpPr>
        <p:spPr bwMode="auto">
          <a:xfrm rot="5400000">
            <a:off x="1638300" y="876300"/>
            <a:ext cx="1066800" cy="1143000"/>
          </a:xfrm>
          <a:prstGeom prst="straightConnector1">
            <a:avLst/>
          </a:prstGeom>
          <a:noFill/>
          <a:ln w="41275">
            <a:solidFill>
              <a:schemeClr val="accent5">
                <a:lumMod val="50000"/>
              </a:schemeClr>
            </a:solidFill>
            <a:round/>
            <a:headEnd/>
            <a:tailEnd type="stealth" w="sm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880"/>
          <p:cNvSpPr>
            <a:spLocks noChangeShapeType="1"/>
          </p:cNvSpPr>
          <p:nvPr/>
        </p:nvSpPr>
        <p:spPr bwMode="auto">
          <a:xfrm rot="5400000">
            <a:off x="-228599" y="1524002"/>
            <a:ext cx="1143002" cy="76198"/>
          </a:xfrm>
          <a:prstGeom prst="straightConnector1">
            <a:avLst/>
          </a:prstGeom>
          <a:noFill/>
          <a:ln w="41275">
            <a:solidFill>
              <a:schemeClr val="tx1"/>
            </a:solidFill>
            <a:round/>
            <a:headEnd/>
            <a:tailEnd type="stealth" w="sm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30480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displays several distinct `series’ of lines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 animBg="1"/>
      <p:bldP spid="12297" grpId="0"/>
      <p:bldP spid="13" grpId="0" animBg="1"/>
      <p:bldP spid="14" grpId="0"/>
      <p:bldP spid="16" grpId="0"/>
      <p:bldP spid="18" grpId="0" animBg="1"/>
      <p:bldP spid="19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 descr="C:\Users\fong\Desktop\Fong Main\ALFRED\pchem\img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57400"/>
            <a:ext cx="4902962" cy="37909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72200" y="3505200"/>
            <a:ext cx="281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Symbol"/>
              </a:rPr>
              <a:t>= </a:t>
            </a:r>
            <a:r>
              <a:rPr lang="en-US" sz="3200" u="sng" dirty="0" smtClean="0">
                <a:solidFill>
                  <a:srgbClr val="FF0000"/>
                </a:solidFill>
                <a:sym typeface="Symbol"/>
              </a:rPr>
              <a:t>C*T*f</a:t>
            </a:r>
            <a:r>
              <a:rPr lang="en-US" sz="3200" u="sng" baseline="30000" dirty="0" smtClean="0">
                <a:solidFill>
                  <a:srgbClr val="FF0000"/>
                </a:solidFill>
                <a:sym typeface="Symbol"/>
              </a:rPr>
              <a:t>2</a:t>
            </a:r>
          </a:p>
          <a:p>
            <a:r>
              <a:rPr lang="en-US" sz="3200" dirty="0" smtClean="0">
                <a:solidFill>
                  <a:srgbClr val="FF0000"/>
                </a:solidFill>
                <a:sym typeface="Symbol"/>
              </a:rPr>
              <a:t>     1-e</a:t>
            </a:r>
            <a:r>
              <a:rPr lang="en-US" sz="3200" baseline="30000" dirty="0" smtClean="0">
                <a:solidFill>
                  <a:srgbClr val="FF0000"/>
                </a:solidFill>
                <a:sym typeface="Symbol"/>
              </a:rPr>
              <a:t>hf/</a:t>
            </a:r>
            <a:r>
              <a:rPr lang="en-US" sz="3200" baseline="30000" dirty="0" err="1" smtClean="0">
                <a:solidFill>
                  <a:srgbClr val="FF0000"/>
                </a:solidFill>
                <a:sym typeface="Symbol"/>
              </a:rPr>
              <a:t>kT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23622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New physics </a:t>
            </a:r>
            <a:r>
              <a:rPr lang="en-US" sz="3600" dirty="0" err="1" smtClean="0">
                <a:solidFill>
                  <a:srgbClr val="FF0000"/>
                </a:solidFill>
              </a:rPr>
              <a:t>E</a:t>
            </a:r>
            <a:r>
              <a:rPr lang="en-US" sz="3600" baseline="-25000" dirty="0" err="1" smtClean="0">
                <a:solidFill>
                  <a:srgbClr val="FF0000"/>
                </a:solidFill>
              </a:rPr>
              <a:t>light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sym typeface="Symbol"/>
              </a:rPr>
              <a:t>  f</a:t>
            </a:r>
          </a:p>
          <a:p>
            <a:r>
              <a:rPr lang="en-US" sz="3600" dirty="0" smtClean="0">
                <a:solidFill>
                  <a:srgbClr val="FF0000"/>
                </a:solidFill>
                <a:sym typeface="Symbol"/>
              </a:rPr>
              <a:t>(=&gt; light not a wave)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903893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Planck’s Prediction agrees with observation if…..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dirty="0" smtClean="0"/>
              <a:t>= </a:t>
            </a:r>
            <a:r>
              <a:rPr lang="en-US" sz="2800" b="1" dirty="0" smtClean="0">
                <a:solidFill>
                  <a:srgbClr val="FF0000"/>
                </a:solidFill>
              </a:rPr>
              <a:t>6.626 *10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-34</a:t>
            </a:r>
            <a:r>
              <a:rPr lang="en-US" sz="2800" b="1" dirty="0" smtClean="0">
                <a:solidFill>
                  <a:srgbClr val="FF0000"/>
                </a:solidFill>
              </a:rPr>
              <a:t> J 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524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Old physics </a:t>
            </a:r>
            <a:r>
              <a:rPr lang="en-US" sz="3200" dirty="0" err="1" smtClean="0"/>
              <a:t>E</a:t>
            </a:r>
            <a:r>
              <a:rPr lang="en-US" sz="3200" baseline="-25000" dirty="0" err="1" smtClean="0"/>
              <a:t>light</a:t>
            </a:r>
            <a:r>
              <a:rPr lang="en-US" sz="3200" baseline="-25000" dirty="0" smtClean="0"/>
              <a:t> </a:t>
            </a:r>
            <a:r>
              <a:rPr lang="en-US" sz="3200" dirty="0" smtClean="0">
                <a:sym typeface="Symbol"/>
              </a:rPr>
              <a:t> amplitude (e.g. light is a wave)</a:t>
            </a:r>
            <a:endParaRPr lang="en-US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438400" y="838200"/>
            <a:ext cx="457200" cy="129540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267200" y="2743200"/>
            <a:ext cx="609600" cy="7620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0" y="762000"/>
            <a:ext cx="4267200" cy="1918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(f)  = constant*T *f</a:t>
            </a:r>
            <a:r>
              <a:rPr lang="en-US" sz="3200" baseline="30000" dirty="0" smtClean="0">
                <a:sym typeface="Symbol"/>
              </a:rPr>
              <a:t>2</a:t>
            </a:r>
          </a:p>
          <a:p>
            <a:r>
              <a:rPr lang="en-US" sz="3200" dirty="0" smtClean="0">
                <a:sym typeface="Symbol"/>
              </a:rPr>
              <a:t>(it goes to infinity ???)</a:t>
            </a:r>
          </a:p>
          <a:p>
            <a:endParaRPr lang="en-US" sz="3200" baseline="30000" dirty="0" smtClean="0">
              <a:sym typeface="Symbol"/>
            </a:endParaRPr>
          </a:p>
          <a:p>
            <a:endParaRPr lang="en-US" sz="3200" baseline="30000" dirty="0" smtClean="0">
              <a:sym typeface="Symbol"/>
            </a:endParaRPr>
          </a:p>
          <a:p>
            <a:endParaRPr lang="en-US" baseline="300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www.ipodphysics.com/resources/photoe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4921051" cy="223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Chart 2"/>
          <p:cNvGraphicFramePr/>
          <p:nvPr/>
        </p:nvGraphicFramePr>
        <p:xfrm>
          <a:off x="457200" y="2514600"/>
          <a:ext cx="7067550" cy="355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71600" y="2362200"/>
            <a:ext cx="7467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Kinetic energy per electron ejected  from </a:t>
            </a:r>
            <a:r>
              <a:rPr lang="en-US" b="1" dirty="0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frequency of impinging light</a:t>
            </a:r>
          </a:p>
          <a:p>
            <a:r>
              <a:rPr lang="en-US" dirty="0" smtClean="0"/>
              <a:t>(Fong data 12-6-12)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6096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x= f(Hz)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3200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also: figure 1.4 of text, p 8 which is for Na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733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 (J)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381000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KEY `IMAGES’ OF </a:t>
            </a:r>
            <a:r>
              <a:rPr lang="en-US" sz="2800" b="1" dirty="0" smtClean="0">
                <a:solidFill>
                  <a:srgbClr val="0070C0"/>
                </a:solidFill>
              </a:rPr>
              <a:t>PHOTOELECTRIC EFFECT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50292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Energy/electron un-related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To intensity (amplitude) of incident light !!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447800"/>
            <a:ext cx="655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 `Mickey Mouse’ explanation of the real implications of the photoelectric effect</a:t>
            </a:r>
            <a:endParaRPr lang="en-US" sz="3600" dirty="0"/>
          </a:p>
        </p:txBody>
      </p:sp>
      <p:pic>
        <p:nvPicPr>
          <p:cNvPr id="3" name="Picture 2" descr="http://www.dizpins.com/pinventory/images/dl_pirates/rowbo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971800"/>
            <a:ext cx="2565553" cy="3086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295400" y="838200"/>
            <a:ext cx="4845465" cy="2978031"/>
          </a:xfrm>
          <a:custGeom>
            <a:avLst/>
            <a:gdLst>
              <a:gd name="connsiteX0" fmla="*/ 0 w 6460620"/>
              <a:gd name="connsiteY0" fmla="*/ 1382994 h 3183308"/>
              <a:gd name="connsiteX1" fmla="*/ 837488 w 6460620"/>
              <a:gd name="connsiteY1" fmla="*/ 254950 h 3183308"/>
              <a:gd name="connsiteX2" fmla="*/ 1914258 w 6460620"/>
              <a:gd name="connsiteY2" fmla="*/ 2912692 h 3183308"/>
              <a:gd name="connsiteX3" fmla="*/ 2931207 w 6460620"/>
              <a:gd name="connsiteY3" fmla="*/ 1425723 h 3183308"/>
              <a:gd name="connsiteX4" fmla="*/ 3555050 w 6460620"/>
              <a:gd name="connsiteY4" fmla="*/ 229312 h 3183308"/>
              <a:gd name="connsiteX5" fmla="*/ 4469450 w 6460620"/>
              <a:gd name="connsiteY5" fmla="*/ 1921380 h 3183308"/>
              <a:gd name="connsiteX6" fmla="*/ 5332576 w 6460620"/>
              <a:gd name="connsiteY6" fmla="*/ 3023787 h 3183308"/>
              <a:gd name="connsiteX7" fmla="*/ 6460620 w 6460620"/>
              <a:gd name="connsiteY7" fmla="*/ 964251 h 318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60620" h="3183308">
                <a:moveTo>
                  <a:pt x="0" y="1382994"/>
                </a:moveTo>
                <a:cubicBezTo>
                  <a:pt x="259222" y="691497"/>
                  <a:pt x="518445" y="0"/>
                  <a:pt x="837488" y="254950"/>
                </a:cubicBezTo>
                <a:cubicBezTo>
                  <a:pt x="1156531" y="509900"/>
                  <a:pt x="1565305" y="2717563"/>
                  <a:pt x="1914258" y="2912692"/>
                </a:cubicBezTo>
                <a:cubicBezTo>
                  <a:pt x="2263211" y="3107821"/>
                  <a:pt x="2657742" y="1872953"/>
                  <a:pt x="2931207" y="1425723"/>
                </a:cubicBezTo>
                <a:cubicBezTo>
                  <a:pt x="3204672" y="978493"/>
                  <a:pt x="3298676" y="146703"/>
                  <a:pt x="3555050" y="229312"/>
                </a:cubicBezTo>
                <a:cubicBezTo>
                  <a:pt x="3811424" y="311921"/>
                  <a:pt x="4173196" y="1455634"/>
                  <a:pt x="4469450" y="1921380"/>
                </a:cubicBezTo>
                <a:cubicBezTo>
                  <a:pt x="4765704" y="2387126"/>
                  <a:pt x="5000714" y="3183308"/>
                  <a:pt x="5332576" y="3023787"/>
                </a:cubicBezTo>
                <a:cubicBezTo>
                  <a:pt x="5664438" y="2864266"/>
                  <a:pt x="6460620" y="964251"/>
                  <a:pt x="6460620" y="964251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pic>
        <p:nvPicPr>
          <p:cNvPr id="29698" name="Picture 2" descr="http://www.dizpins.com/pinventory/images/dl_pirates/rowbo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9325" y="2400300"/>
            <a:ext cx="1971675" cy="2371725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1885951" y="4400551"/>
            <a:ext cx="2457449" cy="57150"/>
          </a:xfrm>
          <a:custGeom>
            <a:avLst/>
            <a:gdLst>
              <a:gd name="connsiteX0" fmla="*/ 0 w 3349951"/>
              <a:gd name="connsiteY0" fmla="*/ 95428 h 233585"/>
              <a:gd name="connsiteX1" fmla="*/ 59821 w 3349951"/>
              <a:gd name="connsiteY1" fmla="*/ 1424 h 233585"/>
              <a:gd name="connsiteX2" fmla="*/ 128187 w 3349951"/>
              <a:gd name="connsiteY2" fmla="*/ 86882 h 233585"/>
              <a:gd name="connsiteX3" fmla="*/ 213645 w 3349951"/>
              <a:gd name="connsiteY3" fmla="*/ 35608 h 233585"/>
              <a:gd name="connsiteX4" fmla="*/ 273465 w 3349951"/>
              <a:gd name="connsiteY4" fmla="*/ 95428 h 233585"/>
              <a:gd name="connsiteX5" fmla="*/ 341832 w 3349951"/>
              <a:gd name="connsiteY5" fmla="*/ 35608 h 233585"/>
              <a:gd name="connsiteX6" fmla="*/ 452927 w 3349951"/>
              <a:gd name="connsiteY6" fmla="*/ 121066 h 233585"/>
              <a:gd name="connsiteX7" fmla="*/ 521294 w 3349951"/>
              <a:gd name="connsiteY7" fmla="*/ 52699 h 233585"/>
              <a:gd name="connsiteX8" fmla="*/ 598206 w 3349951"/>
              <a:gd name="connsiteY8" fmla="*/ 112520 h 233585"/>
              <a:gd name="connsiteX9" fmla="*/ 692209 w 3349951"/>
              <a:gd name="connsiteY9" fmla="*/ 35608 h 233585"/>
              <a:gd name="connsiteX10" fmla="*/ 769122 w 3349951"/>
              <a:gd name="connsiteY10" fmla="*/ 103974 h 233585"/>
              <a:gd name="connsiteX11" fmla="*/ 871671 w 3349951"/>
              <a:gd name="connsiteY11" fmla="*/ 61245 h 233585"/>
              <a:gd name="connsiteX12" fmla="*/ 991312 w 3349951"/>
              <a:gd name="connsiteY12" fmla="*/ 121066 h 233585"/>
              <a:gd name="connsiteX13" fmla="*/ 1051133 w 3349951"/>
              <a:gd name="connsiteY13" fmla="*/ 61245 h 233585"/>
              <a:gd name="connsiteX14" fmla="*/ 1110953 w 3349951"/>
              <a:gd name="connsiteY14" fmla="*/ 129611 h 233585"/>
              <a:gd name="connsiteX15" fmla="*/ 1247686 w 3349951"/>
              <a:gd name="connsiteY15" fmla="*/ 78337 h 233585"/>
              <a:gd name="connsiteX16" fmla="*/ 1350236 w 3349951"/>
              <a:gd name="connsiteY16" fmla="*/ 146703 h 233585"/>
              <a:gd name="connsiteX17" fmla="*/ 1427148 w 3349951"/>
              <a:gd name="connsiteY17" fmla="*/ 95428 h 233585"/>
              <a:gd name="connsiteX18" fmla="*/ 1572426 w 3349951"/>
              <a:gd name="connsiteY18" fmla="*/ 172340 h 233585"/>
              <a:gd name="connsiteX19" fmla="*/ 1666430 w 3349951"/>
              <a:gd name="connsiteY19" fmla="*/ 95428 h 233585"/>
              <a:gd name="connsiteX20" fmla="*/ 1786071 w 3349951"/>
              <a:gd name="connsiteY20" fmla="*/ 180886 h 233585"/>
              <a:gd name="connsiteX21" fmla="*/ 1837346 w 3349951"/>
              <a:gd name="connsiteY21" fmla="*/ 129611 h 233585"/>
              <a:gd name="connsiteX22" fmla="*/ 1914258 w 3349951"/>
              <a:gd name="connsiteY22" fmla="*/ 189432 h 233585"/>
              <a:gd name="connsiteX23" fmla="*/ 1999716 w 3349951"/>
              <a:gd name="connsiteY23" fmla="*/ 112520 h 233585"/>
              <a:gd name="connsiteX24" fmla="*/ 2093720 w 3349951"/>
              <a:gd name="connsiteY24" fmla="*/ 197978 h 233585"/>
              <a:gd name="connsiteX25" fmla="*/ 2221907 w 3349951"/>
              <a:gd name="connsiteY25" fmla="*/ 138157 h 233585"/>
              <a:gd name="connsiteX26" fmla="*/ 2307365 w 3349951"/>
              <a:gd name="connsiteY26" fmla="*/ 206523 h 233585"/>
              <a:gd name="connsiteX27" fmla="*/ 2367185 w 3349951"/>
              <a:gd name="connsiteY27" fmla="*/ 146703 h 233585"/>
              <a:gd name="connsiteX28" fmla="*/ 2469735 w 3349951"/>
              <a:gd name="connsiteY28" fmla="*/ 223615 h 233585"/>
              <a:gd name="connsiteX29" fmla="*/ 3349951 w 3349951"/>
              <a:gd name="connsiteY29" fmla="*/ 206523 h 233585"/>
              <a:gd name="connsiteX30" fmla="*/ 3349951 w 3349951"/>
              <a:gd name="connsiteY30" fmla="*/ 206523 h 233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349951" h="233585">
                <a:moveTo>
                  <a:pt x="0" y="95428"/>
                </a:moveTo>
                <a:cubicBezTo>
                  <a:pt x="19228" y="49138"/>
                  <a:pt x="38457" y="2848"/>
                  <a:pt x="59821" y="1424"/>
                </a:cubicBezTo>
                <a:cubicBezTo>
                  <a:pt x="81186" y="0"/>
                  <a:pt x="102550" y="81185"/>
                  <a:pt x="128187" y="86882"/>
                </a:cubicBezTo>
                <a:cubicBezTo>
                  <a:pt x="153824" y="92579"/>
                  <a:pt x="189432" y="34184"/>
                  <a:pt x="213645" y="35608"/>
                </a:cubicBezTo>
                <a:cubicBezTo>
                  <a:pt x="237858" y="37032"/>
                  <a:pt x="252101" y="95428"/>
                  <a:pt x="273465" y="95428"/>
                </a:cubicBezTo>
                <a:cubicBezTo>
                  <a:pt x="294829" y="95428"/>
                  <a:pt x="311922" y="31335"/>
                  <a:pt x="341832" y="35608"/>
                </a:cubicBezTo>
                <a:cubicBezTo>
                  <a:pt x="371742" y="39881"/>
                  <a:pt x="423017" y="118217"/>
                  <a:pt x="452927" y="121066"/>
                </a:cubicBezTo>
                <a:cubicBezTo>
                  <a:pt x="482837" y="123915"/>
                  <a:pt x="497081" y="54123"/>
                  <a:pt x="521294" y="52699"/>
                </a:cubicBezTo>
                <a:cubicBezTo>
                  <a:pt x="545507" y="51275"/>
                  <a:pt x="569720" y="115369"/>
                  <a:pt x="598206" y="112520"/>
                </a:cubicBezTo>
                <a:cubicBezTo>
                  <a:pt x="626692" y="109672"/>
                  <a:pt x="663723" y="37032"/>
                  <a:pt x="692209" y="35608"/>
                </a:cubicBezTo>
                <a:cubicBezTo>
                  <a:pt x="720695" y="34184"/>
                  <a:pt x="739212" y="99701"/>
                  <a:pt x="769122" y="103974"/>
                </a:cubicBezTo>
                <a:cubicBezTo>
                  <a:pt x="799032" y="108247"/>
                  <a:pt x="834639" y="58396"/>
                  <a:pt x="871671" y="61245"/>
                </a:cubicBezTo>
                <a:cubicBezTo>
                  <a:pt x="908703" y="64094"/>
                  <a:pt x="961402" y="121066"/>
                  <a:pt x="991312" y="121066"/>
                </a:cubicBezTo>
                <a:cubicBezTo>
                  <a:pt x="1021222" y="121066"/>
                  <a:pt x="1031193" y="59821"/>
                  <a:pt x="1051133" y="61245"/>
                </a:cubicBezTo>
                <a:cubicBezTo>
                  <a:pt x="1071073" y="62669"/>
                  <a:pt x="1078194" y="126762"/>
                  <a:pt x="1110953" y="129611"/>
                </a:cubicBezTo>
                <a:cubicBezTo>
                  <a:pt x="1143712" y="132460"/>
                  <a:pt x="1207806" y="75488"/>
                  <a:pt x="1247686" y="78337"/>
                </a:cubicBezTo>
                <a:cubicBezTo>
                  <a:pt x="1287566" y="81186"/>
                  <a:pt x="1320326" y="143854"/>
                  <a:pt x="1350236" y="146703"/>
                </a:cubicBezTo>
                <a:cubicBezTo>
                  <a:pt x="1380146" y="149552"/>
                  <a:pt x="1390116" y="91155"/>
                  <a:pt x="1427148" y="95428"/>
                </a:cubicBezTo>
                <a:cubicBezTo>
                  <a:pt x="1464180" y="99701"/>
                  <a:pt x="1532546" y="172340"/>
                  <a:pt x="1572426" y="172340"/>
                </a:cubicBezTo>
                <a:cubicBezTo>
                  <a:pt x="1612306" y="172340"/>
                  <a:pt x="1630823" y="94004"/>
                  <a:pt x="1666430" y="95428"/>
                </a:cubicBezTo>
                <a:cubicBezTo>
                  <a:pt x="1702037" y="96852"/>
                  <a:pt x="1757585" y="175189"/>
                  <a:pt x="1786071" y="180886"/>
                </a:cubicBezTo>
                <a:cubicBezTo>
                  <a:pt x="1814557" y="186583"/>
                  <a:pt x="1815982" y="128187"/>
                  <a:pt x="1837346" y="129611"/>
                </a:cubicBezTo>
                <a:cubicBezTo>
                  <a:pt x="1858711" y="131035"/>
                  <a:pt x="1887196" y="192280"/>
                  <a:pt x="1914258" y="189432"/>
                </a:cubicBezTo>
                <a:cubicBezTo>
                  <a:pt x="1941320" y="186584"/>
                  <a:pt x="1969806" y="111096"/>
                  <a:pt x="1999716" y="112520"/>
                </a:cubicBezTo>
                <a:cubicBezTo>
                  <a:pt x="2029626" y="113944"/>
                  <a:pt x="2056688" y="193705"/>
                  <a:pt x="2093720" y="197978"/>
                </a:cubicBezTo>
                <a:cubicBezTo>
                  <a:pt x="2130752" y="202251"/>
                  <a:pt x="2186300" y="136733"/>
                  <a:pt x="2221907" y="138157"/>
                </a:cubicBezTo>
                <a:cubicBezTo>
                  <a:pt x="2257514" y="139581"/>
                  <a:pt x="2283152" y="205099"/>
                  <a:pt x="2307365" y="206523"/>
                </a:cubicBezTo>
                <a:cubicBezTo>
                  <a:pt x="2331578" y="207947"/>
                  <a:pt x="2340123" y="143854"/>
                  <a:pt x="2367185" y="146703"/>
                </a:cubicBezTo>
                <a:cubicBezTo>
                  <a:pt x="2394247" y="149552"/>
                  <a:pt x="2305941" y="213645"/>
                  <a:pt x="2469735" y="223615"/>
                </a:cubicBezTo>
                <a:cubicBezTo>
                  <a:pt x="2633529" y="233585"/>
                  <a:pt x="3349951" y="206523"/>
                  <a:pt x="3349951" y="206523"/>
                </a:cubicBezTo>
                <a:lnTo>
                  <a:pt x="3349951" y="206523"/>
                </a:lnTo>
              </a:path>
            </a:pathLst>
          </a:custGeom>
          <a:ln w="349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sp>
        <p:nvSpPr>
          <p:cNvPr id="5" name="TextBox 4"/>
          <p:cNvSpPr txBox="1"/>
          <p:nvPr/>
        </p:nvSpPr>
        <p:spPr>
          <a:xfrm>
            <a:off x="1828800" y="4572000"/>
            <a:ext cx="3028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Low amplitude (A)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high frequency (f)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3352800"/>
            <a:ext cx="4743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High amplitude (A)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Low frequency (f)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304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According to `common’ sense, which wave capsizes Mickey and the gang 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00700" y="4572001"/>
            <a:ext cx="2400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Mickey </a:t>
            </a:r>
            <a:r>
              <a:rPr lang="en-US" sz="2400" b="1" dirty="0"/>
              <a:t>and friends </a:t>
            </a:r>
            <a:r>
              <a:rPr lang="en-US" sz="2400" b="1" dirty="0" smtClean="0"/>
              <a:t>are the electrons </a:t>
            </a:r>
            <a:r>
              <a:rPr lang="en-US" sz="2400" b="1" dirty="0"/>
              <a:t>in a metal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676400" y="1524000"/>
            <a:ext cx="2457450" cy="0"/>
          </a:xfrm>
          <a:prstGeom prst="straightConnector1">
            <a:avLst/>
          </a:prstGeom>
          <a:ln w="539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743200" y="4343400"/>
            <a:ext cx="3048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09600" y="990600"/>
            <a:ext cx="5562600" cy="297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5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6" grpId="0"/>
      <p:bldP spid="11" grpId="0"/>
      <p:bldP spid="15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257300" y="990600"/>
            <a:ext cx="4845465" cy="2825631"/>
          </a:xfrm>
          <a:custGeom>
            <a:avLst/>
            <a:gdLst>
              <a:gd name="connsiteX0" fmla="*/ 0 w 6460620"/>
              <a:gd name="connsiteY0" fmla="*/ 1382994 h 3183308"/>
              <a:gd name="connsiteX1" fmla="*/ 837488 w 6460620"/>
              <a:gd name="connsiteY1" fmla="*/ 254950 h 3183308"/>
              <a:gd name="connsiteX2" fmla="*/ 1914258 w 6460620"/>
              <a:gd name="connsiteY2" fmla="*/ 2912692 h 3183308"/>
              <a:gd name="connsiteX3" fmla="*/ 2931207 w 6460620"/>
              <a:gd name="connsiteY3" fmla="*/ 1425723 h 3183308"/>
              <a:gd name="connsiteX4" fmla="*/ 3555050 w 6460620"/>
              <a:gd name="connsiteY4" fmla="*/ 229312 h 3183308"/>
              <a:gd name="connsiteX5" fmla="*/ 4469450 w 6460620"/>
              <a:gd name="connsiteY5" fmla="*/ 1921380 h 3183308"/>
              <a:gd name="connsiteX6" fmla="*/ 5332576 w 6460620"/>
              <a:gd name="connsiteY6" fmla="*/ 3023787 h 3183308"/>
              <a:gd name="connsiteX7" fmla="*/ 6460620 w 6460620"/>
              <a:gd name="connsiteY7" fmla="*/ 964251 h 318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60620" h="3183308">
                <a:moveTo>
                  <a:pt x="0" y="1382994"/>
                </a:moveTo>
                <a:cubicBezTo>
                  <a:pt x="259222" y="691497"/>
                  <a:pt x="518445" y="0"/>
                  <a:pt x="837488" y="254950"/>
                </a:cubicBezTo>
                <a:cubicBezTo>
                  <a:pt x="1156531" y="509900"/>
                  <a:pt x="1565305" y="2717563"/>
                  <a:pt x="1914258" y="2912692"/>
                </a:cubicBezTo>
                <a:cubicBezTo>
                  <a:pt x="2263211" y="3107821"/>
                  <a:pt x="2657742" y="1872953"/>
                  <a:pt x="2931207" y="1425723"/>
                </a:cubicBezTo>
                <a:cubicBezTo>
                  <a:pt x="3204672" y="978493"/>
                  <a:pt x="3298676" y="146703"/>
                  <a:pt x="3555050" y="229312"/>
                </a:cubicBezTo>
                <a:cubicBezTo>
                  <a:pt x="3811424" y="311921"/>
                  <a:pt x="4173196" y="1455634"/>
                  <a:pt x="4469450" y="1921380"/>
                </a:cubicBezTo>
                <a:cubicBezTo>
                  <a:pt x="4765704" y="2387126"/>
                  <a:pt x="5000714" y="3183308"/>
                  <a:pt x="5332576" y="3023787"/>
                </a:cubicBezTo>
                <a:cubicBezTo>
                  <a:pt x="5664438" y="2864266"/>
                  <a:pt x="6460620" y="964251"/>
                  <a:pt x="6460620" y="964251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pic>
        <p:nvPicPr>
          <p:cNvPr id="29698" name="Picture 2" descr="http://www.dizpins.com/pinventory/images/dl_pirates/rowbo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438400"/>
            <a:ext cx="1971675" cy="2371725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1885951" y="4400551"/>
            <a:ext cx="2457449" cy="57150"/>
          </a:xfrm>
          <a:custGeom>
            <a:avLst/>
            <a:gdLst>
              <a:gd name="connsiteX0" fmla="*/ 0 w 3349951"/>
              <a:gd name="connsiteY0" fmla="*/ 95428 h 233585"/>
              <a:gd name="connsiteX1" fmla="*/ 59821 w 3349951"/>
              <a:gd name="connsiteY1" fmla="*/ 1424 h 233585"/>
              <a:gd name="connsiteX2" fmla="*/ 128187 w 3349951"/>
              <a:gd name="connsiteY2" fmla="*/ 86882 h 233585"/>
              <a:gd name="connsiteX3" fmla="*/ 213645 w 3349951"/>
              <a:gd name="connsiteY3" fmla="*/ 35608 h 233585"/>
              <a:gd name="connsiteX4" fmla="*/ 273465 w 3349951"/>
              <a:gd name="connsiteY4" fmla="*/ 95428 h 233585"/>
              <a:gd name="connsiteX5" fmla="*/ 341832 w 3349951"/>
              <a:gd name="connsiteY5" fmla="*/ 35608 h 233585"/>
              <a:gd name="connsiteX6" fmla="*/ 452927 w 3349951"/>
              <a:gd name="connsiteY6" fmla="*/ 121066 h 233585"/>
              <a:gd name="connsiteX7" fmla="*/ 521294 w 3349951"/>
              <a:gd name="connsiteY7" fmla="*/ 52699 h 233585"/>
              <a:gd name="connsiteX8" fmla="*/ 598206 w 3349951"/>
              <a:gd name="connsiteY8" fmla="*/ 112520 h 233585"/>
              <a:gd name="connsiteX9" fmla="*/ 692209 w 3349951"/>
              <a:gd name="connsiteY9" fmla="*/ 35608 h 233585"/>
              <a:gd name="connsiteX10" fmla="*/ 769122 w 3349951"/>
              <a:gd name="connsiteY10" fmla="*/ 103974 h 233585"/>
              <a:gd name="connsiteX11" fmla="*/ 871671 w 3349951"/>
              <a:gd name="connsiteY11" fmla="*/ 61245 h 233585"/>
              <a:gd name="connsiteX12" fmla="*/ 991312 w 3349951"/>
              <a:gd name="connsiteY12" fmla="*/ 121066 h 233585"/>
              <a:gd name="connsiteX13" fmla="*/ 1051133 w 3349951"/>
              <a:gd name="connsiteY13" fmla="*/ 61245 h 233585"/>
              <a:gd name="connsiteX14" fmla="*/ 1110953 w 3349951"/>
              <a:gd name="connsiteY14" fmla="*/ 129611 h 233585"/>
              <a:gd name="connsiteX15" fmla="*/ 1247686 w 3349951"/>
              <a:gd name="connsiteY15" fmla="*/ 78337 h 233585"/>
              <a:gd name="connsiteX16" fmla="*/ 1350236 w 3349951"/>
              <a:gd name="connsiteY16" fmla="*/ 146703 h 233585"/>
              <a:gd name="connsiteX17" fmla="*/ 1427148 w 3349951"/>
              <a:gd name="connsiteY17" fmla="*/ 95428 h 233585"/>
              <a:gd name="connsiteX18" fmla="*/ 1572426 w 3349951"/>
              <a:gd name="connsiteY18" fmla="*/ 172340 h 233585"/>
              <a:gd name="connsiteX19" fmla="*/ 1666430 w 3349951"/>
              <a:gd name="connsiteY19" fmla="*/ 95428 h 233585"/>
              <a:gd name="connsiteX20" fmla="*/ 1786071 w 3349951"/>
              <a:gd name="connsiteY20" fmla="*/ 180886 h 233585"/>
              <a:gd name="connsiteX21" fmla="*/ 1837346 w 3349951"/>
              <a:gd name="connsiteY21" fmla="*/ 129611 h 233585"/>
              <a:gd name="connsiteX22" fmla="*/ 1914258 w 3349951"/>
              <a:gd name="connsiteY22" fmla="*/ 189432 h 233585"/>
              <a:gd name="connsiteX23" fmla="*/ 1999716 w 3349951"/>
              <a:gd name="connsiteY23" fmla="*/ 112520 h 233585"/>
              <a:gd name="connsiteX24" fmla="*/ 2093720 w 3349951"/>
              <a:gd name="connsiteY24" fmla="*/ 197978 h 233585"/>
              <a:gd name="connsiteX25" fmla="*/ 2221907 w 3349951"/>
              <a:gd name="connsiteY25" fmla="*/ 138157 h 233585"/>
              <a:gd name="connsiteX26" fmla="*/ 2307365 w 3349951"/>
              <a:gd name="connsiteY26" fmla="*/ 206523 h 233585"/>
              <a:gd name="connsiteX27" fmla="*/ 2367185 w 3349951"/>
              <a:gd name="connsiteY27" fmla="*/ 146703 h 233585"/>
              <a:gd name="connsiteX28" fmla="*/ 2469735 w 3349951"/>
              <a:gd name="connsiteY28" fmla="*/ 223615 h 233585"/>
              <a:gd name="connsiteX29" fmla="*/ 3349951 w 3349951"/>
              <a:gd name="connsiteY29" fmla="*/ 206523 h 233585"/>
              <a:gd name="connsiteX30" fmla="*/ 3349951 w 3349951"/>
              <a:gd name="connsiteY30" fmla="*/ 206523 h 233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349951" h="233585">
                <a:moveTo>
                  <a:pt x="0" y="95428"/>
                </a:moveTo>
                <a:cubicBezTo>
                  <a:pt x="19228" y="49138"/>
                  <a:pt x="38457" y="2848"/>
                  <a:pt x="59821" y="1424"/>
                </a:cubicBezTo>
                <a:cubicBezTo>
                  <a:pt x="81186" y="0"/>
                  <a:pt x="102550" y="81185"/>
                  <a:pt x="128187" y="86882"/>
                </a:cubicBezTo>
                <a:cubicBezTo>
                  <a:pt x="153824" y="92579"/>
                  <a:pt x="189432" y="34184"/>
                  <a:pt x="213645" y="35608"/>
                </a:cubicBezTo>
                <a:cubicBezTo>
                  <a:pt x="237858" y="37032"/>
                  <a:pt x="252101" y="95428"/>
                  <a:pt x="273465" y="95428"/>
                </a:cubicBezTo>
                <a:cubicBezTo>
                  <a:pt x="294829" y="95428"/>
                  <a:pt x="311922" y="31335"/>
                  <a:pt x="341832" y="35608"/>
                </a:cubicBezTo>
                <a:cubicBezTo>
                  <a:pt x="371742" y="39881"/>
                  <a:pt x="423017" y="118217"/>
                  <a:pt x="452927" y="121066"/>
                </a:cubicBezTo>
                <a:cubicBezTo>
                  <a:pt x="482837" y="123915"/>
                  <a:pt x="497081" y="54123"/>
                  <a:pt x="521294" y="52699"/>
                </a:cubicBezTo>
                <a:cubicBezTo>
                  <a:pt x="545507" y="51275"/>
                  <a:pt x="569720" y="115369"/>
                  <a:pt x="598206" y="112520"/>
                </a:cubicBezTo>
                <a:cubicBezTo>
                  <a:pt x="626692" y="109672"/>
                  <a:pt x="663723" y="37032"/>
                  <a:pt x="692209" y="35608"/>
                </a:cubicBezTo>
                <a:cubicBezTo>
                  <a:pt x="720695" y="34184"/>
                  <a:pt x="739212" y="99701"/>
                  <a:pt x="769122" y="103974"/>
                </a:cubicBezTo>
                <a:cubicBezTo>
                  <a:pt x="799032" y="108247"/>
                  <a:pt x="834639" y="58396"/>
                  <a:pt x="871671" y="61245"/>
                </a:cubicBezTo>
                <a:cubicBezTo>
                  <a:pt x="908703" y="64094"/>
                  <a:pt x="961402" y="121066"/>
                  <a:pt x="991312" y="121066"/>
                </a:cubicBezTo>
                <a:cubicBezTo>
                  <a:pt x="1021222" y="121066"/>
                  <a:pt x="1031193" y="59821"/>
                  <a:pt x="1051133" y="61245"/>
                </a:cubicBezTo>
                <a:cubicBezTo>
                  <a:pt x="1071073" y="62669"/>
                  <a:pt x="1078194" y="126762"/>
                  <a:pt x="1110953" y="129611"/>
                </a:cubicBezTo>
                <a:cubicBezTo>
                  <a:pt x="1143712" y="132460"/>
                  <a:pt x="1207806" y="75488"/>
                  <a:pt x="1247686" y="78337"/>
                </a:cubicBezTo>
                <a:cubicBezTo>
                  <a:pt x="1287566" y="81186"/>
                  <a:pt x="1320326" y="143854"/>
                  <a:pt x="1350236" y="146703"/>
                </a:cubicBezTo>
                <a:cubicBezTo>
                  <a:pt x="1380146" y="149552"/>
                  <a:pt x="1390116" y="91155"/>
                  <a:pt x="1427148" y="95428"/>
                </a:cubicBezTo>
                <a:cubicBezTo>
                  <a:pt x="1464180" y="99701"/>
                  <a:pt x="1532546" y="172340"/>
                  <a:pt x="1572426" y="172340"/>
                </a:cubicBezTo>
                <a:cubicBezTo>
                  <a:pt x="1612306" y="172340"/>
                  <a:pt x="1630823" y="94004"/>
                  <a:pt x="1666430" y="95428"/>
                </a:cubicBezTo>
                <a:cubicBezTo>
                  <a:pt x="1702037" y="96852"/>
                  <a:pt x="1757585" y="175189"/>
                  <a:pt x="1786071" y="180886"/>
                </a:cubicBezTo>
                <a:cubicBezTo>
                  <a:pt x="1814557" y="186583"/>
                  <a:pt x="1815982" y="128187"/>
                  <a:pt x="1837346" y="129611"/>
                </a:cubicBezTo>
                <a:cubicBezTo>
                  <a:pt x="1858711" y="131035"/>
                  <a:pt x="1887196" y="192280"/>
                  <a:pt x="1914258" y="189432"/>
                </a:cubicBezTo>
                <a:cubicBezTo>
                  <a:pt x="1941320" y="186584"/>
                  <a:pt x="1969806" y="111096"/>
                  <a:pt x="1999716" y="112520"/>
                </a:cubicBezTo>
                <a:cubicBezTo>
                  <a:pt x="2029626" y="113944"/>
                  <a:pt x="2056688" y="193705"/>
                  <a:pt x="2093720" y="197978"/>
                </a:cubicBezTo>
                <a:cubicBezTo>
                  <a:pt x="2130752" y="202251"/>
                  <a:pt x="2186300" y="136733"/>
                  <a:pt x="2221907" y="138157"/>
                </a:cubicBezTo>
                <a:cubicBezTo>
                  <a:pt x="2257514" y="139581"/>
                  <a:pt x="2283152" y="205099"/>
                  <a:pt x="2307365" y="206523"/>
                </a:cubicBezTo>
                <a:cubicBezTo>
                  <a:pt x="2331578" y="207947"/>
                  <a:pt x="2340123" y="143854"/>
                  <a:pt x="2367185" y="146703"/>
                </a:cubicBezTo>
                <a:cubicBezTo>
                  <a:pt x="2394247" y="149552"/>
                  <a:pt x="2305941" y="213645"/>
                  <a:pt x="2469735" y="223615"/>
                </a:cubicBezTo>
                <a:cubicBezTo>
                  <a:pt x="2633529" y="233585"/>
                  <a:pt x="3349951" y="206523"/>
                  <a:pt x="3349951" y="206523"/>
                </a:cubicBezTo>
                <a:lnTo>
                  <a:pt x="3349951" y="206523"/>
                </a:lnTo>
              </a:path>
            </a:pathLst>
          </a:custGeom>
          <a:ln w="349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100"/>
          </a:p>
        </p:txBody>
      </p:sp>
      <p:sp>
        <p:nvSpPr>
          <p:cNvPr id="5" name="TextBox 4"/>
          <p:cNvSpPr txBox="1"/>
          <p:nvPr/>
        </p:nvSpPr>
        <p:spPr>
          <a:xfrm>
            <a:off x="304800" y="5029200"/>
            <a:ext cx="3028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Low amplitude (A)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high frequency (f)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3352800"/>
            <a:ext cx="4743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High amplitude (A)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Low frequency (f)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" y="304800"/>
            <a:ext cx="89916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/>
              <a:t>What actually happens in the photoelectric effect experiment</a:t>
            </a:r>
          </a:p>
        </p:txBody>
      </p:sp>
    </p:spTree>
    <p:extLst>
      <p:ext uri="{BB962C8B-B14F-4D97-AF65-F5344CB8AC3E}">
        <p14:creationId xmlns:p14="http://schemas.microsoft.com/office/powerpoint/2010/main" val="345291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.02685 C 0.13854 0.02523 0.09757 0.02732 0.14392 0.02593 C 0.18281 0.02477 0.11372 0.0257 0.17847 0.02454 C 0.18924 0.02431 0.21302 0.02408 0.21302 0.02431 C 0.24983 0.02315 0.29184 0.02246 0.32969 0.02176 C 0.38264 0.02037 0.35226 0.02084 0.38802 0.02037 C 0.42361 0.01922 0.49375 0.01783 0.53924 0.01736 C 0.58993 0.01621 0.56945 0.01667 0.59757 0.01621 " pathEditMode="relative" rAng="0" ptsTypes="fffffffA">
                                      <p:cBhvr>
                                        <p:cTn id="2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232 C 0.05452 -0.00069 0.10348 0.00139 0.16251 0.00162 C 0.21858 0.00556 0.17587 0.00278 0.31546 0.00093 C 0.3257 0.0007 0.3356 -0.00023 0.34601 -0.00046 C 0.35869 -0.00115 0.38386 -0.00208 0.38386 -0.00185 C 0.40973 -0.00185 0.45764 -0.00046 0.48716 -0.00208 C 0.50921 -0.00324 0.52553 -0.00694 0.54462 -0.01041 C 0.55539 -0.0125 0.56737 -0.01227 0.57865 -0.01342 C 0.58577 -0.01597 0.59323 -0.01643 0.60174 -0.01852 C 0.60678 -0.02129 0.61389 -0.02222 0.62101 -0.0243 C 0.62483 -0.02708 0.62691 -0.02916 0.63438 -0.03055 C 0.63976 -0.03171 0.65157 -0.03264 0.65157 -0.03264 C 0.65782 -0.03426 0.65539 -0.03356 0.65938 -0.03472 " pathEditMode="relative" rAng="0" ptsTypes="ffffffffffffA">
                                      <p:cBhvr>
                                        <p:cTn id="26" dur="1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0" y="-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4" grpId="1" animBg="1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27050"/>
            <a:ext cx="7747000" cy="580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25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838200" y="1524000"/>
          <a:ext cx="7924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40354"/>
            <a:ext cx="91440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Kinetic energy per electron ejected  from </a:t>
            </a:r>
            <a:r>
              <a:rPr lang="en-US" sz="2800" b="1" dirty="0" smtClean="0"/>
              <a:t>K</a:t>
            </a:r>
            <a:r>
              <a:rPr lang="en-US" sz="2800" dirty="0" smtClean="0"/>
              <a:t> vs frequency of impinging light (Fong Photoelectric experiment  data 12-6-12)  slope is </a:t>
            </a:r>
            <a:r>
              <a:rPr lang="en-US" sz="2800" b="1" dirty="0" smtClean="0">
                <a:solidFill>
                  <a:srgbClr val="FF0000"/>
                </a:solidFill>
              </a:rPr>
              <a:t>5.7*10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-34</a:t>
            </a:r>
            <a:r>
              <a:rPr lang="en-US" sz="2800" b="1" dirty="0" smtClean="0">
                <a:solidFill>
                  <a:srgbClr val="FF0000"/>
                </a:solidFill>
              </a:rPr>
              <a:t> J*s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14800" y="6096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x= f(Hz)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 (J)/e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57300" y="3223146"/>
            <a:ext cx="7467600" cy="95410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18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Best h  from fit of Planck’s law  to Blackbody data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		6.63*10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-34</a:t>
            </a:r>
            <a:r>
              <a:rPr lang="en-US" sz="2800" b="1" dirty="0" smtClean="0">
                <a:solidFill>
                  <a:srgbClr val="FF0000"/>
                </a:solidFill>
              </a:rPr>
              <a:t> J 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4710752"/>
            <a:ext cx="7391400" cy="95410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18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slope from a more  precise photoelectric effect experiment  </a:t>
            </a:r>
            <a:r>
              <a:rPr lang="en-US" sz="2800" b="1" dirty="0" smtClean="0">
                <a:solidFill>
                  <a:srgbClr val="FF0000"/>
                </a:solidFill>
              </a:rPr>
              <a:t>6.63*10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-34 </a:t>
            </a:r>
            <a:r>
              <a:rPr lang="en-US" sz="2800" b="1" dirty="0" smtClean="0">
                <a:solidFill>
                  <a:srgbClr val="FF0000"/>
                </a:solidFill>
              </a:rPr>
              <a:t>J s ( a `holy shit’ result)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1246</Words>
  <Application>Microsoft Office PowerPoint</Application>
  <PresentationFormat>On-screen Show (4:3)</PresentationFormat>
  <Paragraphs>180</Paragraphs>
  <Slides>26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Baskerville Old Face</vt:lpstr>
      <vt:lpstr>Calibri</vt:lpstr>
      <vt:lpstr>Chiller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64</cp:revision>
  <dcterms:created xsi:type="dcterms:W3CDTF">2012-01-13T02:38:09Z</dcterms:created>
  <dcterms:modified xsi:type="dcterms:W3CDTF">2016-01-27T19:03:25Z</dcterms:modified>
</cp:coreProperties>
</file>