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60" r:id="rId5"/>
    <p:sldId id="263" r:id="rId6"/>
    <p:sldId id="259" r:id="rId7"/>
    <p:sldId id="261" r:id="rId8"/>
    <p:sldId id="262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08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C9D-65DF-4092-A9F0-2B552BAA9040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E5F98-8FEB-4E9F-9F88-6BFAA1B2E0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8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E5F98-8FEB-4E9F-9F88-6BFAA1B2E0A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43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E5F98-8FEB-4E9F-9F88-6BFAA1B2E0A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15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2ABBC-911D-4EF0-9E77-A786D6A676C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3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9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9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1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1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3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3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6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6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7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4" y="36407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7" y="191347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3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4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1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3E57D-B0B4-45CE-B95F-EAC42BEB372A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4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BC44-D924-4EBA-A995-6644C7228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1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91441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91441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95600" y="81534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95600" y="74676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8305800"/>
            <a:ext cx="39624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15000" y="8001009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</a:t>
            </a:r>
            <a:r>
              <a:rPr lang="en-US" sz="3200" b="1" dirty="0"/>
              <a:t>=0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8620780"/>
            <a:ext cx="640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*Energy in units of h</a:t>
            </a:r>
            <a:r>
              <a:rPr lang="en-US" sz="2800" b="1" baseline="30000" dirty="0"/>
              <a:t>2</a:t>
            </a:r>
            <a:r>
              <a:rPr lang="en-US" sz="2800" b="1" dirty="0"/>
              <a:t> /8m</a:t>
            </a:r>
            <a:r>
              <a:rPr lang="en-US" sz="2800" b="1" baseline="-25000" dirty="0"/>
              <a:t>e</a:t>
            </a:r>
            <a:r>
              <a:rPr lang="en-US" sz="2800" b="1" dirty="0"/>
              <a:t> L</a:t>
            </a:r>
            <a:r>
              <a:rPr lang="en-US" sz="2800" b="1" baseline="30000" dirty="0"/>
              <a:t>2</a:t>
            </a:r>
            <a:r>
              <a:rPr lang="en-US" sz="2800" b="1" dirty="0"/>
              <a:t>~</a:t>
            </a:r>
            <a:r>
              <a:rPr lang="en-US" sz="2800" b="1" dirty="0">
                <a:solidFill>
                  <a:srgbClr val="FF0000"/>
                </a:solidFill>
              </a:rPr>
              <a:t>1.5*10</a:t>
            </a:r>
            <a:r>
              <a:rPr lang="en-US" sz="2800" b="1" baseline="30000" dirty="0">
                <a:solidFill>
                  <a:srgbClr val="FF0000"/>
                </a:solidFill>
              </a:rPr>
              <a:t>-18</a:t>
            </a:r>
            <a:r>
              <a:rPr lang="en-US" sz="2800" b="1" dirty="0">
                <a:solidFill>
                  <a:srgbClr val="FF0000"/>
                </a:solidFill>
              </a:rPr>
              <a:t>J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7696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62400" y="708660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b="1" dirty="0">
                <a:solidFill>
                  <a:srgbClr val="FF0000"/>
                </a:solidFill>
              </a:rPr>
              <a:t>=2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895600" y="60960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62400" y="586740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971800" y="42672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38601" y="403860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971800" y="19050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91000" y="1752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57800" y="838200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E*</a:t>
            </a:r>
          </a:p>
          <a:p>
            <a:endParaRPr lang="en-US" dirty="0"/>
          </a:p>
          <a:p>
            <a:r>
              <a:rPr lang="en-US" sz="3200" b="1" dirty="0"/>
              <a:t>25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34000" y="39624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16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58674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0" y="70104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86400" y="754380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</a:t>
            </a:r>
            <a:endParaRPr lang="en-US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9"/>
            <a:ext cx="6858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Energy Manifold: 1 electron in ground state in box with L=2*10</a:t>
            </a:r>
            <a:r>
              <a:rPr lang="en-US" sz="2800" b="1" baseline="30000" dirty="0"/>
              <a:t>-10 </a:t>
            </a:r>
            <a:r>
              <a:rPr lang="en-US" sz="2800" b="1" dirty="0"/>
              <a:t>m (0.2 nm)</a:t>
            </a:r>
            <a:endParaRPr lang="en-US" sz="28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200400" y="7696200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0" y="7391409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</a:t>
            </a:r>
            <a:r>
              <a:rPr lang="en-US" sz="3200" b="1" baseline="-25000" dirty="0"/>
              <a:t>e</a:t>
            </a:r>
            <a:r>
              <a:rPr lang="en-US" sz="3200" b="1" dirty="0"/>
              <a:t>  ~1*10</a:t>
            </a:r>
            <a:r>
              <a:rPr lang="en-US" sz="3200" b="1" baseline="30000" dirty="0"/>
              <a:t>-30</a:t>
            </a:r>
            <a:r>
              <a:rPr lang="en-US" sz="3200" b="1" dirty="0"/>
              <a:t> kg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95600" y="81534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95600" y="74676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8305800"/>
            <a:ext cx="39624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15000" y="8001009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</a:t>
            </a:r>
            <a:r>
              <a:rPr lang="en-US" sz="3200" b="1" dirty="0"/>
              <a:t>=0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84582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*Energy in units of h</a:t>
            </a:r>
            <a:r>
              <a:rPr lang="en-US" sz="2800" b="1" baseline="30000" dirty="0"/>
              <a:t>2</a:t>
            </a:r>
            <a:r>
              <a:rPr lang="en-US" sz="2800" b="1" dirty="0"/>
              <a:t> /8m</a:t>
            </a:r>
            <a:r>
              <a:rPr lang="en-US" sz="2800" b="1" baseline="-25000" dirty="0"/>
              <a:t>e</a:t>
            </a:r>
            <a:r>
              <a:rPr lang="en-US" sz="2800" b="1" dirty="0"/>
              <a:t>L</a:t>
            </a:r>
            <a:r>
              <a:rPr lang="en-US" sz="2800" b="1" baseline="30000" dirty="0"/>
              <a:t>2</a:t>
            </a:r>
            <a:r>
              <a:rPr lang="en-US" sz="2800" b="1" dirty="0"/>
              <a:t>=1.8*10</a:t>
            </a:r>
            <a:r>
              <a:rPr lang="en-US" sz="2800" b="1" baseline="30000" dirty="0"/>
              <a:t>-19</a:t>
            </a:r>
            <a:r>
              <a:rPr lang="en-US" sz="2800" b="1" dirty="0"/>
              <a:t> J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038600" y="7696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62400" y="693420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b="1" dirty="0">
                <a:solidFill>
                  <a:srgbClr val="FF0000"/>
                </a:solidFill>
              </a:rPr>
              <a:t>=2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895600" y="60960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62400" y="586740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971800" y="42672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38601" y="403860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971800" y="1905000"/>
            <a:ext cx="10287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91000" y="1752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n=5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57800" y="838200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E*</a:t>
            </a:r>
          </a:p>
          <a:p>
            <a:endParaRPr lang="en-US" dirty="0"/>
          </a:p>
          <a:p>
            <a:r>
              <a:rPr lang="en-US" sz="3200" b="1" dirty="0"/>
              <a:t>25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34000" y="39624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16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58674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6400" y="70104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62600" y="7696207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</a:t>
            </a:r>
            <a:endParaRPr lang="en-US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9"/>
            <a:ext cx="6400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Energy Manifold assuming butadiene </a:t>
            </a:r>
            <a:r>
              <a:rPr lang="en-US" sz="2800" b="1" dirty="0">
                <a:sym typeface="Symbol"/>
              </a:rPr>
              <a:t>e</a:t>
            </a:r>
            <a:r>
              <a:rPr lang="en-US" sz="2800" b="1" baseline="30000" dirty="0">
                <a:sym typeface="Symbol"/>
              </a:rPr>
              <a:t>-</a:t>
            </a:r>
          </a:p>
          <a:p>
            <a:r>
              <a:rPr lang="en-US" sz="2800" b="1" dirty="0">
                <a:sym typeface="Symbol"/>
              </a:rPr>
              <a:t>a</a:t>
            </a:r>
            <a:r>
              <a:rPr lang="en-US" sz="2800" b="1" dirty="0">
                <a:sym typeface="Symbol"/>
              </a:rPr>
              <a:t>re in box the length of butadiene (p. 83)</a:t>
            </a:r>
            <a:endParaRPr lang="en-US" sz="28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200400" y="7696200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505200" y="7696200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048000" y="7010400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429000" y="7010400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1" y="2133601"/>
          <a:ext cx="339031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emSketch" r:id="rId4" imgW="1926360" imgH="822960" progId="ACD.ChemSketch.20">
                  <p:embed/>
                </p:oleObj>
              </mc:Choice>
              <mc:Fallback>
                <p:oleObj name="ChemSketch" r:id="rId4" imgW="1926360" imgH="8229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2133601"/>
                        <a:ext cx="3390311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>
            <a:off x="533400" y="3505200"/>
            <a:ext cx="27432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85800" y="3657601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L=5.78*10</a:t>
            </a:r>
            <a:r>
              <a:rPr lang="en-US" sz="2800" b="1" baseline="30000" dirty="0"/>
              <a:t>-10 </a:t>
            </a:r>
            <a:r>
              <a:rPr lang="en-US" sz="2800" b="1" dirty="0"/>
              <a:t>m</a:t>
            </a:r>
            <a:endParaRPr lang="en-US" sz="2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04800" y="701040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m</a:t>
            </a:r>
            <a:r>
              <a:rPr lang="en-US" sz="3600" b="1" baseline="-25000" dirty="0">
                <a:solidFill>
                  <a:srgbClr val="FF0000"/>
                </a:solidFill>
              </a:rPr>
              <a:t>e</a:t>
            </a:r>
            <a:r>
              <a:rPr lang="en-US" sz="3600" b="1" dirty="0">
                <a:solidFill>
                  <a:srgbClr val="FF0000"/>
                </a:solidFill>
              </a:rPr>
              <a:t> ~10</a:t>
            </a:r>
            <a:r>
              <a:rPr lang="en-US" sz="3600" b="1" baseline="30000" dirty="0">
                <a:solidFill>
                  <a:srgbClr val="FF0000"/>
                </a:solidFill>
              </a:rPr>
              <a:t>-30</a:t>
            </a:r>
            <a:r>
              <a:rPr lang="en-US" sz="3600" b="1" dirty="0">
                <a:solidFill>
                  <a:srgbClr val="FF0000"/>
                </a:solidFill>
              </a:rPr>
              <a:t> 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1996440" y="1780543"/>
            <a:ext cx="746760" cy="337820"/>
          </a:xfrm>
          <a:custGeom>
            <a:avLst/>
            <a:gdLst>
              <a:gd name="connsiteX0" fmla="*/ 746760 w 746760"/>
              <a:gd name="connsiteY0" fmla="*/ 337820 h 337820"/>
              <a:gd name="connsiteX1" fmla="*/ 685800 w 746760"/>
              <a:gd name="connsiteY1" fmla="*/ 170180 h 337820"/>
              <a:gd name="connsiteX2" fmla="*/ 441960 w 746760"/>
              <a:gd name="connsiteY2" fmla="*/ 17780 h 337820"/>
              <a:gd name="connsiteX3" fmla="*/ 167640 w 746760"/>
              <a:gd name="connsiteY3" fmla="*/ 63500 h 337820"/>
              <a:gd name="connsiteX4" fmla="*/ 0 w 746760"/>
              <a:gd name="connsiteY4" fmla="*/ 292100 h 337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760" h="337820">
                <a:moveTo>
                  <a:pt x="746760" y="337820"/>
                </a:moveTo>
                <a:cubicBezTo>
                  <a:pt x="741680" y="280670"/>
                  <a:pt x="736600" y="223520"/>
                  <a:pt x="685800" y="170180"/>
                </a:cubicBezTo>
                <a:cubicBezTo>
                  <a:pt x="635000" y="116840"/>
                  <a:pt x="528320" y="35560"/>
                  <a:pt x="441960" y="17780"/>
                </a:cubicBezTo>
                <a:cubicBezTo>
                  <a:pt x="355600" y="0"/>
                  <a:pt x="241300" y="17780"/>
                  <a:pt x="167640" y="63500"/>
                </a:cubicBezTo>
                <a:cubicBezTo>
                  <a:pt x="93980" y="109220"/>
                  <a:pt x="46990" y="200660"/>
                  <a:pt x="0" y="292100"/>
                </a:cubicBezTo>
              </a:path>
            </a:pathLst>
          </a:cu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914400" y="1800863"/>
            <a:ext cx="883920" cy="287020"/>
          </a:xfrm>
          <a:custGeom>
            <a:avLst/>
            <a:gdLst>
              <a:gd name="connsiteX0" fmla="*/ 0 w 883920"/>
              <a:gd name="connsiteY0" fmla="*/ 287020 h 287020"/>
              <a:gd name="connsiteX1" fmla="*/ 259080 w 883920"/>
              <a:gd name="connsiteY1" fmla="*/ 43180 h 287020"/>
              <a:gd name="connsiteX2" fmla="*/ 609600 w 883920"/>
              <a:gd name="connsiteY2" fmla="*/ 27940 h 287020"/>
              <a:gd name="connsiteX3" fmla="*/ 822960 w 883920"/>
              <a:gd name="connsiteY3" fmla="*/ 119380 h 287020"/>
              <a:gd name="connsiteX4" fmla="*/ 883920 w 883920"/>
              <a:gd name="connsiteY4" fmla="*/ 256540 h 28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3920" h="287020">
                <a:moveTo>
                  <a:pt x="0" y="287020"/>
                </a:moveTo>
                <a:cubicBezTo>
                  <a:pt x="78740" y="186690"/>
                  <a:pt x="157480" y="86360"/>
                  <a:pt x="259080" y="43180"/>
                </a:cubicBezTo>
                <a:cubicBezTo>
                  <a:pt x="360680" y="0"/>
                  <a:pt x="515620" y="15240"/>
                  <a:pt x="609600" y="27940"/>
                </a:cubicBezTo>
                <a:cubicBezTo>
                  <a:pt x="703580" y="40640"/>
                  <a:pt x="777240" y="81280"/>
                  <a:pt x="822960" y="119380"/>
                </a:cubicBezTo>
                <a:cubicBezTo>
                  <a:pt x="868680" y="157480"/>
                  <a:pt x="876300" y="207010"/>
                  <a:pt x="883920" y="256540"/>
                </a:cubicBezTo>
              </a:path>
            </a:pathLst>
          </a:cu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0" y="1066807"/>
            <a:ext cx="533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Assume </a:t>
            </a:r>
            <a:r>
              <a:rPr lang="en-US" sz="2600" b="1" dirty="0">
                <a:solidFill>
                  <a:srgbClr val="FF0000"/>
                </a:solidFill>
              </a:rPr>
              <a:t>4 </a:t>
            </a:r>
            <a:r>
              <a:rPr lang="en-US" sz="2600" b="1" dirty="0">
                <a:solidFill>
                  <a:srgbClr val="FF0000"/>
                </a:solidFill>
                <a:sym typeface="Symbol"/>
              </a:rPr>
              <a:t> electrons </a:t>
            </a:r>
            <a:r>
              <a:rPr lang="en-US" sz="2600" dirty="0">
                <a:sym typeface="Symbol"/>
              </a:rPr>
              <a:t>resonate freely</a:t>
            </a:r>
            <a:endParaRPr lang="en-US" sz="2600" dirty="0"/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3048000" y="5562601"/>
            <a:ext cx="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876800" y="6096000"/>
            <a:ext cx="381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876800" y="7467600"/>
            <a:ext cx="381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4953000" y="6172200"/>
            <a:ext cx="0" cy="129540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105400" y="6477008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sym typeface="Symbol"/>
              </a:rPr>
              <a:t>E=</a:t>
            </a:r>
            <a:r>
              <a:rPr lang="en-US" sz="3200" b="1" dirty="0" err="1">
                <a:solidFill>
                  <a:srgbClr val="FF0000"/>
                </a:solidFill>
                <a:sym typeface="Symbol"/>
              </a:rPr>
              <a:t>hf</a:t>
            </a:r>
            <a:r>
              <a:rPr lang="en-US" sz="3200" b="1" dirty="0">
                <a:solidFill>
                  <a:srgbClr val="FF0000"/>
                </a:solidFill>
                <a:sym typeface="Symbol"/>
              </a:rPr>
              <a:t>=</a:t>
            </a:r>
            <a:r>
              <a:rPr lang="en-US" sz="3200" b="1" dirty="0">
                <a:solidFill>
                  <a:srgbClr val="FF0000"/>
                </a:solidFill>
              </a:rPr>
              <a:t>5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7" grpId="0"/>
      <p:bldP spid="48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Comparison of calculated 1D particle in box magnitudes with real atomic scale systems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743208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electron in 2*10</a:t>
            </a:r>
            <a:r>
              <a:rPr lang="en-US" sz="3200" baseline="30000" dirty="0"/>
              <a:t>-10</a:t>
            </a:r>
            <a:r>
              <a:rPr lang="en-US" sz="3200" dirty="0"/>
              <a:t> m box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213360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/>
              <a:t>E(n=1)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743208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1.5*10</a:t>
            </a:r>
            <a:r>
              <a:rPr lang="en-US" sz="3200" baseline="30000" dirty="0">
                <a:solidFill>
                  <a:srgbClr val="FF0000"/>
                </a:solidFill>
              </a:rPr>
              <a:t>-18</a:t>
            </a:r>
            <a:r>
              <a:rPr lang="en-US" sz="3200" dirty="0">
                <a:solidFill>
                  <a:srgbClr val="FF0000"/>
                </a:solidFill>
              </a:rPr>
              <a:t> J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5814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electron in 2 *10</a:t>
            </a:r>
            <a:r>
              <a:rPr lang="en-US" sz="3200" baseline="30000" dirty="0"/>
              <a:t>-10</a:t>
            </a:r>
            <a:r>
              <a:rPr lang="en-US" sz="3200" dirty="0"/>
              <a:t> m diameter orbit around H atom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3886208"/>
            <a:ext cx="1905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2.2*10</a:t>
            </a:r>
            <a:r>
              <a:rPr lang="en-US" sz="3200" baseline="30000" dirty="0">
                <a:solidFill>
                  <a:srgbClr val="FF0000"/>
                </a:solidFill>
              </a:rPr>
              <a:t>-18</a:t>
            </a:r>
            <a:r>
              <a:rPr lang="en-US" sz="3200" dirty="0">
                <a:solidFill>
                  <a:srgbClr val="FF0000"/>
                </a:solidFill>
              </a:rPr>
              <a:t> J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10200"/>
            <a:ext cx="48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sym typeface="Symbol"/>
              </a:rPr>
              <a:t>E </a:t>
            </a:r>
            <a:r>
              <a:rPr lang="en-US" sz="3200" dirty="0">
                <a:sym typeface="Symbol"/>
              </a:rPr>
              <a:t>for n=2</a:t>
            </a:r>
            <a:r>
              <a:rPr lang="en-US" sz="3200" dirty="0">
                <a:sym typeface="Wingdings" pitchFamily="2" charset="2"/>
              </a:rPr>
              <a:t>n=3 jump in model for butadiene (L=5.78*10</a:t>
            </a:r>
            <a:r>
              <a:rPr lang="en-US" sz="3200" baseline="30000" dirty="0">
                <a:sym typeface="Wingdings" pitchFamily="2" charset="2"/>
              </a:rPr>
              <a:t>-10</a:t>
            </a:r>
            <a:r>
              <a:rPr lang="en-US" sz="3200" dirty="0">
                <a:sym typeface="Wingdings" pitchFamily="2" charset="2"/>
              </a:rPr>
              <a:t> m)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5486401"/>
            <a:ext cx="2438400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5*1.8*10</a:t>
            </a:r>
            <a:r>
              <a:rPr lang="en-US" sz="3200" baseline="30000" dirty="0"/>
              <a:t>-19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=9.0*10</a:t>
            </a:r>
            <a:r>
              <a:rPr lang="en-US" sz="3200" b="1" baseline="30000" dirty="0">
                <a:solidFill>
                  <a:srgbClr val="FF0000"/>
                </a:solidFill>
              </a:rPr>
              <a:t>-19 </a:t>
            </a:r>
            <a:r>
              <a:rPr lang="en-US" sz="3200" b="1" dirty="0">
                <a:solidFill>
                  <a:srgbClr val="FF0000"/>
                </a:solidFill>
              </a:rPr>
              <a:t> J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7315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Observed  HOMO-LUMO </a:t>
            </a:r>
            <a:r>
              <a:rPr lang="en-US" sz="3200" b="1" dirty="0">
                <a:solidFill>
                  <a:srgbClr val="FF0000"/>
                </a:solidFill>
              </a:rPr>
              <a:t>transition energy  </a:t>
            </a:r>
            <a:r>
              <a:rPr lang="en-US" sz="3200" dirty="0"/>
              <a:t>for butadiene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7696207"/>
            <a:ext cx="22098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9.1*10</a:t>
            </a:r>
            <a:r>
              <a:rPr lang="en-US" sz="3200" b="1" baseline="30000" dirty="0">
                <a:solidFill>
                  <a:srgbClr val="FF0000"/>
                </a:solidFill>
              </a:rPr>
              <a:t>-19</a:t>
            </a:r>
            <a:r>
              <a:rPr lang="en-US" sz="3200" b="1" dirty="0">
                <a:solidFill>
                  <a:srgbClr val="FF0000"/>
                </a:solidFill>
              </a:rPr>
              <a:t> J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2209806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System considered</a:t>
            </a:r>
            <a:endParaRPr lang="en-US" sz="3200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5105400"/>
            <a:ext cx="685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5562605"/>
            <a:ext cx="63246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/>
              <a:t>P(x)</a:t>
            </a:r>
            <a:r>
              <a:rPr lang="en-US" sz="4400" b="1" dirty="0" err="1"/>
              <a:t>dx</a:t>
            </a:r>
            <a:r>
              <a:rPr lang="en-US" sz="4400" b="1" dirty="0"/>
              <a:t> </a:t>
            </a:r>
            <a:r>
              <a:rPr lang="en-US" sz="4400" dirty="0"/>
              <a:t>= 2/L sin</a:t>
            </a:r>
            <a:r>
              <a:rPr lang="en-US" sz="4400" baseline="30000" dirty="0"/>
              <a:t>2</a:t>
            </a:r>
            <a:r>
              <a:rPr lang="en-US" sz="4400" dirty="0"/>
              <a:t> (</a:t>
            </a:r>
            <a:r>
              <a:rPr lang="en-US" sz="4400" dirty="0" err="1"/>
              <a:t>n</a:t>
            </a:r>
            <a:r>
              <a:rPr lang="en-US" sz="4400" dirty="0" err="1">
                <a:sym typeface="Symbol"/>
              </a:rPr>
              <a:t>x</a:t>
            </a:r>
            <a:r>
              <a:rPr lang="en-US" sz="4400" dirty="0">
                <a:sym typeface="Symbol"/>
              </a:rPr>
              <a:t>/L) </a:t>
            </a:r>
            <a:r>
              <a:rPr lang="en-US" sz="4400" dirty="0" err="1">
                <a:sym typeface="Symbol"/>
              </a:rPr>
              <a:t>dx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057406"/>
            <a:ext cx="5867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>
                <a:sym typeface="Symbol"/>
              </a:rPr>
              <a:t></a:t>
            </a:r>
            <a:r>
              <a:rPr lang="en-US" sz="4400" dirty="0"/>
              <a:t>(x) = </a:t>
            </a:r>
            <a:r>
              <a:rPr lang="en-US" sz="4400" dirty="0">
                <a:sym typeface="Symbol"/>
              </a:rPr>
              <a:t></a:t>
            </a:r>
            <a:r>
              <a:rPr lang="en-US" sz="4400" dirty="0"/>
              <a:t>2/L sin (</a:t>
            </a:r>
            <a:r>
              <a:rPr lang="en-US" sz="4400" dirty="0" err="1"/>
              <a:t>n</a:t>
            </a:r>
            <a:r>
              <a:rPr lang="en-US" sz="4400" dirty="0" err="1">
                <a:sym typeface="Symbol"/>
              </a:rPr>
              <a:t>x</a:t>
            </a:r>
            <a:r>
              <a:rPr lang="en-US" sz="4400" dirty="0">
                <a:sym typeface="Symbol"/>
              </a:rPr>
              <a:t>/L)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04805"/>
            <a:ext cx="6477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/>
              <a:t>Key Particle-in-box  results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371606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1)Normalized Wave function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97180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2) Eigen energy , </a:t>
            </a:r>
            <a:r>
              <a:rPr lang="en-US" sz="3600" b="1" dirty="0">
                <a:solidFill>
                  <a:srgbClr val="FF0000"/>
                </a:solidFill>
              </a:rPr>
              <a:t>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1" y="3733807"/>
            <a:ext cx="3124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</a:t>
            </a:r>
            <a:r>
              <a:rPr lang="en-US" sz="3600" b="1" dirty="0"/>
              <a:t>=n</a:t>
            </a:r>
            <a:r>
              <a:rPr lang="en-US" sz="3600" b="1" baseline="30000" dirty="0"/>
              <a:t>2</a:t>
            </a:r>
            <a:r>
              <a:rPr lang="en-US" sz="3600" b="1" dirty="0"/>
              <a:t> h</a:t>
            </a:r>
            <a:r>
              <a:rPr lang="en-US" sz="3600" b="1" baseline="30000" dirty="0"/>
              <a:t>2</a:t>
            </a:r>
            <a:r>
              <a:rPr lang="en-US" sz="3600" b="1" dirty="0"/>
              <a:t> /8m</a:t>
            </a:r>
            <a:r>
              <a:rPr lang="en-US" sz="3600" b="1" baseline="-25000" dirty="0"/>
              <a:t>e</a:t>
            </a:r>
            <a:r>
              <a:rPr lang="en-US" sz="3600" b="1" dirty="0"/>
              <a:t>L</a:t>
            </a:r>
            <a:r>
              <a:rPr lang="en-US" sz="3600" b="1" baseline="30000" dirty="0"/>
              <a:t>2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724407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3) Probability density, </a:t>
            </a:r>
            <a:r>
              <a:rPr lang="en-US" sz="3600" b="1" dirty="0"/>
              <a:t>P(x)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/>
      <p:bldP spid="7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276601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Switch slide orientation in </a:t>
            </a:r>
            <a:r>
              <a:rPr lang="en-US" b="1" dirty="0"/>
              <a:t>design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" y="812800"/>
            <a:ext cx="2114550" cy="334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4267203"/>
            <a:ext cx="2171700" cy="37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795112"/>
            <a:ext cx="2286000" cy="347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1450" y="203201"/>
            <a:ext cx="6800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1D particle-in-a-box P(x) vs. n:  at high n…the system converges to continuum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278" y="4673600"/>
            <a:ext cx="21431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40281" y="4267206"/>
            <a:ext cx="2188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P(x) for 1D box at n=100,L=1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4" y="2336805"/>
            <a:ext cx="1730573" cy="297497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2050" name="Freeform 2"/>
          <p:cNvSpPr>
            <a:spLocks/>
          </p:cNvSpPr>
          <p:nvPr/>
        </p:nvSpPr>
        <p:spPr bwMode="auto">
          <a:xfrm>
            <a:off x="2457450" y="2438400"/>
            <a:ext cx="1714500" cy="2743200"/>
          </a:xfrm>
          <a:custGeom>
            <a:avLst/>
            <a:gdLst>
              <a:gd name="T0" fmla="*/ 491734 w 1732607"/>
              <a:gd name="T1" fmla="*/ 257691 h 1664139"/>
              <a:gd name="T2" fmla="*/ 372672 w 1732607"/>
              <a:gd name="T3" fmla="*/ 424378 h 1664139"/>
              <a:gd name="T4" fmla="*/ 367909 w 1732607"/>
              <a:gd name="T5" fmla="*/ 424378 h 1664139"/>
              <a:gd name="T6" fmla="*/ 101209 w 1732607"/>
              <a:gd name="T7" fmla="*/ 433903 h 1664139"/>
              <a:gd name="T8" fmla="*/ 5959 w 1732607"/>
              <a:gd name="T9" fmla="*/ 714891 h 1664139"/>
              <a:gd name="T10" fmla="*/ 253609 w 1732607"/>
              <a:gd name="T11" fmla="*/ 914916 h 1664139"/>
              <a:gd name="T12" fmla="*/ 263134 w 1732607"/>
              <a:gd name="T13" fmla="*/ 1191141 h 1664139"/>
              <a:gd name="T14" fmla="*/ 482209 w 1732607"/>
              <a:gd name="T15" fmla="*/ 1319728 h 1664139"/>
              <a:gd name="T16" fmla="*/ 491734 w 1732607"/>
              <a:gd name="T17" fmla="*/ 1548328 h 1664139"/>
              <a:gd name="T18" fmla="*/ 915597 w 1732607"/>
              <a:gd name="T19" fmla="*/ 1662628 h 1664139"/>
              <a:gd name="T20" fmla="*/ 1010847 w 1732607"/>
              <a:gd name="T21" fmla="*/ 1472128 h 1664139"/>
              <a:gd name="T22" fmla="*/ 1225159 w 1732607"/>
              <a:gd name="T23" fmla="*/ 1457841 h 1664139"/>
              <a:gd name="T24" fmla="*/ 1377559 w 1732607"/>
              <a:gd name="T25" fmla="*/ 1257816 h 1664139"/>
              <a:gd name="T26" fmla="*/ 1639497 w 1732607"/>
              <a:gd name="T27" fmla="*/ 1214953 h 1664139"/>
              <a:gd name="T28" fmla="*/ 1729984 w 1732607"/>
              <a:gd name="T29" fmla="*/ 938728 h 1664139"/>
              <a:gd name="T30" fmla="*/ 1553772 w 1732607"/>
              <a:gd name="T31" fmla="*/ 748228 h 1664139"/>
              <a:gd name="T32" fmla="*/ 1501384 w 1732607"/>
              <a:gd name="T33" fmla="*/ 500578 h 1664139"/>
              <a:gd name="T34" fmla="*/ 1310884 w 1732607"/>
              <a:gd name="T35" fmla="*/ 348178 h 1664139"/>
              <a:gd name="T36" fmla="*/ 1296597 w 1732607"/>
              <a:gd name="T37" fmla="*/ 105291 h 1664139"/>
              <a:gd name="T38" fmla="*/ 1006084 w 1732607"/>
              <a:gd name="T39" fmla="*/ 516 h 1664139"/>
              <a:gd name="T40" fmla="*/ 791772 w 1732607"/>
              <a:gd name="T41" fmla="*/ 143391 h 1664139"/>
              <a:gd name="T42" fmla="*/ 658422 w 1732607"/>
              <a:gd name="T43" fmla="*/ 224353 h 1664139"/>
              <a:gd name="T44" fmla="*/ 548884 w 1732607"/>
              <a:gd name="T45" fmla="*/ 219591 h 1664139"/>
              <a:gd name="T46" fmla="*/ 491734 w 1732607"/>
              <a:gd name="T47" fmla="*/ 257691 h 166413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32607" h="1664139">
                <a:moveTo>
                  <a:pt x="491734" y="257691"/>
                </a:moveTo>
                <a:cubicBezTo>
                  <a:pt x="462365" y="291822"/>
                  <a:pt x="393309" y="396597"/>
                  <a:pt x="372672" y="424378"/>
                </a:cubicBezTo>
                <a:cubicBezTo>
                  <a:pt x="352035" y="452159"/>
                  <a:pt x="367909" y="424378"/>
                  <a:pt x="367909" y="424378"/>
                </a:cubicBezTo>
                <a:cubicBezTo>
                  <a:pt x="322665" y="425965"/>
                  <a:pt x="161534" y="385484"/>
                  <a:pt x="101209" y="433903"/>
                </a:cubicBezTo>
                <a:cubicBezTo>
                  <a:pt x="40884" y="482322"/>
                  <a:pt x="-19441" y="634722"/>
                  <a:pt x="5959" y="714891"/>
                </a:cubicBezTo>
                <a:cubicBezTo>
                  <a:pt x="31359" y="795060"/>
                  <a:pt x="210747" y="835541"/>
                  <a:pt x="253609" y="914916"/>
                </a:cubicBezTo>
                <a:cubicBezTo>
                  <a:pt x="296471" y="994291"/>
                  <a:pt x="225034" y="1123672"/>
                  <a:pt x="263134" y="1191141"/>
                </a:cubicBezTo>
                <a:cubicBezTo>
                  <a:pt x="301234" y="1258610"/>
                  <a:pt x="444109" y="1260197"/>
                  <a:pt x="482209" y="1319728"/>
                </a:cubicBezTo>
                <a:cubicBezTo>
                  <a:pt x="520309" y="1379259"/>
                  <a:pt x="419503" y="1491178"/>
                  <a:pt x="491734" y="1548328"/>
                </a:cubicBezTo>
                <a:cubicBezTo>
                  <a:pt x="563965" y="1605478"/>
                  <a:pt x="829078" y="1675328"/>
                  <a:pt x="915597" y="1662628"/>
                </a:cubicBezTo>
                <a:cubicBezTo>
                  <a:pt x="1002116" y="1649928"/>
                  <a:pt x="959253" y="1506259"/>
                  <a:pt x="1010847" y="1472128"/>
                </a:cubicBezTo>
                <a:cubicBezTo>
                  <a:pt x="1062441" y="1437997"/>
                  <a:pt x="1164040" y="1493560"/>
                  <a:pt x="1225159" y="1457841"/>
                </a:cubicBezTo>
                <a:cubicBezTo>
                  <a:pt x="1286278" y="1422122"/>
                  <a:pt x="1308503" y="1298297"/>
                  <a:pt x="1377559" y="1257816"/>
                </a:cubicBezTo>
                <a:cubicBezTo>
                  <a:pt x="1446615" y="1217335"/>
                  <a:pt x="1580760" y="1268134"/>
                  <a:pt x="1639497" y="1214953"/>
                </a:cubicBezTo>
                <a:cubicBezTo>
                  <a:pt x="1698234" y="1161772"/>
                  <a:pt x="1744272" y="1016516"/>
                  <a:pt x="1729984" y="938728"/>
                </a:cubicBezTo>
                <a:cubicBezTo>
                  <a:pt x="1715697" y="860941"/>
                  <a:pt x="1591872" y="821253"/>
                  <a:pt x="1553772" y="748228"/>
                </a:cubicBezTo>
                <a:cubicBezTo>
                  <a:pt x="1515672" y="675203"/>
                  <a:pt x="1541865" y="567253"/>
                  <a:pt x="1501384" y="500578"/>
                </a:cubicBezTo>
                <a:cubicBezTo>
                  <a:pt x="1460903" y="433903"/>
                  <a:pt x="1345015" y="414059"/>
                  <a:pt x="1310884" y="348178"/>
                </a:cubicBezTo>
                <a:cubicBezTo>
                  <a:pt x="1276753" y="282297"/>
                  <a:pt x="1347397" y="163235"/>
                  <a:pt x="1296597" y="105291"/>
                </a:cubicBezTo>
                <a:cubicBezTo>
                  <a:pt x="1245797" y="47347"/>
                  <a:pt x="1090221" y="-5834"/>
                  <a:pt x="1006084" y="516"/>
                </a:cubicBezTo>
                <a:cubicBezTo>
                  <a:pt x="921947" y="6866"/>
                  <a:pt x="849716" y="106085"/>
                  <a:pt x="791772" y="143391"/>
                </a:cubicBezTo>
                <a:cubicBezTo>
                  <a:pt x="733828" y="180697"/>
                  <a:pt x="698903" y="211653"/>
                  <a:pt x="658422" y="224353"/>
                </a:cubicBezTo>
                <a:cubicBezTo>
                  <a:pt x="617941" y="237053"/>
                  <a:pt x="575872" y="215622"/>
                  <a:pt x="548884" y="219591"/>
                </a:cubicBezTo>
                <a:cubicBezTo>
                  <a:pt x="521897" y="223560"/>
                  <a:pt x="521103" y="223560"/>
                  <a:pt x="491734" y="257691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2050" idx="20"/>
            <a:endCxn id="2050" idx="21"/>
          </p:cNvCxnSpPr>
          <p:nvPr/>
        </p:nvCxnSpPr>
        <p:spPr>
          <a:xfrm flipH="1">
            <a:off x="3108994" y="2674771"/>
            <a:ext cx="131957" cy="1334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050" idx="11"/>
            <a:endCxn id="2050" idx="12"/>
          </p:cNvCxnSpPr>
          <p:nvPr/>
        </p:nvCxnSpPr>
        <p:spPr>
          <a:xfrm flipV="1">
            <a:off x="3669807" y="4511813"/>
            <a:ext cx="150807" cy="3297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28850" y="3657600"/>
            <a:ext cx="571500" cy="18288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829050" y="2235200"/>
            <a:ext cx="571500" cy="18288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028950" y="4673600"/>
            <a:ext cx="1371600" cy="11176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343150" y="1930400"/>
            <a:ext cx="1257300" cy="11176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2900" y="0"/>
            <a:ext cx="6515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2D particle-on-a ring predictions for simple </a:t>
            </a:r>
            <a:r>
              <a:rPr lang="en-US" dirty="0" err="1"/>
              <a:t>porphyrin</a:t>
            </a:r>
            <a:r>
              <a:rPr lang="en-US" dirty="0"/>
              <a:t> (26 </a:t>
            </a:r>
            <a:r>
              <a:rPr lang="en-US" dirty="0">
                <a:sym typeface="Symbol"/>
              </a:rPr>
              <a:t> electrons* running free</a:t>
            </a:r>
          </a:p>
          <a:p>
            <a:r>
              <a:rPr lang="en-US" dirty="0">
                <a:sym typeface="Symbol"/>
              </a:rPr>
              <a:t>(See also: </a:t>
            </a:r>
            <a:r>
              <a:rPr lang="en-US" b="1" dirty="0">
                <a:solidFill>
                  <a:srgbClr val="0070C0"/>
                </a:solidFill>
                <a:sym typeface="Symbol"/>
              </a:rPr>
              <a:t>Supplement 2: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The 2-D particle in-a-box applied to a real </a:t>
            </a:r>
            <a:r>
              <a:rPr lang="en-US" b="1" dirty="0">
                <a:solidFill>
                  <a:srgbClr val="0070C0"/>
                </a:solidFill>
              </a:rPr>
              <a:t>molecule)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514600" y="1727205"/>
            <a:ext cx="40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286250" y="2235206"/>
            <a:ext cx="40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28650" y="6096001"/>
            <a:ext cx="5429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Assumes lone pair and inner </a:t>
            </a:r>
            <a:r>
              <a:rPr lang="en-US" dirty="0">
                <a:sym typeface="Symbol"/>
              </a:rPr>
              <a:t> electrons are part of delocalization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14300" y="4876803"/>
            <a:ext cx="2114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 = 1*10</a:t>
            </a:r>
            <a:r>
              <a:rPr lang="en-US" sz="3200" baseline="30000" dirty="0"/>
              <a:t>-9</a:t>
            </a:r>
            <a:r>
              <a:rPr lang="en-US" sz="3200" dirty="0"/>
              <a:t> 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609600"/>
            <a:ext cx="491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3" y="1016000"/>
            <a:ext cx="538757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28600" y="6031302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HOMO=Highest Occupied Molecular Orbit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LUMO = Lowest Unoccupied Molecular Orbit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07205"/>
            <a:ext cx="64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sym typeface="Symbol"/>
              </a:rPr>
              <a:t></a:t>
            </a:r>
            <a:r>
              <a:rPr lang="en-US" sz="2400" b="1" dirty="0" err="1">
                <a:solidFill>
                  <a:srgbClr val="FF0000"/>
                </a:solidFill>
                <a:sym typeface="Symbol"/>
              </a:rPr>
              <a:t>E</a:t>
            </a:r>
            <a:r>
              <a:rPr lang="en-US" sz="2400" b="1" baseline="-25000" dirty="0" err="1">
                <a:solidFill>
                  <a:srgbClr val="FF0000"/>
                </a:solidFill>
                <a:sym typeface="Symbol"/>
              </a:rPr>
              <a:t>predicted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= k*[(3</a:t>
            </a:r>
            <a:r>
              <a:rPr lang="en-US" sz="2400" b="1" baseline="30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+4</a:t>
            </a:r>
            <a:r>
              <a:rPr lang="en-US" sz="2400" b="1" baseline="30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)-(4</a:t>
            </a:r>
            <a:r>
              <a:rPr lang="en-US" sz="2400" b="1" baseline="30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+2</a:t>
            </a:r>
            <a:r>
              <a:rPr lang="en-US" sz="2400" b="1" baseline="30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)] = k[25-20] =5k = 1.52*10</a:t>
            </a:r>
            <a:r>
              <a:rPr lang="en-US" sz="2400" b="1" baseline="30000" dirty="0">
                <a:solidFill>
                  <a:srgbClr val="FF0000"/>
                </a:solidFill>
                <a:sym typeface="Symbol"/>
              </a:rPr>
              <a:t>4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cm</a:t>
            </a:r>
            <a:r>
              <a:rPr lang="en-US" sz="2400" b="1" baseline="30000" dirty="0">
                <a:solidFill>
                  <a:srgbClr val="FF0000"/>
                </a:solidFill>
                <a:sym typeface="Symbol"/>
              </a:rPr>
              <a:t>-1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   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0500" y="4978401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 =k(n</a:t>
            </a:r>
            <a:r>
              <a:rPr lang="en-US" baseline="-25000" dirty="0"/>
              <a:t>x</a:t>
            </a:r>
            <a:r>
              <a:rPr lang="en-US" baseline="30000" dirty="0"/>
              <a:t>2</a:t>
            </a:r>
            <a:r>
              <a:rPr lang="en-US" dirty="0"/>
              <a:t> +n</a:t>
            </a:r>
            <a:r>
              <a:rPr lang="en-US" baseline="-25000" dirty="0"/>
              <a:t>y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  <a:p>
            <a:r>
              <a:rPr lang="en-US" dirty="0"/>
              <a:t>= 3.0375*10</a:t>
            </a:r>
            <a:r>
              <a:rPr lang="en-US" baseline="30000" dirty="0"/>
              <a:t>3</a:t>
            </a:r>
            <a:r>
              <a:rPr lang="en-US" dirty="0"/>
              <a:t>  (n</a:t>
            </a:r>
            <a:r>
              <a:rPr lang="en-US" baseline="-25000" dirty="0"/>
              <a:t>x</a:t>
            </a:r>
            <a:r>
              <a:rPr lang="en-US" baseline="30000" dirty="0"/>
              <a:t>2</a:t>
            </a:r>
            <a:r>
              <a:rPr lang="en-US" dirty="0"/>
              <a:t> +</a:t>
            </a:r>
            <a:r>
              <a:rPr lang="en-US" dirty="0" err="1"/>
              <a:t>n</a:t>
            </a:r>
            <a:r>
              <a:rPr lang="en-US" baseline="-25000" dirty="0" err="1"/>
              <a:t>y</a:t>
            </a:r>
            <a:r>
              <a:rPr lang="en-US" dirty="0"/>
              <a:t> </a:t>
            </a:r>
            <a:r>
              <a:rPr lang="en-US" baseline="30000" dirty="0"/>
              <a:t>2</a:t>
            </a:r>
            <a:r>
              <a:rPr lang="en-US" dirty="0"/>
              <a:t>) cm</a:t>
            </a:r>
            <a:r>
              <a:rPr lang="en-US" baseline="30000" dirty="0"/>
              <a:t>-1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0050" y="7721605"/>
            <a:ext cx="622935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sym typeface="Symbol"/>
              </a:rPr>
              <a:t></a:t>
            </a:r>
            <a:r>
              <a:rPr lang="en-US" sz="2400" b="1" dirty="0" err="1">
                <a:solidFill>
                  <a:srgbClr val="0070C0"/>
                </a:solidFill>
                <a:sym typeface="Symbol"/>
              </a:rPr>
              <a:t>E</a:t>
            </a:r>
            <a:r>
              <a:rPr lang="en-US" sz="2400" b="1" baseline="-25000" dirty="0" err="1">
                <a:solidFill>
                  <a:srgbClr val="0070C0"/>
                </a:solidFill>
                <a:sym typeface="Symbol"/>
              </a:rPr>
              <a:t>observed</a:t>
            </a:r>
            <a:r>
              <a:rPr lang="en-US" sz="2400" b="1" baseline="-25000" dirty="0">
                <a:solidFill>
                  <a:srgbClr val="0070C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0070C0"/>
                </a:solidFill>
                <a:sym typeface="Symbol"/>
              </a:rPr>
              <a:t>=					    =1.70*10</a:t>
            </a:r>
            <a:r>
              <a:rPr lang="en-US" sz="2400" b="1" baseline="30000" dirty="0">
                <a:solidFill>
                  <a:srgbClr val="0070C0"/>
                </a:solidFill>
                <a:sym typeface="Symbol"/>
              </a:rPr>
              <a:t>4</a:t>
            </a:r>
            <a:r>
              <a:rPr lang="en-US" sz="2400" b="1" dirty="0">
                <a:solidFill>
                  <a:srgbClr val="0070C0"/>
                </a:solidFill>
                <a:sym typeface="Symbol"/>
              </a:rPr>
              <a:t> cm</a:t>
            </a:r>
            <a:r>
              <a:rPr lang="en-US" sz="2400" b="1" baseline="30000" dirty="0">
                <a:solidFill>
                  <a:srgbClr val="0070C0"/>
                </a:solidFill>
                <a:sym typeface="Symbol"/>
              </a:rPr>
              <a:t>-1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050" y="203200"/>
            <a:ext cx="451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solving 2D problem: (see supplement 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343</Words>
  <Application>Microsoft Office PowerPoint</Application>
  <PresentationFormat>On-screen Show (4:3)</PresentationFormat>
  <Paragraphs>73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11</cp:revision>
  <dcterms:created xsi:type="dcterms:W3CDTF">2014-02-08T00:54:06Z</dcterms:created>
  <dcterms:modified xsi:type="dcterms:W3CDTF">2016-02-12T20:03:26Z</dcterms:modified>
</cp:coreProperties>
</file>