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7" r:id="rId4"/>
    <p:sldId id="272" r:id="rId5"/>
    <p:sldId id="258" r:id="rId6"/>
    <p:sldId id="259" r:id="rId7"/>
    <p:sldId id="262" r:id="rId8"/>
    <p:sldId id="265" r:id="rId9"/>
    <p:sldId id="266" r:id="rId10"/>
    <p:sldId id="261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64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pchem\photoelectric%20effect%20data%2012-6-11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 sz="1050"/>
              <a:t>plot of eVo vs f for K =metal using</a:t>
            </a:r>
            <a:r>
              <a:rPr lang="en-US" sz="1050" baseline="0"/>
              <a:t> eyeball estimates of zero</a:t>
            </a:r>
            <a:endParaRPr lang="en-US" sz="1050"/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1438471128608931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868307086614174"/>
          <c:y val="2.8252405949256338E-2"/>
          <c:w val="0.62818034036068071"/>
          <c:h val="0.88545974953490958"/>
        </c:manualLayout>
      </c:layout>
      <c:scatterChart>
        <c:scatterStyle val="lineMarker"/>
        <c:varyColors val="0"/>
        <c:ser>
          <c:idx val="1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0.0000E+00" sourceLinked="0"/>
            </c:trendlineLbl>
          </c:trendline>
          <c:xVal>
            <c:numRef>
              <c:f>'[photoelectric effect data 12-6-11 data.xlsx]Sheet1'!$B$41:$B$44</c:f>
              <c:numCache>
                <c:formatCode>General</c:formatCode>
                <c:ptCount val="4"/>
                <c:pt idx="0">
                  <c:v>768692307692307.62</c:v>
                </c:pt>
                <c:pt idx="1">
                  <c:v>697186046511627.87</c:v>
                </c:pt>
                <c:pt idx="2">
                  <c:v>555166666666666.62</c:v>
                </c:pt>
                <c:pt idx="3">
                  <c:v>516879310344827.56</c:v>
                </c:pt>
              </c:numCache>
            </c:numRef>
          </c:xVal>
          <c:yVal>
            <c:numRef>
              <c:f>'[photoelectric effect data 12-6-11 data.xlsx]Sheet1'!$D$41:$D$44</c:f>
              <c:numCache>
                <c:formatCode>General</c:formatCode>
                <c:ptCount val="4"/>
                <c:pt idx="0">
                  <c:v>1.9707060000000244E-19</c:v>
                </c:pt>
                <c:pt idx="1">
                  <c:v>1.6823100000000239E-19</c:v>
                </c:pt>
                <c:pt idx="2">
                  <c:v>9.6132000000001182E-20</c:v>
                </c:pt>
                <c:pt idx="3">
                  <c:v>4.4861600000000718E-20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791272"/>
        <c:axId val="143791664"/>
      </c:scatterChart>
      <c:valAx>
        <c:axId val="143791272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crossAx val="143791664"/>
        <c:crossesAt val="5.0000000000001143E-22"/>
        <c:crossBetween val="midCat"/>
        <c:minorUnit val="100000000000000"/>
      </c:valAx>
      <c:valAx>
        <c:axId val="143791664"/>
        <c:scaling>
          <c:orientation val="minMax"/>
          <c:max val="2.5000000000000425E-19"/>
          <c:min val="2.000000000000036E-20"/>
        </c:scaling>
        <c:delete val="0"/>
        <c:axPos val="l"/>
        <c:majorGridlines/>
        <c:numFmt formatCode="General" sourceLinked="1"/>
        <c:majorTickMark val="out"/>
        <c:minorTickMark val="in"/>
        <c:tickLblPos val="nextTo"/>
        <c:crossAx val="143791272"/>
        <c:crosses val="autoZero"/>
        <c:crossBetween val="midCat"/>
        <c:majorUnit val="1.000000000000018E-20"/>
        <c:minorUnit val="1.0000000000000187E-21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AC146-B124-42BB-81A5-92A05408DB76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CB55-664A-40DB-83CC-66823FABB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65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1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661B8-BA81-4E50-B674-B84B7D37D29A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quote.org/wiki/Lord_Kelvi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useumofflight.org/files/imagecache/lightbox/Boeing-747-121_P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m/url?sa=i&amp;rct=j&amp;q=&amp;esrc=s&amp;frm=1&amp;source=images&amp;cd=&amp;cad=rja&amp;docid=aqtO_RjC2UPk1M&amp;tbnid=pVuE8ka2VjwwIM:&amp;ved=0CAUQjRw&amp;url=http://pinterest.com/mailher/je/&amp;ei=yHX5UKuUC6-_0QHI-4F4&amp;bvm=bv.41248874,d.dmQ&amp;psig=AFQjCNFy8OSmXt0YY6YMyoGpGdWxorY3ig&amp;ust=135861229658956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762000"/>
            <a:ext cx="3581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1) Newton and Lagrange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19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ym typeface="Wingdings" pitchFamily="2" charset="2"/>
              </a:rPr>
              <a:t>Completely describes how uncharged matter moves in any  relevant field potential  (gravity, spring field etc.)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524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PHYSICS </a:t>
            </a:r>
            <a:r>
              <a:rPr lang="en-US" sz="3200" b="1" dirty="0" smtClean="0"/>
              <a:t>BY 1900 (p 1-2 of text)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6096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CLASSICAL MECHANICS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286000"/>
            <a:ext cx="1905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2) Maxwell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2743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Completely describes how charged matter moves in electric and magnetic fields 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22098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ELECTROMAGNETIC THEORY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733800"/>
            <a:ext cx="3886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3) Huygens, Hertz, Fourier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2672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Completely describes the behavior of light under diffraction, refraction, reflection and attenuation in matter and vacuum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43400" y="37338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OPTICAL THEORY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51816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4) Gibbs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57150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Completely describes all phenomena connected to transfer of heat, energy and work in any thermally driven process 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51054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THERMODYNAMICS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www.ipodphysics.com/resources/photoe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2400"/>
            <a:ext cx="4876800" cy="223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34000" y="3810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KEY `IMAGES’ OF </a:t>
            </a:r>
            <a:r>
              <a:rPr lang="en-US" sz="2800" b="1" dirty="0" smtClean="0">
                <a:solidFill>
                  <a:srgbClr val="0070C0"/>
                </a:solidFill>
              </a:rPr>
              <a:t>PHOTOELECTRIC EFFECT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505200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V=</a:t>
            </a:r>
            <a:r>
              <a:rPr lang="en-US" sz="2200" b="1" dirty="0" smtClean="0"/>
              <a:t>variable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 retarding voltage to reduce electron flow (</a:t>
            </a:r>
            <a:r>
              <a:rPr lang="en-US" sz="2200" b="1" dirty="0" smtClean="0"/>
              <a:t>I</a:t>
            </a:r>
            <a:r>
              <a:rPr lang="en-US" sz="2200" dirty="0" smtClean="0"/>
              <a:t>=photo current)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3048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" y="1371600"/>
            <a:ext cx="0" cy="14478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76800" y="1371600"/>
            <a:ext cx="0" cy="1447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2743200"/>
            <a:ext cx="0" cy="152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57400" y="2590800"/>
            <a:ext cx="0" cy="457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2743200"/>
            <a:ext cx="0" cy="152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362200" y="2590800"/>
            <a:ext cx="0" cy="457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33400" y="2819400"/>
            <a:ext cx="1371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62200" y="2819400"/>
            <a:ext cx="2514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1752600" y="2514600"/>
            <a:ext cx="8382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1000" y="4038600"/>
            <a:ext cx="571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When </a:t>
            </a:r>
            <a:r>
              <a:rPr lang="en-US" sz="2200" b="1" dirty="0" smtClean="0"/>
              <a:t>I</a:t>
            </a:r>
            <a:r>
              <a:rPr lang="en-US" sz="2200" dirty="0" smtClean="0"/>
              <a:t>=0, </a:t>
            </a:r>
            <a:r>
              <a:rPr lang="en-US" sz="2200" b="1" dirty="0" smtClean="0">
                <a:solidFill>
                  <a:srgbClr val="FF0000"/>
                </a:solidFill>
              </a:rPr>
              <a:t>V=V</a:t>
            </a:r>
            <a:r>
              <a:rPr lang="en-US" sz="22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200" b="1" dirty="0" smtClean="0">
                <a:solidFill>
                  <a:srgbClr val="FF0000"/>
                </a:solidFill>
              </a:rPr>
              <a:t> (called the threshold potential)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66800" y="48006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 = </a:t>
            </a:r>
            <a:r>
              <a:rPr lang="en-US" sz="2400" b="1" dirty="0" smtClean="0"/>
              <a:t>E </a:t>
            </a:r>
            <a:r>
              <a:rPr lang="en-US" sz="2400" b="1" baseline="-25000" dirty="0" smtClean="0"/>
              <a:t>incident light </a:t>
            </a:r>
            <a:r>
              <a:rPr lang="en-US" sz="2400" b="1" dirty="0" smtClean="0"/>
              <a:t>–  </a:t>
            </a:r>
            <a:r>
              <a:rPr lang="en-US" sz="2400" b="1" dirty="0" smtClean="0">
                <a:sym typeface="Symbol"/>
              </a:rPr>
              <a:t>(metal work function)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www.ipodphysics.com/resources/photoe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4921051" cy="223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Chart 2"/>
          <p:cNvGraphicFramePr/>
          <p:nvPr/>
        </p:nvGraphicFramePr>
        <p:xfrm>
          <a:off x="457200" y="2514600"/>
          <a:ext cx="7067550" cy="355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71600" y="2362200"/>
            <a:ext cx="7467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Kinetic energy per electron ejected  from </a:t>
            </a:r>
            <a:r>
              <a:rPr lang="en-US" b="1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frequency of impinging light</a:t>
            </a:r>
          </a:p>
          <a:p>
            <a:r>
              <a:rPr lang="en-US" dirty="0" smtClean="0"/>
              <a:t>(Fong data 12-6-12)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6096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x= f(Hz)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3200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also: figure 1.4 of text, p 8 which is for Na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733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 (J)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3810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KEY `IMAGES’ OF </a:t>
            </a:r>
            <a:r>
              <a:rPr lang="en-US" sz="2800" b="1" dirty="0" smtClean="0">
                <a:solidFill>
                  <a:srgbClr val="0070C0"/>
                </a:solidFill>
              </a:rPr>
              <a:t>PHOTOELECTRIC EFFECT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0292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Energy/electron un-related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To intensity (amplitude) of incident light !!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590800"/>
            <a:ext cx="883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ALL ENERGY IS EMITTED AND ABSORBED IN A CONTINUOUS FASHION  (and does so ~ via </a:t>
            </a:r>
            <a:r>
              <a:rPr lang="en-US" sz="4800" b="1" dirty="0" err="1" smtClean="0"/>
              <a:t>equipartition</a:t>
            </a:r>
            <a:r>
              <a:rPr lang="en-US" sz="4800" b="1" dirty="0" smtClean="0"/>
              <a:t>, e.g. “evenly”)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57200"/>
            <a:ext cx="8915400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THE BIG ASSUMPTION IN ALL THESE CLASSICAL MODELS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066800"/>
            <a:ext cx="75438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“There is nothing new left in physics now. All that remains is more and more precise measurement.”</a:t>
            </a:r>
          </a:p>
          <a:p>
            <a:pPr lvl="1"/>
            <a:endParaRPr lang="en-US" dirty="0" smtClean="0">
              <a:hlinkClick r:id="rId2" tooltip="Lord Kelvin"/>
            </a:endParaRPr>
          </a:p>
          <a:p>
            <a:pPr lvl="1"/>
            <a:r>
              <a:rPr lang="en-US" sz="3200" b="1" dirty="0" smtClean="0">
                <a:solidFill>
                  <a:srgbClr val="FF0000"/>
                </a:solidFill>
              </a:rPr>
              <a:t>Lord Kelvin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speaking to </a:t>
            </a:r>
            <a:r>
              <a:rPr lang="en-US" dirty="0" smtClean="0"/>
              <a:t>the </a:t>
            </a:r>
            <a:r>
              <a:rPr lang="en-US" b="1" dirty="0" smtClean="0"/>
              <a:t>British Association for the Advancement of Science </a:t>
            </a:r>
            <a:r>
              <a:rPr lang="en-US" dirty="0" smtClean="0"/>
              <a:t>in </a:t>
            </a:r>
            <a:r>
              <a:rPr lang="en-US" dirty="0"/>
              <a:t>1900</a:t>
            </a:r>
            <a:endParaRPr lang="en-US" sz="16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762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 success of classical theory leads to a  famously bad prediction…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5029200"/>
            <a:ext cx="777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3600" b="1" dirty="0" smtClean="0"/>
              <a:t>"I can state flatly that heavier than air flying machines are impossible."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3434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Another Kelvin `oops’ moment…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5602453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</a:t>
            </a:r>
            <a:r>
              <a:rPr lang="en-US" sz="4000" dirty="0" smtClean="0">
                <a:solidFill>
                  <a:srgbClr val="FF0000"/>
                </a:solidFill>
              </a:rPr>
              <a:t>oops…</a:t>
            </a:r>
            <a:r>
              <a:rPr lang="en-US" sz="4000" dirty="0" smtClean="0"/>
              <a:t>”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8895347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Boing 747 weighs 3.7*10</a:t>
            </a:r>
            <a:r>
              <a:rPr lang="en-US" sz="4000" baseline="30000" dirty="0" smtClean="0"/>
              <a:t>5</a:t>
            </a:r>
            <a:r>
              <a:rPr lang="en-US" sz="4000" dirty="0" smtClean="0"/>
              <a:t> kg  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(~410 tons) empty</a:t>
            </a:r>
            <a:endParaRPr lang="en-US" sz="4000" dirty="0"/>
          </a:p>
        </p:txBody>
      </p:sp>
      <p:pic>
        <p:nvPicPr>
          <p:cNvPr id="4" name="Picture 2" descr="The Museum's Boeing 747-121 taking off from Boeing Fiel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15" y="1628239"/>
            <a:ext cx="8664485" cy="368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edia-cache-ec6.pinterest.com/upload/67061481922434866_iY5y70Rz_b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4423507"/>
            <a:ext cx="18288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55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762000"/>
            <a:ext cx="3581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1) Newton and Lagrange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19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ym typeface="Wingdings" pitchFamily="2" charset="2"/>
              </a:rPr>
              <a:t>Completely describes how uncharged matter moves in any  relevant field potential  (gravity, spring field etc.)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524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PHYSICS</a:t>
            </a:r>
            <a:r>
              <a:rPr lang="en-US" sz="3200" b="1" dirty="0" smtClean="0"/>
              <a:t> BY 1910…more oops !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6096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CLASSICAL MECHANICS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286000"/>
            <a:ext cx="1905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2) Maxwell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2743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Completely describes how charged matter moves in electric and magnetic fields 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22098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ELECTROMAGNETIC THEORY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733800"/>
            <a:ext cx="3886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3) Huygens, Hertz, Fourier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2672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Completely describes the behavior of light under diffraction, refraction, reflection and attenuation in matter and vacuum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43400" y="37338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OPTICAL THEORY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51816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4) Gibbs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57150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Completely describes all phenomena connected to transfer of heat, energy and work in any thermally driven process 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51054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THERMODYNAMICS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533400" y="838200"/>
            <a:ext cx="6934200" cy="4114800"/>
          </a:xfrm>
          <a:prstGeom prst="line">
            <a:avLst/>
          </a:prstGeom>
          <a:ln w="136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62000" y="762000"/>
            <a:ext cx="6400800" cy="4343400"/>
          </a:xfrm>
          <a:prstGeom prst="line">
            <a:avLst/>
          </a:prstGeom>
          <a:ln w="133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three experimental observations that cause all the trouble  (see also: text pg 4-12)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057400"/>
            <a:ext cx="807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1)   Black body emission behavior (ultraviolet catastrophe)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429000"/>
            <a:ext cx="6553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2) The photoelectric effect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343400"/>
            <a:ext cx="8305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3) Hydrogen atom’s emission spectrum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914400"/>
            <a:ext cx="426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  = constant*T *f</a:t>
            </a:r>
            <a:r>
              <a:rPr lang="en-US" sz="3200" baseline="30000" dirty="0" smtClean="0">
                <a:sym typeface="Symbol"/>
              </a:rPr>
              <a:t>2</a:t>
            </a:r>
          </a:p>
          <a:p>
            <a:endParaRPr lang="en-US" baseline="30000" dirty="0" smtClean="0">
              <a:sym typeface="Symbol"/>
            </a:endParaRPr>
          </a:p>
        </p:txBody>
      </p:sp>
      <p:pic>
        <p:nvPicPr>
          <p:cNvPr id="15363" name="Picture 3" descr="C:\Users\fong\Desktop\Fong Main\ALFRED\pchem\blackbody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286000"/>
            <a:ext cx="5334000" cy="40005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57600" y="2743200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Observed 1200 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4724400"/>
            <a:ext cx="1752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Observed 800 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5486400"/>
            <a:ext cx="1676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Observed 400 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2362200"/>
            <a:ext cx="7924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OBSERVED</a:t>
            </a:r>
            <a:r>
              <a:rPr lang="en-US" b="1" dirty="0" smtClean="0">
                <a:solidFill>
                  <a:srgbClr val="FF0000"/>
                </a:solidFill>
              </a:rPr>
              <a:t> BLACK BODY EMISSION SPECTRUM </a:t>
            </a:r>
            <a:r>
              <a:rPr lang="en-US" b="1" dirty="0" err="1" smtClean="0">
                <a:solidFill>
                  <a:srgbClr val="FF0000"/>
                </a:solidFill>
              </a:rPr>
              <a:t>vs</a:t>
            </a:r>
            <a:r>
              <a:rPr lang="en-US" b="1" dirty="0" smtClean="0">
                <a:solidFill>
                  <a:srgbClr val="FF0000"/>
                </a:solidFill>
              </a:rPr>
              <a:t> EMISSION FREQUENCY 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563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Rayleigh-Jeans equation:</a:t>
            </a:r>
          </a:p>
          <a:p>
            <a:r>
              <a:rPr lang="en-US" sz="2400" dirty="0" smtClean="0"/>
              <a:t>the classical </a:t>
            </a:r>
            <a:r>
              <a:rPr lang="en-US" sz="2400" b="1" u="sng" dirty="0" smtClean="0"/>
              <a:t>theory</a:t>
            </a:r>
            <a:r>
              <a:rPr lang="en-US" sz="2400" dirty="0" smtClean="0"/>
              <a:t> predicts…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1524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KEY IMAGES OF BLACK BODY PROBLEM (UV catastrophe)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16764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See also: </a:t>
            </a:r>
            <a:r>
              <a:rPr lang="en-US" sz="2000" b="1" dirty="0" err="1" smtClean="0"/>
              <a:t>eq</a:t>
            </a:r>
            <a:r>
              <a:rPr lang="en-US" sz="2000" b="1" dirty="0" smtClean="0"/>
              <a:t> 1.1, page 3 of text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(f)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72200" y="5715000"/>
            <a:ext cx="381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57800" y="3124200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2800" dirty="0" err="1" smtClean="0">
                <a:solidFill>
                  <a:srgbClr val="FF0000"/>
                </a:solidFill>
              </a:rPr>
              <a:t>uv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catastrophe’</a:t>
            </a:r>
            <a:r>
              <a:rPr lang="en-US" sz="2800" dirty="0" smtClean="0">
                <a:solidFill>
                  <a:srgbClr val="FF0000"/>
                </a:solidFill>
              </a:rPr>
              <a:t> …because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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 </a:t>
            </a:r>
          </a:p>
          <a:p>
            <a:r>
              <a:rPr lang="en-US" sz="2800" dirty="0" smtClean="0">
                <a:solidFill>
                  <a:srgbClr val="FF0000"/>
                </a:solidFill>
                <a:sym typeface="Symbol"/>
              </a:rPr>
              <a:t>as f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 higher (to 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uv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) !!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14478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n-US" b="1" dirty="0" smtClean="0"/>
              <a:t>energy density of light emanating from `Black body</a:t>
            </a:r>
            <a:r>
              <a:rPr lang="en-US" dirty="0" smtClean="0"/>
              <a:t>’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267200" y="3048000"/>
            <a:ext cx="762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581400" y="5029200"/>
            <a:ext cx="762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895600" y="5791200"/>
            <a:ext cx="152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0" grpId="0" animBg="1"/>
      <p:bldP spid="11" grpId="0"/>
      <p:bldP spid="14" grpId="0"/>
      <p:bldP spid="18" grpId="0"/>
      <p:bldP spid="18" grpId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T5wsSN57kO9WEBX9_RJgAaaZjxeYoQesFyKjUFwGRJ98W6RGRfi38Waf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79948"/>
            <a:ext cx="3810000" cy="2806603"/>
          </a:xfrm>
          <a:prstGeom prst="rect">
            <a:avLst/>
          </a:prstGeom>
          <a:noFill/>
        </p:spPr>
      </p:pic>
      <p:pic>
        <p:nvPicPr>
          <p:cNvPr id="1028" name="Picture 4" descr="http://cdn.physorg.com/newman/gfx/news/2008/Lag1EnDens_192b2_Frame_06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733800"/>
            <a:ext cx="2857500" cy="2952751"/>
          </a:xfrm>
          <a:prstGeom prst="rect">
            <a:avLst/>
          </a:prstGeom>
          <a:noFill/>
        </p:spPr>
      </p:pic>
      <p:pic>
        <p:nvPicPr>
          <p:cNvPr id="1030" name="Picture 6" descr="http://library.thinkquest.org/C007571/images/blo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"/>
            <a:ext cx="3200400" cy="297501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05200" y="2718015"/>
            <a:ext cx="54102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itchFamily="34" charset="0"/>
              </a:rPr>
              <a:t>21</a:t>
            </a:r>
            <a:r>
              <a:rPr lang="en-US" sz="2400" b="1" baseline="30000" dirty="0" smtClean="0">
                <a:latin typeface="Arial Narrow" pitchFamily="34" charset="0"/>
              </a:rPr>
              <a:t>st</a:t>
            </a:r>
            <a:r>
              <a:rPr lang="en-US" sz="2400" b="1" dirty="0" smtClean="0">
                <a:latin typeface="Arial Narrow" pitchFamily="34" charset="0"/>
              </a:rPr>
              <a:t> century 11 dimensional `string’ theory  purportedly describing everything  </a:t>
            </a:r>
            <a:endParaRPr lang="en-US" sz="2400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1752600"/>
            <a:ext cx="5257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Old English Text MT" pitchFamily="66" charset="0"/>
              </a:rPr>
              <a:t>19</a:t>
            </a:r>
            <a:r>
              <a:rPr lang="en-US" sz="2400" b="1" baseline="30000" dirty="0" smtClean="0">
                <a:latin typeface="Old English Text MT" pitchFamily="66" charset="0"/>
              </a:rPr>
              <a:t>th</a:t>
            </a:r>
            <a:r>
              <a:rPr lang="en-US" sz="2400" b="1" dirty="0" smtClean="0">
                <a:latin typeface="Old English Text MT" pitchFamily="66" charset="0"/>
              </a:rPr>
              <a:t>  century 3D black body picture</a:t>
            </a:r>
            <a:endParaRPr lang="en-US" sz="2400" b="1" dirty="0">
              <a:latin typeface="Old English Text MT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1524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physics…underlying instincts for how to picture things die hard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533400"/>
            <a:ext cx="381000" cy="2667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24000" y="4724400"/>
            <a:ext cx="2057400" cy="1066800"/>
          </a:xfrm>
          <a:prstGeom prst="straightConnector1">
            <a:avLst/>
          </a:prstGeom>
          <a:ln w="476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57600" y="4572000"/>
            <a:ext cx="0" cy="2057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57600" y="4572000"/>
            <a:ext cx="1524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57600" y="6629400"/>
            <a:ext cx="1524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685800" y="2209800"/>
            <a:ext cx="1401510" cy="267056"/>
          </a:xfrm>
          <a:custGeom>
            <a:avLst/>
            <a:gdLst>
              <a:gd name="connsiteX0" fmla="*/ 0 w 1401510"/>
              <a:gd name="connsiteY0" fmla="*/ 173765 h 435836"/>
              <a:gd name="connsiteX1" fmla="*/ 247828 w 1401510"/>
              <a:gd name="connsiteY1" fmla="*/ 2849 h 435836"/>
              <a:gd name="connsiteX2" fmla="*/ 461473 w 1401510"/>
              <a:gd name="connsiteY2" fmla="*/ 190857 h 435836"/>
              <a:gd name="connsiteX3" fmla="*/ 606751 w 1401510"/>
              <a:gd name="connsiteY3" fmla="*/ 430139 h 435836"/>
              <a:gd name="connsiteX4" fmla="*/ 888762 w 1401510"/>
              <a:gd name="connsiteY4" fmla="*/ 156673 h 435836"/>
              <a:gd name="connsiteX5" fmla="*/ 1076770 w 1401510"/>
              <a:gd name="connsiteY5" fmla="*/ 45578 h 435836"/>
              <a:gd name="connsiteX6" fmla="*/ 1401510 w 1401510"/>
              <a:gd name="connsiteY6" fmla="*/ 378864 h 435836"/>
              <a:gd name="connsiteX7" fmla="*/ 1401510 w 1401510"/>
              <a:gd name="connsiteY7" fmla="*/ 378864 h 435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1510" h="435836">
                <a:moveTo>
                  <a:pt x="0" y="173765"/>
                </a:moveTo>
                <a:cubicBezTo>
                  <a:pt x="85458" y="86882"/>
                  <a:pt x="170916" y="0"/>
                  <a:pt x="247828" y="2849"/>
                </a:cubicBezTo>
                <a:cubicBezTo>
                  <a:pt x="324740" y="5698"/>
                  <a:pt x="401653" y="119642"/>
                  <a:pt x="461473" y="190857"/>
                </a:cubicBezTo>
                <a:cubicBezTo>
                  <a:pt x="521294" y="262072"/>
                  <a:pt x="535536" y="435836"/>
                  <a:pt x="606751" y="430139"/>
                </a:cubicBezTo>
                <a:cubicBezTo>
                  <a:pt x="677966" y="424442"/>
                  <a:pt x="810426" y="220767"/>
                  <a:pt x="888762" y="156673"/>
                </a:cubicBezTo>
                <a:cubicBezTo>
                  <a:pt x="967099" y="92580"/>
                  <a:pt x="991312" y="8546"/>
                  <a:pt x="1076770" y="45578"/>
                </a:cubicBezTo>
                <a:cubicBezTo>
                  <a:pt x="1162228" y="82610"/>
                  <a:pt x="1401510" y="378864"/>
                  <a:pt x="1401510" y="378864"/>
                </a:cubicBezTo>
                <a:lnTo>
                  <a:pt x="1401510" y="378864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85800" y="2514600"/>
            <a:ext cx="1427148" cy="197265"/>
          </a:xfrm>
          <a:custGeom>
            <a:avLst/>
            <a:gdLst>
              <a:gd name="connsiteX0" fmla="*/ 0 w 1427148"/>
              <a:gd name="connsiteY0" fmla="*/ 148127 h 329013"/>
              <a:gd name="connsiteX1" fmla="*/ 145279 w 1427148"/>
              <a:gd name="connsiteY1" fmla="*/ 28486 h 329013"/>
              <a:gd name="connsiteX2" fmla="*/ 273465 w 1427148"/>
              <a:gd name="connsiteY2" fmla="*/ 156673 h 329013"/>
              <a:gd name="connsiteX3" fmla="*/ 444381 w 1427148"/>
              <a:gd name="connsiteY3" fmla="*/ 301952 h 329013"/>
              <a:gd name="connsiteX4" fmla="*/ 649480 w 1427148"/>
              <a:gd name="connsiteY4" fmla="*/ 156673 h 329013"/>
              <a:gd name="connsiteX5" fmla="*/ 777667 w 1427148"/>
              <a:gd name="connsiteY5" fmla="*/ 2849 h 329013"/>
              <a:gd name="connsiteX6" fmla="*/ 940037 w 1427148"/>
              <a:gd name="connsiteY6" fmla="*/ 173765 h 329013"/>
              <a:gd name="connsiteX7" fmla="*/ 1034041 w 1427148"/>
              <a:gd name="connsiteY7" fmla="*/ 319043 h 329013"/>
              <a:gd name="connsiteX8" fmla="*/ 1179320 w 1427148"/>
              <a:gd name="connsiteY8" fmla="*/ 113944 h 329013"/>
              <a:gd name="connsiteX9" fmla="*/ 1247686 w 1427148"/>
              <a:gd name="connsiteY9" fmla="*/ 37032 h 329013"/>
              <a:gd name="connsiteX10" fmla="*/ 1427148 w 1427148"/>
              <a:gd name="connsiteY10" fmla="*/ 242131 h 32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27148" h="329013">
                <a:moveTo>
                  <a:pt x="0" y="148127"/>
                </a:moveTo>
                <a:cubicBezTo>
                  <a:pt x="49851" y="87594"/>
                  <a:pt x="99702" y="27062"/>
                  <a:pt x="145279" y="28486"/>
                </a:cubicBezTo>
                <a:cubicBezTo>
                  <a:pt x="190856" y="29910"/>
                  <a:pt x="223615" y="111095"/>
                  <a:pt x="273465" y="156673"/>
                </a:cubicBezTo>
                <a:cubicBezTo>
                  <a:pt x="323315" y="202251"/>
                  <a:pt x="381712" y="301952"/>
                  <a:pt x="444381" y="301952"/>
                </a:cubicBezTo>
                <a:cubicBezTo>
                  <a:pt x="507050" y="301952"/>
                  <a:pt x="593932" y="206523"/>
                  <a:pt x="649480" y="156673"/>
                </a:cubicBezTo>
                <a:cubicBezTo>
                  <a:pt x="705028" y="106823"/>
                  <a:pt x="729241" y="0"/>
                  <a:pt x="777667" y="2849"/>
                </a:cubicBezTo>
                <a:cubicBezTo>
                  <a:pt x="826093" y="5698"/>
                  <a:pt x="897308" y="121066"/>
                  <a:pt x="940037" y="173765"/>
                </a:cubicBezTo>
                <a:cubicBezTo>
                  <a:pt x="982766" y="226464"/>
                  <a:pt x="994161" y="329013"/>
                  <a:pt x="1034041" y="319043"/>
                </a:cubicBezTo>
                <a:cubicBezTo>
                  <a:pt x="1073921" y="309073"/>
                  <a:pt x="1143712" y="160946"/>
                  <a:pt x="1179320" y="113944"/>
                </a:cubicBezTo>
                <a:cubicBezTo>
                  <a:pt x="1214928" y="66942"/>
                  <a:pt x="1206381" y="15668"/>
                  <a:pt x="1247686" y="37032"/>
                </a:cubicBezTo>
                <a:cubicBezTo>
                  <a:pt x="1288991" y="58397"/>
                  <a:pt x="1427148" y="242131"/>
                  <a:pt x="1427148" y="242131"/>
                </a:cubicBezTo>
              </a:path>
            </a:pathLst>
          </a:cu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82951" y="2696198"/>
            <a:ext cx="1435694" cy="220767"/>
          </a:xfrm>
          <a:custGeom>
            <a:avLst/>
            <a:gdLst>
              <a:gd name="connsiteX0" fmla="*/ 0 w 1435694"/>
              <a:gd name="connsiteY0" fmla="*/ 81185 h 220767"/>
              <a:gd name="connsiteX1" fmla="*/ 102550 w 1435694"/>
              <a:gd name="connsiteY1" fmla="*/ 4273 h 220767"/>
              <a:gd name="connsiteX2" fmla="*/ 179462 w 1435694"/>
              <a:gd name="connsiteY2" fmla="*/ 55548 h 220767"/>
              <a:gd name="connsiteX3" fmla="*/ 316195 w 1435694"/>
              <a:gd name="connsiteY3" fmla="*/ 132460 h 220767"/>
              <a:gd name="connsiteX4" fmla="*/ 495656 w 1435694"/>
              <a:gd name="connsiteY4" fmla="*/ 21365 h 220767"/>
              <a:gd name="connsiteX5" fmla="*/ 649481 w 1435694"/>
              <a:gd name="connsiteY5" fmla="*/ 89731 h 220767"/>
              <a:gd name="connsiteX6" fmla="*/ 726393 w 1435694"/>
              <a:gd name="connsiteY6" fmla="*/ 141006 h 220767"/>
              <a:gd name="connsiteX7" fmla="*/ 871671 w 1435694"/>
              <a:gd name="connsiteY7" fmla="*/ 29910 h 220767"/>
              <a:gd name="connsiteX8" fmla="*/ 974221 w 1435694"/>
              <a:gd name="connsiteY8" fmla="*/ 89731 h 220767"/>
              <a:gd name="connsiteX9" fmla="*/ 1102408 w 1435694"/>
              <a:gd name="connsiteY9" fmla="*/ 217918 h 220767"/>
              <a:gd name="connsiteX10" fmla="*/ 1256232 w 1435694"/>
              <a:gd name="connsiteY10" fmla="*/ 106823 h 220767"/>
              <a:gd name="connsiteX11" fmla="*/ 1316053 w 1435694"/>
              <a:gd name="connsiteY11" fmla="*/ 47002 h 220767"/>
              <a:gd name="connsiteX12" fmla="*/ 1435694 w 1435694"/>
              <a:gd name="connsiteY12" fmla="*/ 123914 h 220767"/>
              <a:gd name="connsiteX13" fmla="*/ 1435694 w 1435694"/>
              <a:gd name="connsiteY13" fmla="*/ 123914 h 22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35694" h="220767">
                <a:moveTo>
                  <a:pt x="0" y="81185"/>
                </a:moveTo>
                <a:cubicBezTo>
                  <a:pt x="36320" y="44865"/>
                  <a:pt x="72640" y="8546"/>
                  <a:pt x="102550" y="4273"/>
                </a:cubicBezTo>
                <a:cubicBezTo>
                  <a:pt x="132460" y="0"/>
                  <a:pt x="143855" y="34184"/>
                  <a:pt x="179462" y="55548"/>
                </a:cubicBezTo>
                <a:cubicBezTo>
                  <a:pt x="215070" y="76913"/>
                  <a:pt x="263496" y="138157"/>
                  <a:pt x="316195" y="132460"/>
                </a:cubicBezTo>
                <a:cubicBezTo>
                  <a:pt x="368894" y="126763"/>
                  <a:pt x="440109" y="28486"/>
                  <a:pt x="495656" y="21365"/>
                </a:cubicBezTo>
                <a:cubicBezTo>
                  <a:pt x="551203" y="14244"/>
                  <a:pt x="611025" y="69791"/>
                  <a:pt x="649481" y="89731"/>
                </a:cubicBezTo>
                <a:cubicBezTo>
                  <a:pt x="687937" y="109671"/>
                  <a:pt x="689361" y="150976"/>
                  <a:pt x="726393" y="141006"/>
                </a:cubicBezTo>
                <a:cubicBezTo>
                  <a:pt x="763425" y="131036"/>
                  <a:pt x="830366" y="38456"/>
                  <a:pt x="871671" y="29910"/>
                </a:cubicBezTo>
                <a:cubicBezTo>
                  <a:pt x="912976" y="21364"/>
                  <a:pt x="935765" y="58396"/>
                  <a:pt x="974221" y="89731"/>
                </a:cubicBezTo>
                <a:cubicBezTo>
                  <a:pt x="1012677" y="121066"/>
                  <a:pt x="1055406" y="215069"/>
                  <a:pt x="1102408" y="217918"/>
                </a:cubicBezTo>
                <a:cubicBezTo>
                  <a:pt x="1149410" y="220767"/>
                  <a:pt x="1220625" y="135309"/>
                  <a:pt x="1256232" y="106823"/>
                </a:cubicBezTo>
                <a:cubicBezTo>
                  <a:pt x="1291840" y="78337"/>
                  <a:pt x="1286143" y="44153"/>
                  <a:pt x="1316053" y="47002"/>
                </a:cubicBezTo>
                <a:cubicBezTo>
                  <a:pt x="1345963" y="49851"/>
                  <a:pt x="1435694" y="123914"/>
                  <a:pt x="1435694" y="123914"/>
                </a:cubicBezTo>
                <a:lnTo>
                  <a:pt x="1435694" y="123914"/>
                </a:lnTo>
              </a:path>
            </a:pathLst>
          </a:cu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8500" y="3568450"/>
            <a:ext cx="5711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http://io9.com/5890789/the-trouble-with-string-theory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22" grpId="0" animBg="1"/>
      <p:bldP spid="23" grpId="0" animBg="1"/>
      <p:bldP spid="2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 descr="C:\Users\fong\Desktop\Fong Main\ALFRED\pchem\img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6888" y="1066800"/>
            <a:ext cx="4902962" cy="37909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95800" y="8382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sym typeface="Symbol"/>
              </a:rPr>
              <a:t>=C*T*f</a:t>
            </a:r>
            <a:r>
              <a:rPr lang="en-US" sz="3200" baseline="30000" dirty="0" smtClean="0">
                <a:solidFill>
                  <a:srgbClr val="0070C0"/>
                </a:solidFill>
                <a:sym typeface="Symbol"/>
              </a:rPr>
              <a:t>2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281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Symbol"/>
              </a:rPr>
              <a:t>= </a:t>
            </a:r>
            <a:r>
              <a:rPr lang="en-US" sz="3200" u="sng" dirty="0" smtClean="0">
                <a:solidFill>
                  <a:srgbClr val="FF0000"/>
                </a:solidFill>
                <a:sym typeface="Symbol"/>
              </a:rPr>
              <a:t>C*T*f</a:t>
            </a:r>
            <a:r>
              <a:rPr lang="en-US" sz="3200" u="sng" baseline="30000" dirty="0" smtClean="0">
                <a:solidFill>
                  <a:srgbClr val="FF0000"/>
                </a:solidFill>
                <a:sym typeface="Symbol"/>
              </a:rPr>
              <a:t>2</a:t>
            </a:r>
          </a:p>
          <a:p>
            <a:r>
              <a:rPr lang="en-US" sz="3200" dirty="0" smtClean="0">
                <a:solidFill>
                  <a:srgbClr val="FF0000"/>
                </a:solidFill>
                <a:sym typeface="Symbol"/>
              </a:rPr>
              <a:t>     1-e</a:t>
            </a:r>
            <a:r>
              <a:rPr lang="en-US" sz="3200" baseline="30000" dirty="0" smtClean="0">
                <a:solidFill>
                  <a:srgbClr val="FF0000"/>
                </a:solidFill>
                <a:sym typeface="Symbol"/>
              </a:rPr>
              <a:t>hf/</a:t>
            </a:r>
            <a:r>
              <a:rPr lang="en-US" sz="3200" baseline="30000" dirty="0" err="1" smtClean="0">
                <a:solidFill>
                  <a:srgbClr val="FF0000"/>
                </a:solidFill>
                <a:sym typeface="Symbol"/>
              </a:rPr>
              <a:t>kT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1447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E </a:t>
            </a:r>
            <a:r>
              <a:rPr lang="en-US" sz="3600" dirty="0" smtClean="0">
                <a:solidFill>
                  <a:srgbClr val="0070C0"/>
                </a:solidFill>
                <a:sym typeface="Symbol"/>
              </a:rPr>
              <a:t>  Amplitude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743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E </a:t>
            </a:r>
            <a:r>
              <a:rPr lang="en-US" sz="3600" dirty="0" smtClean="0">
                <a:solidFill>
                  <a:srgbClr val="FF0000"/>
                </a:solidFill>
                <a:sym typeface="Symbol"/>
              </a:rPr>
              <a:t>  f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1054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Planck’s Prediction agrees with observation if…..</a:t>
            </a:r>
          </a:p>
          <a:p>
            <a:r>
              <a:rPr lang="en-US" sz="2800" b="1" dirty="0" smtClean="0"/>
              <a:t>h= </a:t>
            </a:r>
            <a:r>
              <a:rPr lang="en-US" sz="2800" b="1" dirty="0" smtClean="0">
                <a:solidFill>
                  <a:srgbClr val="FF0000"/>
                </a:solidFill>
              </a:rPr>
              <a:t>6.626 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-34</a:t>
            </a:r>
            <a:r>
              <a:rPr lang="en-US" sz="2800" b="1" dirty="0" smtClean="0">
                <a:solidFill>
                  <a:srgbClr val="FF0000"/>
                </a:solidFill>
              </a:rPr>
              <a:t> J 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608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Old English Text MT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47</cp:revision>
  <dcterms:created xsi:type="dcterms:W3CDTF">2012-01-13T02:38:09Z</dcterms:created>
  <dcterms:modified xsi:type="dcterms:W3CDTF">2016-01-26T16:11:03Z</dcterms:modified>
</cp:coreProperties>
</file>