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P-V Ideal Gas</a:t>
            </a:r>
            <a:r>
              <a:rPr lang="en-US" baseline="0"/>
              <a:t> </a:t>
            </a:r>
            <a:r>
              <a:rPr lang="en-US"/>
              <a:t>Isotherms</a:t>
            </a:r>
            <a:r>
              <a:rPr lang="en-US" baseline="0"/>
              <a:t> for n= 1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9012948381452333E-2"/>
          <c:y val="1.8619434584406926E-2"/>
          <c:w val="0.71783149606299246"/>
          <c:h val="0.82499096079809264"/>
        </c:manualLayout>
      </c:layout>
      <c:scatterChart>
        <c:scatterStyle val="lineMarker"/>
        <c:varyColors val="0"/>
        <c:ser>
          <c:idx val="0"/>
          <c:order val="0"/>
          <c:tx>
            <c:v>T=100 K</c:v>
          </c:tx>
          <c:spPr>
            <a:ln w="28575">
              <a:solidFill>
                <a:schemeClr val="bg1">
                  <a:lumMod val="50000"/>
                </a:schemeClr>
              </a:solidFill>
            </a:ln>
          </c:spPr>
          <c:xVal>
            <c:numRef>
              <c:f>Sheet1!$A$2:$A$21</c:f>
              <c:numCache>
                <c:formatCode>General</c:formatCode>
                <c:ptCount val="2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0.60000000000000009</c:v>
                </c:pt>
                <c:pt idx="6">
                  <c:v>0.70000000000000007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1.7000000000000002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</c:numCache>
            </c:numRef>
          </c:xVal>
          <c:yVal>
            <c:numRef>
              <c:f>Sheet1!$B$2:$B$21</c:f>
              <c:numCache>
                <c:formatCode>General</c:formatCode>
                <c:ptCount val="20"/>
                <c:pt idx="0">
                  <c:v>82</c:v>
                </c:pt>
                <c:pt idx="1">
                  <c:v>41</c:v>
                </c:pt>
                <c:pt idx="2">
                  <c:v>27.333333333333332</c:v>
                </c:pt>
                <c:pt idx="3">
                  <c:v>20.5</c:v>
                </c:pt>
                <c:pt idx="4">
                  <c:v>16.400000000000002</c:v>
                </c:pt>
                <c:pt idx="5">
                  <c:v>13.666666666666671</c:v>
                </c:pt>
                <c:pt idx="6">
                  <c:v>11.714285714285717</c:v>
                </c:pt>
                <c:pt idx="7">
                  <c:v>10.25</c:v>
                </c:pt>
                <c:pt idx="8">
                  <c:v>9.1111111111111089</c:v>
                </c:pt>
                <c:pt idx="9">
                  <c:v>8.2000000000000011</c:v>
                </c:pt>
                <c:pt idx="10">
                  <c:v>7.4545454545454541</c:v>
                </c:pt>
                <c:pt idx="11">
                  <c:v>6.8333333333333366</c:v>
                </c:pt>
                <c:pt idx="12">
                  <c:v>6.3076923076923084</c:v>
                </c:pt>
                <c:pt idx="13">
                  <c:v>5.8571428571428577</c:v>
                </c:pt>
                <c:pt idx="14">
                  <c:v>5.4666666666666686</c:v>
                </c:pt>
                <c:pt idx="15">
                  <c:v>5.1249999999999991</c:v>
                </c:pt>
                <c:pt idx="16">
                  <c:v>4.8235294117647074</c:v>
                </c:pt>
                <c:pt idx="17">
                  <c:v>4.5555555555555545</c:v>
                </c:pt>
                <c:pt idx="18">
                  <c:v>4.3157894736842115</c:v>
                </c:pt>
                <c:pt idx="19">
                  <c:v>4.1000000000000005</c:v>
                </c:pt>
              </c:numCache>
            </c:numRef>
          </c:yVal>
          <c:smooth val="0"/>
        </c:ser>
        <c:ser>
          <c:idx val="2"/>
          <c:order val="1"/>
          <c:tx>
            <c:v>T=300 K</c:v>
          </c:tx>
          <c:spPr>
            <a:ln w="28575">
              <a:solidFill>
                <a:srgbClr val="0070C0"/>
              </a:solidFill>
            </a:ln>
          </c:spPr>
          <c:xVal>
            <c:numRef>
              <c:f>Sheet1!$A$2:$A$21</c:f>
              <c:numCache>
                <c:formatCode>General</c:formatCode>
                <c:ptCount val="2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0.60000000000000009</c:v>
                </c:pt>
                <c:pt idx="6">
                  <c:v>0.70000000000000007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1.7000000000000002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</c:numCache>
            </c:numRef>
          </c:xVal>
          <c:yVal>
            <c:numRef>
              <c:f>Sheet1!$D$2:$D$21</c:f>
              <c:numCache>
                <c:formatCode>General</c:formatCode>
                <c:ptCount val="20"/>
                <c:pt idx="0">
                  <c:v>246</c:v>
                </c:pt>
                <c:pt idx="1">
                  <c:v>123</c:v>
                </c:pt>
                <c:pt idx="2">
                  <c:v>82.000000000000014</c:v>
                </c:pt>
                <c:pt idx="3">
                  <c:v>61.5</c:v>
                </c:pt>
                <c:pt idx="4">
                  <c:v>49.2</c:v>
                </c:pt>
                <c:pt idx="5">
                  <c:v>41.000000000000007</c:v>
                </c:pt>
                <c:pt idx="6">
                  <c:v>35.142857142857153</c:v>
                </c:pt>
                <c:pt idx="7">
                  <c:v>30.75</c:v>
                </c:pt>
                <c:pt idx="8">
                  <c:v>27.333333333333329</c:v>
                </c:pt>
                <c:pt idx="9">
                  <c:v>24.6</c:v>
                </c:pt>
                <c:pt idx="10">
                  <c:v>22.36363636363636</c:v>
                </c:pt>
                <c:pt idx="11">
                  <c:v>20.500000000000004</c:v>
                </c:pt>
                <c:pt idx="12">
                  <c:v>18.923076923076923</c:v>
                </c:pt>
                <c:pt idx="13">
                  <c:v>17.571428571428573</c:v>
                </c:pt>
                <c:pt idx="14">
                  <c:v>16.400000000000002</c:v>
                </c:pt>
                <c:pt idx="15">
                  <c:v>15.375000000000002</c:v>
                </c:pt>
                <c:pt idx="16">
                  <c:v>14.470588235294121</c:v>
                </c:pt>
                <c:pt idx="17">
                  <c:v>13.666666666666671</c:v>
                </c:pt>
                <c:pt idx="18">
                  <c:v>12.94736842105263</c:v>
                </c:pt>
                <c:pt idx="19">
                  <c:v>12.3</c:v>
                </c:pt>
              </c:numCache>
            </c:numRef>
          </c:yVal>
          <c:smooth val="0"/>
        </c:ser>
        <c:ser>
          <c:idx val="4"/>
          <c:order val="2"/>
          <c:tx>
            <c:v>T=600 K</c:v>
          </c:tx>
          <c:spPr>
            <a:ln w="28575">
              <a:solidFill>
                <a:srgbClr val="FF0000"/>
              </a:solidFill>
            </a:ln>
          </c:spPr>
          <c:xVal>
            <c:numRef>
              <c:f>Sheet1!$A$2:$A$21</c:f>
              <c:numCache>
                <c:formatCode>General</c:formatCode>
                <c:ptCount val="2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0.60000000000000009</c:v>
                </c:pt>
                <c:pt idx="6">
                  <c:v>0.70000000000000007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1.7000000000000002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</c:numCache>
            </c:numRef>
          </c:xVal>
          <c:yVal>
            <c:numRef>
              <c:f>Sheet1!$F$2:$F$21</c:f>
              <c:numCache>
                <c:formatCode>General</c:formatCode>
                <c:ptCount val="20"/>
                <c:pt idx="0">
                  <c:v>492</c:v>
                </c:pt>
                <c:pt idx="1">
                  <c:v>246</c:v>
                </c:pt>
                <c:pt idx="2">
                  <c:v>164.00000000000003</c:v>
                </c:pt>
                <c:pt idx="3">
                  <c:v>123</c:v>
                </c:pt>
                <c:pt idx="4">
                  <c:v>98.4</c:v>
                </c:pt>
                <c:pt idx="5">
                  <c:v>82.000000000000014</c:v>
                </c:pt>
                <c:pt idx="6">
                  <c:v>70.285714285714292</c:v>
                </c:pt>
                <c:pt idx="7">
                  <c:v>61.5</c:v>
                </c:pt>
                <c:pt idx="8">
                  <c:v>54.666666666666657</c:v>
                </c:pt>
                <c:pt idx="9">
                  <c:v>49.2</c:v>
                </c:pt>
                <c:pt idx="10">
                  <c:v>44.727272727272734</c:v>
                </c:pt>
                <c:pt idx="11">
                  <c:v>41.000000000000007</c:v>
                </c:pt>
                <c:pt idx="12">
                  <c:v>37.846153846153861</c:v>
                </c:pt>
                <c:pt idx="13">
                  <c:v>35.142857142857153</c:v>
                </c:pt>
                <c:pt idx="14">
                  <c:v>32.800000000000004</c:v>
                </c:pt>
                <c:pt idx="15">
                  <c:v>30.75</c:v>
                </c:pt>
                <c:pt idx="16">
                  <c:v>28.941176470588236</c:v>
                </c:pt>
                <c:pt idx="17">
                  <c:v>27.333333333333329</c:v>
                </c:pt>
                <c:pt idx="18">
                  <c:v>25.89473684210526</c:v>
                </c:pt>
                <c:pt idx="19">
                  <c:v>24.6</c:v>
                </c:pt>
              </c:numCache>
            </c:numRef>
          </c:yVal>
          <c:smooth val="0"/>
        </c:ser>
        <c:ser>
          <c:idx val="1"/>
          <c:order val="3"/>
          <c:tx>
            <c:v>T=1200 K</c:v>
          </c:tx>
          <c:xVal>
            <c:numRef>
              <c:f>Sheet1!$A$2:$A$21</c:f>
              <c:numCache>
                <c:formatCode>General</c:formatCode>
                <c:ptCount val="2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0.60000000000000009</c:v>
                </c:pt>
                <c:pt idx="6">
                  <c:v>0.70000000000000007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1.7000000000000002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</c:numCache>
            </c:numRef>
          </c:xVal>
          <c:yVal>
            <c:numRef>
              <c:f>Sheet1!$G$2:$G$21</c:f>
              <c:numCache>
                <c:formatCode>General</c:formatCode>
                <c:ptCount val="20"/>
                <c:pt idx="0">
                  <c:v>984</c:v>
                </c:pt>
                <c:pt idx="1">
                  <c:v>492</c:v>
                </c:pt>
                <c:pt idx="2">
                  <c:v>328.00000000000006</c:v>
                </c:pt>
                <c:pt idx="3">
                  <c:v>246</c:v>
                </c:pt>
                <c:pt idx="4">
                  <c:v>196.8</c:v>
                </c:pt>
                <c:pt idx="5">
                  <c:v>164.00000000000003</c:v>
                </c:pt>
                <c:pt idx="6">
                  <c:v>140.57142857142861</c:v>
                </c:pt>
                <c:pt idx="7">
                  <c:v>123</c:v>
                </c:pt>
                <c:pt idx="8">
                  <c:v>109.33333333333333</c:v>
                </c:pt>
                <c:pt idx="9">
                  <c:v>98.4</c:v>
                </c:pt>
                <c:pt idx="10">
                  <c:v>89.454545454545467</c:v>
                </c:pt>
                <c:pt idx="11">
                  <c:v>82.000000000000014</c:v>
                </c:pt>
                <c:pt idx="12">
                  <c:v>75.692307692307679</c:v>
                </c:pt>
                <c:pt idx="13">
                  <c:v>70.285714285714292</c:v>
                </c:pt>
                <c:pt idx="14">
                  <c:v>65.600000000000009</c:v>
                </c:pt>
                <c:pt idx="15">
                  <c:v>61.5</c:v>
                </c:pt>
                <c:pt idx="16">
                  <c:v>57.882352941176485</c:v>
                </c:pt>
                <c:pt idx="17">
                  <c:v>54.666666666666657</c:v>
                </c:pt>
                <c:pt idx="18">
                  <c:v>51.789473684210527</c:v>
                </c:pt>
                <c:pt idx="19">
                  <c:v>49.2</c:v>
                </c:pt>
              </c:numCache>
            </c:numRef>
          </c:yVal>
          <c:smooth val="0"/>
        </c:ser>
        <c:ser>
          <c:idx val="3"/>
          <c:order val="4"/>
          <c:tx>
            <c:v>T=2400 K</c:v>
          </c:tx>
          <c:xVal>
            <c:numRef>
              <c:f>Sheet1!$A$2:$A$21</c:f>
              <c:numCache>
                <c:formatCode>General</c:formatCode>
                <c:ptCount val="20"/>
                <c:pt idx="0">
                  <c:v>0.1</c:v>
                </c:pt>
                <c:pt idx="1">
                  <c:v>0.2</c:v>
                </c:pt>
                <c:pt idx="2">
                  <c:v>0.30000000000000004</c:v>
                </c:pt>
                <c:pt idx="3">
                  <c:v>0.4</c:v>
                </c:pt>
                <c:pt idx="4">
                  <c:v>0.5</c:v>
                </c:pt>
                <c:pt idx="5">
                  <c:v>0.60000000000000009</c:v>
                </c:pt>
                <c:pt idx="6">
                  <c:v>0.70000000000000007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1.7000000000000002</c:v>
                </c:pt>
                <c:pt idx="17">
                  <c:v>1.8</c:v>
                </c:pt>
                <c:pt idx="18">
                  <c:v>1.9</c:v>
                </c:pt>
                <c:pt idx="19">
                  <c:v>2</c:v>
                </c:pt>
              </c:numCache>
            </c:numRef>
          </c:xVal>
          <c:yVal>
            <c:numRef>
              <c:f>Sheet1!$H$2:$H$21</c:f>
              <c:numCache>
                <c:formatCode>General</c:formatCode>
                <c:ptCount val="20"/>
                <c:pt idx="0">
                  <c:v>1968</c:v>
                </c:pt>
                <c:pt idx="1">
                  <c:v>984</c:v>
                </c:pt>
                <c:pt idx="2">
                  <c:v>656.00000000000011</c:v>
                </c:pt>
                <c:pt idx="3">
                  <c:v>492</c:v>
                </c:pt>
                <c:pt idx="4">
                  <c:v>393.6</c:v>
                </c:pt>
                <c:pt idx="5">
                  <c:v>328.00000000000006</c:v>
                </c:pt>
                <c:pt idx="6">
                  <c:v>281.14285714285722</c:v>
                </c:pt>
                <c:pt idx="7">
                  <c:v>246</c:v>
                </c:pt>
                <c:pt idx="8">
                  <c:v>218.66666666666666</c:v>
                </c:pt>
                <c:pt idx="9">
                  <c:v>196.8</c:v>
                </c:pt>
                <c:pt idx="10">
                  <c:v>178.90909090909091</c:v>
                </c:pt>
                <c:pt idx="11">
                  <c:v>164.00000000000003</c:v>
                </c:pt>
                <c:pt idx="12">
                  <c:v>151.38461538461542</c:v>
                </c:pt>
                <c:pt idx="13">
                  <c:v>140.57142857142861</c:v>
                </c:pt>
                <c:pt idx="14">
                  <c:v>131.20000000000002</c:v>
                </c:pt>
                <c:pt idx="15">
                  <c:v>123</c:v>
                </c:pt>
                <c:pt idx="16">
                  <c:v>115.76470588235296</c:v>
                </c:pt>
                <c:pt idx="17">
                  <c:v>109.33333333333333</c:v>
                </c:pt>
                <c:pt idx="18">
                  <c:v>103.57894736842104</c:v>
                </c:pt>
                <c:pt idx="19">
                  <c:v>98.4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43936"/>
        <c:axId val="85844328"/>
      </c:scatterChart>
      <c:valAx>
        <c:axId val="85843936"/>
        <c:scaling>
          <c:orientation val="minMax"/>
          <c:max val="2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V(L)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5844328"/>
        <c:crosses val="autoZero"/>
        <c:crossBetween val="midCat"/>
      </c:valAx>
      <c:valAx>
        <c:axId val="85844328"/>
        <c:scaling>
          <c:orientation val="minMax"/>
          <c:max val="20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P(atm)</a:t>
                </a:r>
              </a:p>
            </c:rich>
          </c:tx>
          <c:layout>
            <c:manualLayout>
              <c:xMode val="edge"/>
              <c:yMode val="edge"/>
              <c:x val="5.7142857142857151E-3"/>
              <c:y val="3.803970579705154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5843936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DB42A-36EC-4D83-8B39-6FB897E48D1B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D8DC6-4CA8-46FF-819D-97E3D4B23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64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D8DC6-4CA8-46FF-819D-97E3D4B23A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8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F9291-7B50-436F-8256-1839807FAEFF}" type="datetimeFigureOut">
              <a:rPr lang="en-US" smtClean="0"/>
              <a:pPr/>
              <a:t>4/22/2016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213FC-8BFD-4857-BD4A-39F7DD2F2A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3810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Ideal Gas Properties Reviewed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143000"/>
            <a:ext cx="8991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/>
              <a:t>PV=</a:t>
            </a:r>
            <a:r>
              <a:rPr lang="en-US" sz="4000" dirty="0" err="1" smtClean="0"/>
              <a:t>nRT</a:t>
            </a:r>
            <a:r>
              <a:rPr lang="en-US" sz="4000" dirty="0" smtClean="0"/>
              <a:t>  independent of chemical identity</a:t>
            </a:r>
          </a:p>
          <a:p>
            <a:endParaRPr lang="en-US" sz="4000" dirty="0" smtClean="0"/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E depends only on T (and identity of specific gas assumed ideal)</a:t>
            </a:r>
          </a:p>
          <a:p>
            <a:r>
              <a:rPr lang="en-US" sz="4000" dirty="0" smtClean="0"/>
              <a:t>	=&gt; </a:t>
            </a:r>
            <a:r>
              <a:rPr lang="en-US" sz="4000" dirty="0" err="1" smtClean="0"/>
              <a:t>dE</a:t>
            </a:r>
            <a:r>
              <a:rPr lang="en-US" sz="4000" baseline="-25000" dirty="0" err="1" smtClean="0"/>
              <a:t>V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=</a:t>
            </a:r>
            <a:r>
              <a:rPr lang="en-US" sz="4000" dirty="0" err="1" smtClean="0"/>
              <a:t>CdT</a:t>
            </a:r>
            <a:r>
              <a:rPr lang="en-US" sz="4000" dirty="0" smtClean="0"/>
              <a:t>	=</a:t>
            </a:r>
            <a:r>
              <a:rPr lang="en-US" sz="4000" dirty="0" err="1" smtClean="0"/>
              <a:t>C</a:t>
            </a:r>
            <a:r>
              <a:rPr lang="en-US" sz="4000" baseline="-25000" dirty="0" err="1" smtClean="0"/>
              <a:t>v</a:t>
            </a:r>
            <a:r>
              <a:rPr lang="en-US" sz="4000" dirty="0" err="1" smtClean="0"/>
              <a:t>dT</a:t>
            </a:r>
            <a:endParaRPr lang="en-US" sz="4000" dirty="0" smtClean="0"/>
          </a:p>
          <a:p>
            <a:r>
              <a:rPr lang="en-US" sz="4000" dirty="0" smtClean="0"/>
              <a:t>	</a:t>
            </a:r>
          </a:p>
          <a:p>
            <a:pPr>
              <a:buFont typeface="Arial" pitchFamily="34" charset="0"/>
              <a:buChar char="•"/>
            </a:pPr>
            <a:endParaRPr lang="en-US" sz="4000" dirty="0" smtClean="0"/>
          </a:p>
          <a:p>
            <a:pPr>
              <a:buFont typeface="Arial" pitchFamily="34" charset="0"/>
              <a:buChar char="•"/>
            </a:pPr>
            <a:r>
              <a:rPr lang="en-US" sz="4000" dirty="0" smtClean="0"/>
              <a:t>Isotherms (P-V plots) imply flow of heat (Q) in expansions and contractions</a:t>
            </a:r>
          </a:p>
          <a:p>
            <a:r>
              <a:rPr lang="en-US" sz="4000" dirty="0" smtClean="0"/>
              <a:t>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1714500" y="1347787"/>
          <a:ext cx="6667500" cy="4672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2209800" y="3886200"/>
            <a:ext cx="1600200" cy="1447800"/>
          </a:xfrm>
          <a:prstGeom prst="straightConnector1">
            <a:avLst/>
          </a:prstGeom>
          <a:ln w="44450">
            <a:solidFill>
              <a:schemeClr val="bg2">
                <a:lumMod val="1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0" y="32766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 increasing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600200" y="990600"/>
            <a:ext cx="76200" cy="3962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00200" y="4876800"/>
            <a:ext cx="518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2286000" y="1676400"/>
            <a:ext cx="3871245" cy="2879932"/>
          </a:xfrm>
          <a:custGeom>
            <a:avLst/>
            <a:gdLst>
              <a:gd name="connsiteX0" fmla="*/ 0 w 3871245"/>
              <a:gd name="connsiteY0" fmla="*/ 0 h 2879932"/>
              <a:gd name="connsiteX1" fmla="*/ 367469 w 3871245"/>
              <a:gd name="connsiteY1" fmla="*/ 726392 h 2879932"/>
              <a:gd name="connsiteX2" fmla="*/ 1025496 w 3871245"/>
              <a:gd name="connsiteY2" fmla="*/ 1589518 h 2879932"/>
              <a:gd name="connsiteX3" fmla="*/ 2230453 w 3871245"/>
              <a:gd name="connsiteY3" fmla="*/ 2461189 h 2879932"/>
              <a:gd name="connsiteX4" fmla="*/ 3871245 w 3871245"/>
              <a:gd name="connsiteY4" fmla="*/ 2879932 h 2879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1245" h="2879932">
                <a:moveTo>
                  <a:pt x="0" y="0"/>
                </a:moveTo>
                <a:cubicBezTo>
                  <a:pt x="98276" y="230736"/>
                  <a:pt x="196553" y="461472"/>
                  <a:pt x="367469" y="726392"/>
                </a:cubicBezTo>
                <a:cubicBezTo>
                  <a:pt x="538385" y="991312"/>
                  <a:pt x="714999" y="1300385"/>
                  <a:pt x="1025496" y="1589518"/>
                </a:cubicBezTo>
                <a:cubicBezTo>
                  <a:pt x="1335993" y="1878651"/>
                  <a:pt x="1756162" y="2246120"/>
                  <a:pt x="2230453" y="2461189"/>
                </a:cubicBezTo>
                <a:cubicBezTo>
                  <a:pt x="2704744" y="2676258"/>
                  <a:pt x="3287994" y="2778095"/>
                  <a:pt x="3871245" y="2879932"/>
                </a:cubicBezTo>
              </a:path>
            </a:pathLst>
          </a:cu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562600" y="3124200"/>
            <a:ext cx="0" cy="13716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2971800" y="533400"/>
            <a:ext cx="3871245" cy="2879932"/>
          </a:xfrm>
          <a:custGeom>
            <a:avLst/>
            <a:gdLst>
              <a:gd name="connsiteX0" fmla="*/ 0 w 3871245"/>
              <a:gd name="connsiteY0" fmla="*/ 0 h 2879932"/>
              <a:gd name="connsiteX1" fmla="*/ 367469 w 3871245"/>
              <a:gd name="connsiteY1" fmla="*/ 726392 h 2879932"/>
              <a:gd name="connsiteX2" fmla="*/ 1025496 w 3871245"/>
              <a:gd name="connsiteY2" fmla="*/ 1589518 h 2879932"/>
              <a:gd name="connsiteX3" fmla="*/ 2230453 w 3871245"/>
              <a:gd name="connsiteY3" fmla="*/ 2461189 h 2879932"/>
              <a:gd name="connsiteX4" fmla="*/ 3871245 w 3871245"/>
              <a:gd name="connsiteY4" fmla="*/ 2879932 h 2879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1245" h="2879932">
                <a:moveTo>
                  <a:pt x="0" y="0"/>
                </a:moveTo>
                <a:cubicBezTo>
                  <a:pt x="98276" y="230736"/>
                  <a:pt x="196553" y="461472"/>
                  <a:pt x="367469" y="726392"/>
                </a:cubicBezTo>
                <a:cubicBezTo>
                  <a:pt x="538385" y="991312"/>
                  <a:pt x="714999" y="1300385"/>
                  <a:pt x="1025496" y="1589518"/>
                </a:cubicBezTo>
                <a:cubicBezTo>
                  <a:pt x="1335993" y="1878651"/>
                  <a:pt x="1756162" y="2246120"/>
                  <a:pt x="2230453" y="2461189"/>
                </a:cubicBezTo>
                <a:cubicBezTo>
                  <a:pt x="2704744" y="2676258"/>
                  <a:pt x="3287994" y="2778095"/>
                  <a:pt x="3871245" y="2879932"/>
                </a:cubicBezTo>
              </a:path>
            </a:pathLst>
          </a:cu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05000" y="10668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562600" y="4800600"/>
            <a:ext cx="0" cy="152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76600" y="4800600"/>
            <a:ext cx="0" cy="152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676400" y="4419600"/>
            <a:ext cx="152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00200" y="3124200"/>
            <a:ext cx="152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00400" y="304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T</a:t>
            </a:r>
            <a:r>
              <a:rPr lang="en-US" sz="2800" baseline="-25000" dirty="0" err="1" smtClean="0">
                <a:solidFill>
                  <a:srgbClr val="FF0000"/>
                </a:solidFill>
              </a:rPr>
              <a:t>hot</a:t>
            </a:r>
            <a:r>
              <a:rPr lang="en-US" sz="2800" dirty="0" smtClean="0"/>
              <a:t> &gt; T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5867400" y="3581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Q </a:t>
            </a:r>
            <a:r>
              <a:rPr lang="en-US" sz="2800" baseline="-25000" dirty="0" smtClean="0">
                <a:solidFill>
                  <a:srgbClr val="FF0000"/>
                </a:solidFill>
              </a:rPr>
              <a:t>a1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&gt;0</a:t>
            </a:r>
            <a:endParaRPr lang="en-US" sz="28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3276600" y="3124200"/>
            <a:ext cx="23622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76600" y="2438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Q</a:t>
            </a:r>
            <a:r>
              <a:rPr lang="en-US" sz="2800" baseline="-25000" dirty="0" smtClean="0">
                <a:solidFill>
                  <a:srgbClr val="0070C0"/>
                </a:solidFill>
              </a:rPr>
              <a:t>b1</a:t>
            </a:r>
            <a:r>
              <a:rPr lang="en-US" sz="2800" dirty="0" smtClean="0"/>
              <a:t> &lt;0</a:t>
            </a:r>
            <a:endParaRPr lang="en-US" sz="2800" dirty="0"/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352800" y="4495800"/>
            <a:ext cx="2209800" cy="0"/>
          </a:xfrm>
          <a:prstGeom prst="straightConnector1">
            <a:avLst/>
          </a:prstGeom>
          <a:ln w="28575">
            <a:solidFill>
              <a:srgbClr val="0070C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7"/>
          <p:cNvSpPr/>
          <p:nvPr/>
        </p:nvSpPr>
        <p:spPr>
          <a:xfrm>
            <a:off x="1905000" y="3352800"/>
            <a:ext cx="2652045" cy="1432132"/>
          </a:xfrm>
          <a:custGeom>
            <a:avLst/>
            <a:gdLst>
              <a:gd name="connsiteX0" fmla="*/ 0 w 3871245"/>
              <a:gd name="connsiteY0" fmla="*/ 0 h 2879932"/>
              <a:gd name="connsiteX1" fmla="*/ 367469 w 3871245"/>
              <a:gd name="connsiteY1" fmla="*/ 726392 h 2879932"/>
              <a:gd name="connsiteX2" fmla="*/ 1025496 w 3871245"/>
              <a:gd name="connsiteY2" fmla="*/ 1589518 h 2879932"/>
              <a:gd name="connsiteX3" fmla="*/ 2230453 w 3871245"/>
              <a:gd name="connsiteY3" fmla="*/ 2461189 h 2879932"/>
              <a:gd name="connsiteX4" fmla="*/ 3871245 w 3871245"/>
              <a:gd name="connsiteY4" fmla="*/ 2879932 h 2879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71245" h="2879932">
                <a:moveTo>
                  <a:pt x="0" y="0"/>
                </a:moveTo>
                <a:cubicBezTo>
                  <a:pt x="98276" y="230736"/>
                  <a:pt x="196553" y="461472"/>
                  <a:pt x="367469" y="726392"/>
                </a:cubicBezTo>
                <a:cubicBezTo>
                  <a:pt x="538385" y="991312"/>
                  <a:pt x="714999" y="1300385"/>
                  <a:pt x="1025496" y="1589518"/>
                </a:cubicBezTo>
                <a:cubicBezTo>
                  <a:pt x="1335993" y="1878651"/>
                  <a:pt x="1756162" y="2246120"/>
                  <a:pt x="2230453" y="2461189"/>
                </a:cubicBezTo>
                <a:cubicBezTo>
                  <a:pt x="2704744" y="2676258"/>
                  <a:pt x="3287994" y="2778095"/>
                  <a:pt x="3871245" y="2879932"/>
                </a:cubicBezTo>
              </a:path>
            </a:pathLst>
          </a:custGeom>
          <a:ln w="28575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990600" y="2895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600200" y="2667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T</a:t>
            </a:r>
            <a:r>
              <a:rPr lang="en-US" sz="2800" baseline="-25000" dirty="0" err="1" smtClean="0">
                <a:solidFill>
                  <a:srgbClr val="0070C0"/>
                </a:solidFill>
              </a:rPr>
              <a:t>cold</a:t>
            </a:r>
            <a:r>
              <a:rPr lang="en-US" sz="2800" dirty="0" smtClean="0"/>
              <a:t> &lt; T</a:t>
            </a:r>
            <a:r>
              <a:rPr lang="en-US" sz="2800" baseline="-25000" dirty="0" smtClean="0"/>
              <a:t>1</a:t>
            </a:r>
            <a:endParaRPr lang="en-US" sz="2800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3657600" y="4953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Q</a:t>
            </a:r>
            <a:r>
              <a:rPr lang="en-US" sz="2800" baseline="-25000" dirty="0" smtClean="0">
                <a:solidFill>
                  <a:srgbClr val="0070C0"/>
                </a:solidFill>
              </a:rPr>
              <a:t>a2</a:t>
            </a:r>
            <a:r>
              <a:rPr lang="en-US" sz="2800" dirty="0" smtClean="0">
                <a:solidFill>
                  <a:srgbClr val="0070C0"/>
                </a:solidFill>
              </a:rPr>
              <a:t> &lt;0</a:t>
            </a:r>
            <a:endParaRPr lang="en-US" sz="2800" dirty="0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>
            <a:endCxn id="25" idx="4"/>
          </p:cNvCxnSpPr>
          <p:nvPr/>
        </p:nvCxnSpPr>
        <p:spPr>
          <a:xfrm flipV="1">
            <a:off x="3276600" y="3276600"/>
            <a:ext cx="0" cy="1219200"/>
          </a:xfrm>
          <a:prstGeom prst="straightConnector1">
            <a:avLst/>
          </a:prstGeom>
          <a:ln w="31750">
            <a:solidFill>
              <a:srgbClr val="FF0000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752600" y="3657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Q 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baseline="-25000" dirty="0">
                <a:solidFill>
                  <a:srgbClr val="FF0000"/>
                </a:solidFill>
              </a:rPr>
              <a:t>2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&gt;0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4953000" y="762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Heat exchanges for two different paths from 1</a:t>
            </a:r>
            <a:r>
              <a:rPr lang="en-US" sz="2400" b="1" dirty="0" smtClean="0">
                <a:sym typeface="Wingdings" pitchFamily="2" charset="2"/>
              </a:rPr>
              <a:t>2</a:t>
            </a:r>
            <a:endParaRPr lang="en-US" sz="2400" b="1" dirty="0"/>
          </a:p>
        </p:txBody>
      </p:sp>
      <p:sp>
        <p:nvSpPr>
          <p:cNvPr id="24" name="Oval 23"/>
          <p:cNvSpPr/>
          <p:nvPr/>
        </p:nvSpPr>
        <p:spPr>
          <a:xfrm>
            <a:off x="5486400" y="43434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3200400" y="3124200"/>
            <a:ext cx="152400" cy="152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990600" y="4191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048000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5334000" y="5105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5181600" y="3886200"/>
            <a:ext cx="22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895600" y="3048000"/>
            <a:ext cx="22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</a:t>
            </a:r>
            <a:endParaRPr lang="en-US" sz="2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191000" y="3276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Path 1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429000" y="3962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Path 2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5105400" y="990600"/>
            <a:ext cx="40386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There is no obvious requirement that all the Q along path 1 or 2 sum to the same number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6" grpId="0"/>
      <p:bldP spid="27" grpId="0"/>
      <p:bldP spid="33" grpId="0"/>
      <p:bldP spid="38" grpId="0" animBg="1"/>
      <p:bldP spid="41" grpId="0"/>
      <p:bldP spid="43" grpId="0"/>
      <p:bldP spid="46" grpId="0"/>
      <p:bldP spid="39" grpId="0"/>
      <p:bldP spid="42" grpId="0"/>
      <p:bldP spid="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Using the First Law to Demonstrate the Path Dependence of W and Q</a:t>
            </a:r>
          </a:p>
          <a:p>
            <a:r>
              <a:rPr lang="en-US" sz="2400" b="1" dirty="0" smtClean="0"/>
              <a:t>Even Assuming Reversible Changes</a:t>
            </a:r>
            <a:endParaRPr lang="en-US" sz="24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57400" y="1524000"/>
            <a:ext cx="0" cy="3429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057400" y="4953000"/>
            <a:ext cx="49530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95600" y="1981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912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09800" y="1219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State 1</a:t>
            </a:r>
          </a:p>
          <a:p>
            <a:r>
              <a:rPr lang="en-US" b="1" dirty="0" smtClean="0"/>
              <a:t>(P</a:t>
            </a:r>
            <a:r>
              <a:rPr lang="en-US" b="1" baseline="-25000" dirty="0" smtClean="0"/>
              <a:t>1</a:t>
            </a:r>
            <a:r>
              <a:rPr lang="en-US" b="1" dirty="0" smtClean="0"/>
              <a:t>,V</a:t>
            </a:r>
            <a:r>
              <a:rPr lang="en-US" b="1" baseline="-25000" dirty="0" smtClean="0"/>
              <a:t>1</a:t>
            </a:r>
            <a:r>
              <a:rPr lang="en-US" b="1" dirty="0" smtClean="0"/>
              <a:t>,T</a:t>
            </a:r>
            <a:r>
              <a:rPr lang="en-US" b="1" baseline="-25000" dirty="0" smtClean="0"/>
              <a:t>1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3962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State 2 (P</a:t>
            </a:r>
            <a:r>
              <a:rPr lang="en-US" b="1" baseline="-25000" dirty="0" smtClean="0"/>
              <a:t>2</a:t>
            </a:r>
            <a:r>
              <a:rPr lang="en-US" b="1" dirty="0" smtClean="0"/>
              <a:t>,V</a:t>
            </a:r>
            <a:r>
              <a:rPr lang="en-US" b="1" baseline="-25000" dirty="0" smtClean="0"/>
              <a:t>2</a:t>
            </a:r>
            <a:r>
              <a:rPr lang="en-US" b="1" dirty="0" smtClean="0"/>
              <a:t>,T</a:t>
            </a:r>
            <a:r>
              <a:rPr lang="en-US" b="1" baseline="-25000" dirty="0" smtClean="0"/>
              <a:t>1</a:t>
            </a:r>
            <a:r>
              <a:rPr lang="en-US" b="1" dirty="0" smtClean="0"/>
              <a:t>)</a:t>
            </a:r>
            <a:endParaRPr lang="en-US" b="1" dirty="0"/>
          </a:p>
        </p:txBody>
      </p:sp>
      <p:cxnSp>
        <p:nvCxnSpPr>
          <p:cNvPr id="12" name="Straight Connector 11"/>
          <p:cNvCxnSpPr>
            <a:stCxn id="7" idx="6"/>
          </p:cNvCxnSpPr>
          <p:nvPr/>
        </p:nvCxnSpPr>
        <p:spPr>
          <a:xfrm>
            <a:off x="2971800" y="2019300"/>
            <a:ext cx="2819400" cy="38100"/>
          </a:xfrm>
          <a:prstGeom prst="line">
            <a:avLst/>
          </a:prstGeom>
          <a:ln w="2222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1"/>
          </p:cNvCxnSpPr>
          <p:nvPr/>
        </p:nvCxnSpPr>
        <p:spPr>
          <a:xfrm>
            <a:off x="5791200" y="2057400"/>
            <a:ext cx="11159" cy="1992359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14800" y="1600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Path 1</a:t>
            </a:r>
            <a:endParaRPr lang="en-US" sz="2400" b="1" dirty="0"/>
          </a:p>
        </p:txBody>
      </p:sp>
      <p:sp>
        <p:nvSpPr>
          <p:cNvPr id="16" name="Freeform 15"/>
          <p:cNvSpPr/>
          <p:nvPr/>
        </p:nvSpPr>
        <p:spPr>
          <a:xfrm>
            <a:off x="2939753" y="2068082"/>
            <a:ext cx="2897025" cy="2622135"/>
          </a:xfrm>
          <a:custGeom>
            <a:avLst/>
            <a:gdLst>
              <a:gd name="connsiteX0" fmla="*/ 0 w 2897025"/>
              <a:gd name="connsiteY0" fmla="*/ 0 h 2622135"/>
              <a:gd name="connsiteX1" fmla="*/ 136733 w 2897025"/>
              <a:gd name="connsiteY1" fmla="*/ 837488 h 2622135"/>
              <a:gd name="connsiteX2" fmla="*/ 589660 w 2897025"/>
              <a:gd name="connsiteY2" fmla="*/ 1709159 h 2622135"/>
              <a:gd name="connsiteX3" fmla="*/ 1375873 w 2897025"/>
              <a:gd name="connsiteY3" fmla="*/ 2256090 h 2622135"/>
              <a:gd name="connsiteX4" fmla="*/ 2102266 w 2897025"/>
              <a:gd name="connsiteY4" fmla="*/ 2521010 h 2622135"/>
              <a:gd name="connsiteX5" fmla="*/ 2700471 w 2897025"/>
              <a:gd name="connsiteY5" fmla="*/ 2606468 h 2622135"/>
              <a:gd name="connsiteX6" fmla="*/ 2897025 w 2897025"/>
              <a:gd name="connsiteY6" fmla="*/ 2615013 h 2622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97025" h="2622135">
                <a:moveTo>
                  <a:pt x="0" y="0"/>
                </a:moveTo>
                <a:cubicBezTo>
                  <a:pt x="19228" y="276314"/>
                  <a:pt x="38456" y="552628"/>
                  <a:pt x="136733" y="837488"/>
                </a:cubicBezTo>
                <a:cubicBezTo>
                  <a:pt x="235010" y="1122348"/>
                  <a:pt x="383137" y="1472725"/>
                  <a:pt x="589660" y="1709159"/>
                </a:cubicBezTo>
                <a:cubicBezTo>
                  <a:pt x="796183" y="1945593"/>
                  <a:pt x="1123772" y="2120782"/>
                  <a:pt x="1375873" y="2256090"/>
                </a:cubicBezTo>
                <a:cubicBezTo>
                  <a:pt x="1627974" y="2391398"/>
                  <a:pt x="1881500" y="2462614"/>
                  <a:pt x="2102266" y="2521010"/>
                </a:cubicBezTo>
                <a:cubicBezTo>
                  <a:pt x="2323032" y="2579406"/>
                  <a:pt x="2568011" y="2590801"/>
                  <a:pt x="2700471" y="2606468"/>
                </a:cubicBezTo>
                <a:cubicBezTo>
                  <a:pt x="2832931" y="2622135"/>
                  <a:pt x="2897025" y="2615013"/>
                  <a:pt x="2897025" y="2615013"/>
                </a:cubicBezTo>
              </a:path>
            </a:pathLst>
          </a:custGeom>
          <a:ln w="28575">
            <a:solidFill>
              <a:srgbClr val="0070C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16" idx="6"/>
            <a:endCxn id="8" idx="4"/>
          </p:cNvCxnSpPr>
          <p:nvPr/>
        </p:nvCxnSpPr>
        <p:spPr>
          <a:xfrm flipH="1" flipV="1">
            <a:off x="5829300" y="4114800"/>
            <a:ext cx="7478" cy="568295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19400" y="43434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Path 2</a:t>
            </a:r>
          </a:p>
          <a:p>
            <a:endParaRPr 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267200" y="2057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 1A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2743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 1B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057400" y="3581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 2A (Q=0) </a:t>
            </a:r>
          </a:p>
          <a:p>
            <a:r>
              <a:rPr lang="en-US" dirty="0" smtClean="0"/>
              <a:t>adiabatic expansion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800600" y="4191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 2B</a:t>
            </a:r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>
            <a:off x="2956845" y="2033899"/>
            <a:ext cx="2854295" cy="2059537"/>
          </a:xfrm>
          <a:custGeom>
            <a:avLst/>
            <a:gdLst>
              <a:gd name="connsiteX0" fmla="*/ 0 w 2854295"/>
              <a:gd name="connsiteY0" fmla="*/ 0 h 2059537"/>
              <a:gd name="connsiteX1" fmla="*/ 153824 w 2854295"/>
              <a:gd name="connsiteY1" fmla="*/ 367469 h 2059537"/>
              <a:gd name="connsiteX2" fmla="*/ 401652 w 2854295"/>
              <a:gd name="connsiteY2" fmla="*/ 820396 h 2059537"/>
              <a:gd name="connsiteX3" fmla="*/ 794759 w 2854295"/>
              <a:gd name="connsiteY3" fmla="*/ 1273323 h 2059537"/>
              <a:gd name="connsiteX4" fmla="*/ 1230594 w 2854295"/>
              <a:gd name="connsiteY4" fmla="*/ 1572426 h 2059537"/>
              <a:gd name="connsiteX5" fmla="*/ 1854437 w 2854295"/>
              <a:gd name="connsiteY5" fmla="*/ 1845892 h 2059537"/>
              <a:gd name="connsiteX6" fmla="*/ 2315910 w 2854295"/>
              <a:gd name="connsiteY6" fmla="*/ 1999716 h 2059537"/>
              <a:gd name="connsiteX7" fmla="*/ 2854295 w 2854295"/>
              <a:gd name="connsiteY7" fmla="*/ 2059537 h 2059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54295" h="2059537">
                <a:moveTo>
                  <a:pt x="0" y="0"/>
                </a:moveTo>
                <a:cubicBezTo>
                  <a:pt x="43441" y="115368"/>
                  <a:pt x="86882" y="230737"/>
                  <a:pt x="153824" y="367469"/>
                </a:cubicBezTo>
                <a:cubicBezTo>
                  <a:pt x="220766" y="504201"/>
                  <a:pt x="294830" y="669420"/>
                  <a:pt x="401652" y="820396"/>
                </a:cubicBezTo>
                <a:cubicBezTo>
                  <a:pt x="508474" y="971372"/>
                  <a:pt x="656602" y="1147985"/>
                  <a:pt x="794759" y="1273323"/>
                </a:cubicBezTo>
                <a:cubicBezTo>
                  <a:pt x="932916" y="1398661"/>
                  <a:pt x="1053981" y="1476998"/>
                  <a:pt x="1230594" y="1572426"/>
                </a:cubicBezTo>
                <a:cubicBezTo>
                  <a:pt x="1407207" y="1667854"/>
                  <a:pt x="1673551" y="1774677"/>
                  <a:pt x="1854437" y="1845892"/>
                </a:cubicBezTo>
                <a:cubicBezTo>
                  <a:pt x="2035323" y="1917107"/>
                  <a:pt x="2149267" y="1964109"/>
                  <a:pt x="2315910" y="1999716"/>
                </a:cubicBezTo>
                <a:cubicBezTo>
                  <a:pt x="2482553" y="2035323"/>
                  <a:pt x="2668424" y="2047430"/>
                  <a:pt x="2854295" y="2059537"/>
                </a:cubicBezTo>
              </a:path>
            </a:pathLst>
          </a:custGeom>
          <a:ln w="31750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886200" y="28956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Path 3*</a:t>
            </a:r>
          </a:p>
          <a:p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838200" y="54864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b="1" dirty="0" smtClean="0"/>
              <a:t>Path 3 follows the isotherm reversibly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867400" y="1600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baseline="-25000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,V</a:t>
            </a:r>
            <a:r>
              <a:rPr lang="en-US" b="1" baseline="-25000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,T</a:t>
            </a:r>
            <a:r>
              <a:rPr lang="en-US" b="1" baseline="-25000" dirty="0" smtClean="0">
                <a:solidFill>
                  <a:srgbClr val="FF0000"/>
                </a:solidFill>
              </a:rPr>
              <a:t>H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86400" y="4648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</a:t>
            </a:r>
            <a:r>
              <a:rPr lang="en-US" b="1" baseline="-25000" dirty="0" smtClean="0">
                <a:solidFill>
                  <a:srgbClr val="0070C0"/>
                </a:solidFill>
              </a:rPr>
              <a:t>3</a:t>
            </a:r>
            <a:r>
              <a:rPr lang="en-US" b="1" dirty="0" smtClean="0">
                <a:solidFill>
                  <a:srgbClr val="0070C0"/>
                </a:solidFill>
              </a:rPr>
              <a:t>,V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,T</a:t>
            </a:r>
            <a:r>
              <a:rPr lang="en-US" b="1" baseline="-25000" dirty="0" smtClean="0">
                <a:solidFill>
                  <a:srgbClr val="0070C0"/>
                </a:solidFill>
              </a:rPr>
              <a:t>C</a:t>
            </a:r>
            <a:endParaRPr lang="en-US" b="1" baseline="-25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/>
      <p:bldP spid="20" grpId="0"/>
      <p:bldP spid="21" grpId="0"/>
      <p:bldP spid="22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1600" y="5334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Path 4….free isothermal expansion 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752600" y="1676400"/>
            <a:ext cx="4114800" cy="2057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657600" y="1676400"/>
            <a:ext cx="0" cy="8382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657600" y="2895600"/>
            <a:ext cx="0" cy="8382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81200" y="1219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1</a:t>
            </a:r>
            <a:r>
              <a:rPr lang="en-US" b="1" dirty="0" smtClean="0"/>
              <a:t> ,V</a:t>
            </a:r>
            <a:r>
              <a:rPr lang="en-US" b="1" baseline="-25000" dirty="0" smtClean="0"/>
              <a:t>1 </a:t>
            </a:r>
            <a:r>
              <a:rPr lang="en-US" b="1" dirty="0" smtClean="0"/>
              <a:t> ,T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752600" y="1676401"/>
            <a:ext cx="1752600" cy="2031325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05200" y="1676400"/>
            <a:ext cx="152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05200" y="2819400"/>
            <a:ext cx="152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505200" y="2590800"/>
            <a:ext cx="152400" cy="2286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752600" y="4038600"/>
            <a:ext cx="4114800" cy="2057400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505200" y="4038600"/>
            <a:ext cx="152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505200" y="5181600"/>
            <a:ext cx="152400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752600" y="4038600"/>
            <a:ext cx="1752600" cy="2057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57600" y="4038600"/>
            <a:ext cx="2209800" cy="2057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505200" y="4953000"/>
            <a:ext cx="152400" cy="228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5943600" y="3886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r>
              <a:rPr lang="en-US" b="1" baseline="-25000" dirty="0" smtClean="0"/>
              <a:t>2</a:t>
            </a:r>
            <a:r>
              <a:rPr lang="en-US" b="1" dirty="0" smtClean="0"/>
              <a:t> ,V</a:t>
            </a:r>
            <a:r>
              <a:rPr lang="en-US" b="1" baseline="-25000" dirty="0" smtClean="0"/>
              <a:t>2 </a:t>
            </a:r>
            <a:r>
              <a:rPr lang="en-US" b="1" dirty="0" smtClean="0"/>
              <a:t> ,T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4114800" y="2362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vacuum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828800"/>
            <a:ext cx="883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Path		W		Q		        </a:t>
            </a:r>
            <a:r>
              <a:rPr lang="en-US" sz="3600" u="sng" dirty="0" smtClean="0">
                <a:sym typeface="Symbol"/>
              </a:rPr>
              <a:t>E		</a:t>
            </a:r>
          </a:p>
          <a:p>
            <a:pPr marL="742950" indent="-742950">
              <a:buAutoNum type="arabicPlain"/>
            </a:pPr>
            <a:r>
              <a:rPr lang="en-US" sz="3600" dirty="0" smtClean="0"/>
              <a:t>    -P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(V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-V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)     +P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(V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-V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)            0</a:t>
            </a:r>
          </a:p>
          <a:p>
            <a:pPr marL="742950" indent="-742950"/>
            <a:r>
              <a:rPr lang="en-US" sz="3600" dirty="0" smtClean="0"/>
              <a:t>2        +</a:t>
            </a:r>
            <a:r>
              <a:rPr lang="en-US" sz="3600" dirty="0" err="1" smtClean="0"/>
              <a:t>C</a:t>
            </a:r>
            <a:r>
              <a:rPr lang="en-US" sz="3600" baseline="-25000" dirty="0" err="1" smtClean="0"/>
              <a:t>v</a:t>
            </a:r>
            <a:r>
              <a:rPr lang="en-US" sz="3600" dirty="0" smtClean="0"/>
              <a:t>(T</a:t>
            </a:r>
            <a:r>
              <a:rPr lang="en-US" sz="3600" baseline="-25000" dirty="0" smtClean="0"/>
              <a:t>c</a:t>
            </a:r>
            <a:r>
              <a:rPr lang="en-US" sz="3600" dirty="0" smtClean="0"/>
              <a:t>-T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)       -</a:t>
            </a:r>
            <a:r>
              <a:rPr lang="en-US" sz="3600" dirty="0" err="1" smtClean="0"/>
              <a:t>C</a:t>
            </a:r>
            <a:r>
              <a:rPr lang="en-US" sz="3600" baseline="-25000" dirty="0" err="1" smtClean="0"/>
              <a:t>v</a:t>
            </a:r>
            <a:r>
              <a:rPr lang="en-US" sz="3600" dirty="0" smtClean="0"/>
              <a:t>(T</a:t>
            </a:r>
            <a:r>
              <a:rPr lang="en-US" sz="3600" baseline="-25000" dirty="0" smtClean="0"/>
              <a:t>c</a:t>
            </a:r>
            <a:r>
              <a:rPr lang="en-US" sz="3600" dirty="0" smtClean="0"/>
              <a:t>-T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)              0</a:t>
            </a:r>
          </a:p>
          <a:p>
            <a:pPr marL="742950" indent="-742950">
              <a:buAutoNum type="arabicPlain" startAt="3"/>
            </a:pPr>
            <a:r>
              <a:rPr lang="en-US" sz="3600" dirty="0" smtClean="0"/>
              <a:t>  -RT </a:t>
            </a:r>
            <a:r>
              <a:rPr lang="en-US" sz="3600" dirty="0" err="1" smtClean="0"/>
              <a:t>ln</a:t>
            </a:r>
            <a:r>
              <a:rPr lang="en-US" sz="3600" dirty="0" smtClean="0"/>
              <a:t> V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/V</a:t>
            </a:r>
            <a:r>
              <a:rPr lang="en-US" sz="3600" baseline="-25000" dirty="0" smtClean="0"/>
              <a:t>1 </a:t>
            </a:r>
            <a:r>
              <a:rPr lang="en-US" sz="3600" dirty="0" smtClean="0"/>
              <a:t>  +RT </a:t>
            </a:r>
            <a:r>
              <a:rPr lang="en-US" sz="3600" dirty="0" err="1" smtClean="0"/>
              <a:t>ln</a:t>
            </a:r>
            <a:r>
              <a:rPr lang="en-US" sz="3600" dirty="0" smtClean="0"/>
              <a:t> V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/V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	 0</a:t>
            </a:r>
          </a:p>
          <a:p>
            <a:pPr marL="742950" indent="-742950">
              <a:buAutoNum type="arabicPlain" startAt="3"/>
            </a:pPr>
            <a:r>
              <a:rPr lang="en-US" sz="3600" dirty="0" smtClean="0"/>
              <a:t>         0			0		 0</a:t>
            </a:r>
          </a:p>
          <a:p>
            <a:pPr marL="742950" indent="-742950"/>
            <a:endParaRPr lang="en-US" sz="3600" baseline="-25000" dirty="0" smtClean="0"/>
          </a:p>
          <a:p>
            <a:pPr marL="742950" indent="-742950"/>
            <a:r>
              <a:rPr lang="en-US" sz="3600" baseline="-25000" dirty="0" smtClean="0"/>
              <a:t>	</a:t>
            </a:r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657600" y="1828800"/>
            <a:ext cx="0" cy="2743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400800" y="1828800"/>
            <a:ext cx="0" cy="2743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95400" y="3810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Summary of calculated Q and W for 3 reversible and 1 free expansion of an ideal gas from state 1</a:t>
            </a:r>
            <a:r>
              <a:rPr lang="en-US" dirty="0" smtClean="0">
                <a:sym typeface="Wingdings" pitchFamily="2" charset="2"/>
              </a:rPr>
              <a:t> state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195</Words>
  <Application>Microsoft Office PowerPoint</Application>
  <PresentationFormat>On-screen Show (4:3)</PresentationFormat>
  <Paragraphs>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18</cp:revision>
  <dcterms:created xsi:type="dcterms:W3CDTF">2013-04-08T23:30:16Z</dcterms:created>
  <dcterms:modified xsi:type="dcterms:W3CDTF">2016-04-22T23:57:48Z</dcterms:modified>
</cp:coreProperties>
</file>