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4" r:id="rId7"/>
    <p:sldId id="257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29" autoAdjust="0"/>
  </p:normalViewPr>
  <p:slideViewPr>
    <p:cSldViewPr>
      <p:cViewPr varScale="1">
        <p:scale>
          <a:sx n="81" d="100"/>
          <a:sy n="81" d="100"/>
        </p:scale>
        <p:origin x="36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67355-F865-45EA-8AA8-9847DC44F95F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067F8-AD5A-4633-B79A-845B3D9DB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03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67F8-AD5A-4633-B79A-845B3D9DBE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5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67F8-AD5A-4633-B79A-845B3D9DBE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16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E6B86-6250-4C4E-AB83-8F33F28F5096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uact=8&amp;ved=0CAcQjRw&amp;url=http://imgarcade.com/1/hplc-column-schematic/&amp;ei=7rAQVdT4FszoUu_7guAH&amp;bvm=bv.89184060,d.cWc&amp;psig=AFQjCNFP9wP7lSujLzMc39I9QyOm9tSkTA&amp;ust=142724353727954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HPLC drill and practice</a:t>
            </a:r>
            <a:endParaRPr lang="en-US" sz="2800" b="1" dirty="0"/>
          </a:p>
        </p:txBody>
      </p:sp>
      <p:pic>
        <p:nvPicPr>
          <p:cNvPr id="5" name="Picture 2" descr="http://www.biochemfluidics.com/Images/new-hplc-schemat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685800"/>
            <a:ext cx="6553200" cy="518190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24000" y="4724400"/>
            <a:ext cx="38862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0" y="2667000"/>
            <a:ext cx="1524000" cy="5088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2362200"/>
            <a:ext cx="1524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41910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What’s this  called ?</a:t>
            </a:r>
            <a:endParaRPr lang="en-US" sz="2800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590800" y="3962400"/>
            <a:ext cx="533400" cy="22860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0" y="4953000"/>
            <a:ext cx="4191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Quaternary  proportionating solenoid valve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(=solenoid flow mixing valve)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1828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What’s this called ?</a:t>
            </a:r>
            <a:endParaRPr lang="en-US" sz="2800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191000" y="2286000"/>
            <a:ext cx="838200" cy="91440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05400" y="2286000"/>
            <a:ext cx="4038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Reciprocating HPLC pump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53000" y="7620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Where’s the injection port ?</a:t>
            </a:r>
            <a:endParaRPr lang="en-US" sz="2800" b="1" dirty="0"/>
          </a:p>
        </p:txBody>
      </p:sp>
      <p:sp>
        <p:nvSpPr>
          <p:cNvPr id="20" name="Rectangle 19"/>
          <p:cNvSpPr/>
          <p:nvPr/>
        </p:nvSpPr>
        <p:spPr>
          <a:xfrm>
            <a:off x="3733800" y="3962400"/>
            <a:ext cx="1905000" cy="9144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648200" y="5105400"/>
            <a:ext cx="2286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Injection port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53000" y="12192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Where’s the column ?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715000" y="3733800"/>
            <a:ext cx="1447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column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76800" y="3124200"/>
            <a:ext cx="1524000" cy="685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00600" y="2286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Where’s the mobile phase ?</a:t>
            </a:r>
            <a:endParaRPr lang="en-US" sz="2800" b="1" dirty="0"/>
          </a:p>
        </p:txBody>
      </p:sp>
      <p:sp>
        <p:nvSpPr>
          <p:cNvPr id="27" name="Rectangle 26"/>
          <p:cNvSpPr/>
          <p:nvPr/>
        </p:nvSpPr>
        <p:spPr>
          <a:xfrm>
            <a:off x="2362200" y="1219200"/>
            <a:ext cx="2514600" cy="1447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362200" y="381000"/>
            <a:ext cx="2057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Mobile phases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1371600"/>
            <a:ext cx="1981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Follow the mobile phase &amp;</a:t>
            </a:r>
          </a:p>
          <a:p>
            <a:r>
              <a:rPr lang="en-US" sz="2800" b="1" dirty="0" smtClean="0"/>
              <a:t>answer oral questions at each stop</a:t>
            </a:r>
            <a:endParaRPr lang="en-US" sz="2800" b="1" dirty="0"/>
          </a:p>
        </p:txBody>
      </p:sp>
      <p:sp>
        <p:nvSpPr>
          <p:cNvPr id="32" name="Oval 31"/>
          <p:cNvSpPr/>
          <p:nvPr/>
        </p:nvSpPr>
        <p:spPr>
          <a:xfrm>
            <a:off x="2743200" y="2209800"/>
            <a:ext cx="228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505200" y="3429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419600" y="3429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495800" y="41910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495800" y="33528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019800" y="33528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91400" y="34290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-0.02428 0.00191 -0.04671 -0.00139 -0.07077 C -0.00173 -0.07979 -0.00208 -0.0888 -0.0026 -0.09782 C -0.00277 -0.10037 -0.00538 -0.12188 -0.00764 -0.12303 C -0.01788 -0.12789 -0.02847 -0.13136 -0.03923 -0.13321 C -0.04757 -0.13205 -0.05017 -0.13251 -0.05694 -0.12997 C -0.06076 -0.12835 -0.0684 -0.12488 -0.0684 -0.12488 C -0.07222 -0.11979 -0.07552 -0.11864 -0.07986 -0.11471 C -0.07899 -0.09505 -0.07986 -0.0851 -0.07604 -0.06915 C -0.075 -0.05388 -0.07361 -0.04024 -0.07725 -0.02544 C -0.07916 -0.00647 -0.07673 0.01365 -0.08107 0.03192 C -0.08021 0.0488 -0.0783 0.06152 -0.07604 0.07748 C -0.07552 0.08488 -0.07552 0.09228 -0.07465 0.09945 C -0.0743 0.10292 -0.07222 0.10962 -0.07222 0.10962 C -0.071 0.12211 -0.07014 0.13645 -0.06718 0.14824 C -0.06649 0.15565 -0.0651 0.16281 -0.06458 0.17021 C -0.06389 0.17808 -0.06562 0.1864 -0.06336 0.1938 C -0.0625 0.19658 -0.05902 0.19496 -0.05694 0.19565 C -0.05225 0.20144 -0.04791 0.20652 -0.04184 0.20907 C -0.03281 0.20791 -0.0283 0.20652 -0.02031 0.20398 C -0.00625 0.20491 0.0066 0.20467 0.02014 0.20907 C 0.03004 0.21739 0.04184 0.21624 0.05313 0.21739 C 0.05938 0.21531 0.05938 0.21739 0.05573 0.21231 " pathEditMode="relative" ptsTypes="ffffffffffffffffffffffA">
                                      <p:cBhvr>
                                        <p:cTn id="8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73 -0.00278 0.00868 0.00023 0.00625 -0.00856 C 0.00781 -0.01434 0.00885 -0.0185 0.01146 -0.02359 C 0.01423 -0.03492 0.01962 -0.03538 0.02778 -0.03724 C 0.03455 -0.03562 0.04132 -0.03053 0.04809 -0.03053 " pathEditMode="relative" ptsTypes="ffffA">
                                      <p:cBhvr>
                                        <p:cTn id="9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39 -0.01781 -0.00295 -0.034 -0.00382 -0.05227 C -0.0026 -0.06938 0 -0.0858 0 -0.10292 " pathEditMode="relative" ptsTypes="ffA">
                                      <p:cBhvr>
                                        <p:cTn id="1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02 -0.00856 0.02066 -0.00439 0.0309 -0.00347 C 0.04201 0.00208 0.02708 -0.00486 0.05434 0 C 0.05468 0 0.06336 0.00393 0.06545 0.00486 C 0.06666 0.00532 0.06909 0.00648 0.06909 0.00648 C 0.06996 0.00763 0.07048 0.00948 0.0717 0.00971 C 0.08663 0.0118 0.07517 0.0074 0.08402 0.00648 C 0.08819 0.00601 0.09218 0.00648 0.09635 0.00648 " pathEditMode="relative" ptsTypes="fffffffA">
                                      <p:cBhvr>
                                        <p:cTn id="13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162 C -0.0059 0.00046 0.00539 -0.00231 0.01962 -0.00023 C 0.03698 -0.00393 0.05382 -0.00208 0.07153 -0.00023 C 0.07743 -0.0007 0.08334 -0.00046 0.08924 -0.00185 C 0.10521 -0.00555 0.08837 -0.00532 0.09427 -0.00532 " pathEditMode="relative" rAng="0" ptsTypes="ffffA">
                                      <p:cBhvr>
                                        <p:cTn id="14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38 0.00231 0.01077 0.00416 0.01615 0.00648 C 0.01736 0.00694 0.01979 0.0081 0.01979 0.0081 C 0.0217 0.01064 0.02431 0.01203 0.02604 0.0148 C 0.02778 0.01758 0.02813 0.02151 0.02969 0.02452 C 0.03091 0.03122 0.03177 0.03793 0.03334 0.0444 C 0.0342 0.05273 0.0349 0.05967 0.03716 0.0673 C 0.03663 0.07933 0.03455 0.09135 0.03455 0.10361 C 0.03455 0.11772 0.0349 0.11448 0.03716 0.12327 C 0.03802 0.1265 0.03959 0.13321 0.03959 0.13321 C 0.04063 0.16004 0.04167 0.17114 0.04827 0.19403 C 0.04775 0.20005 0.04775 0.20606 0.04688 0.21207 C 0.04636 0.21554 0.04445 0.22202 0.04445 0.22202 C 0.04479 0.22919 0.04497 0.23613 0.04566 0.24329 C 0.04601 0.24676 0.04948 0.25 0.04827 0.25324 C 0.04792 0.2544 0.04653 0.25208 0.04566 0.25162 " pathEditMode="relative" ptsTypes="fffffffffffffffA">
                                      <p:cBhvr>
                                        <p:cTn id="15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3" grpId="0"/>
      <p:bldP spid="17" grpId="0" animBg="1"/>
      <p:bldP spid="18" grpId="0"/>
      <p:bldP spid="20" grpId="0" animBg="1"/>
      <p:bldP spid="22" grpId="0" animBg="1"/>
      <p:bldP spid="23" grpId="0"/>
      <p:bldP spid="24" grpId="0" animBg="1"/>
      <p:bldP spid="25" grpId="0" animBg="1"/>
      <p:bldP spid="26" grpId="0"/>
      <p:bldP spid="27" grpId="0" animBg="1"/>
      <p:bldP spid="28" grpId="0" animBg="1"/>
      <p:bldP spid="29" grpId="0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5" grpId="0" animBg="1"/>
      <p:bldP spid="35" grpId="1" animBg="1"/>
      <p:bldP spid="35" grpId="2" animBg="1"/>
      <p:bldP spid="36" grpId="2" animBg="1"/>
      <p:bldP spid="36" grpId="3" animBg="1"/>
      <p:bldP spid="36" grpId="4" animBg="1"/>
      <p:bldP spid="37" grpId="0" animBg="1"/>
      <p:bldP spid="37" grpId="1" animBg="1"/>
      <p:bldP spid="37" grpId="2" animBg="1"/>
      <p:bldP spid="38" grpId="0" animBg="1"/>
      <p:bldP spid="3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609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HPLC stands for….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609600"/>
            <a:ext cx="5943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High Performance Liquid Chromatography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219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replaces the thermal ramp in HPLC?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1219200"/>
            <a:ext cx="2667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Solvent mixing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8288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moves the mobile phase in HPLC ?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362200"/>
            <a:ext cx="3276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Reciprocating pump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9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200400"/>
            <a:ext cx="5562600" cy="3132958"/>
          </a:xfrm>
          <a:prstGeom prst="rect">
            <a:avLst/>
          </a:prstGeom>
          <a:noFill/>
        </p:spPr>
      </p:pic>
      <p:cxnSp>
        <p:nvCxnSpPr>
          <p:cNvPr id="12" name="Straight Arrow Connector 11"/>
          <p:cNvCxnSpPr/>
          <p:nvPr/>
        </p:nvCxnSpPr>
        <p:spPr>
          <a:xfrm>
            <a:off x="4267200" y="2895600"/>
            <a:ext cx="1981200" cy="152400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267200" y="2895600"/>
            <a:ext cx="1981200" cy="228600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" y="24384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are these and what are they made of ?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41910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Why use sapphire?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3429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934200" y="4648200"/>
            <a:ext cx="22098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33400" y="3352800"/>
            <a:ext cx="2819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Ball check valves Sapphire (Al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4800600"/>
            <a:ext cx="28956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Withstands high pressure without cracking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 animBg="1"/>
      <p:bldP spid="15" grpId="0"/>
      <p:bldP spid="16" grpId="0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990600"/>
            <a:ext cx="5562600" cy="313295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810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Briefly explain how reciprocating pump works using the diagram below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1910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does the output pressure vs. time signal look like from this pump ?</a:t>
            </a:r>
            <a:endParaRPr lang="en-US" sz="2800" b="1" dirty="0"/>
          </a:p>
        </p:txBody>
      </p:sp>
      <p:sp>
        <p:nvSpPr>
          <p:cNvPr id="8" name="Freeform 7"/>
          <p:cNvSpPr/>
          <p:nvPr/>
        </p:nvSpPr>
        <p:spPr>
          <a:xfrm>
            <a:off x="1295400" y="5105400"/>
            <a:ext cx="6248400" cy="921522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810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What’s this called and what is it for ?</a:t>
            </a:r>
            <a:endParaRPr lang="en-US" sz="2800" b="1" dirty="0"/>
          </a:p>
        </p:txBody>
      </p:sp>
      <p:pic>
        <p:nvPicPr>
          <p:cNvPr id="4" name="Picture 2" descr="http://www.krackeler.com/graphics/0226/jpg/25013-ph-so-k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3893921" cy="2209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724400" y="914400"/>
            <a:ext cx="4267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Pulse damper-it `evens out’ the oscillating pump signal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762000" y="2819400"/>
            <a:ext cx="4114800" cy="533400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9800" y="3124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486400" y="3200400"/>
            <a:ext cx="32004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29400" y="2743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Out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2819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28600" y="25908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labresources.com.my/images/img316669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154413"/>
            <a:ext cx="2057400" cy="2703587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3810000" y="41148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‘s my name 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0" y="4724400"/>
            <a:ext cx="3429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HPLC injector port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8400" y="5410200"/>
            <a:ext cx="655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When I inject samples in `LOAD’ where does the sample go ? (Show me on picture)</a:t>
            </a:r>
            <a:endParaRPr lang="en-US" sz="2800" b="1" dirty="0"/>
          </a:p>
        </p:txBody>
      </p:sp>
      <p:sp>
        <p:nvSpPr>
          <p:cNvPr id="19" name="Rectangle 18"/>
          <p:cNvSpPr/>
          <p:nvPr/>
        </p:nvSpPr>
        <p:spPr>
          <a:xfrm>
            <a:off x="1066800" y="4191000"/>
            <a:ext cx="1600200" cy="762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3657600"/>
            <a:ext cx="624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Calibrated capillary volume (10-20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L)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6" grpId="1" animBg="1"/>
      <p:bldP spid="7" grpId="0"/>
      <p:bldP spid="10" grpId="0"/>
      <p:bldP spid="11" grpId="0"/>
      <p:bldP spid="16" grpId="0"/>
      <p:bldP spid="17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6002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4.6 mm x 250 mm , C-18,    5 u ,   300 Ǻ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048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Identify the physical meaning of each dimension/ notation describing  the HPLC column listed below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362200"/>
            <a:ext cx="2590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ID x Length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2362200"/>
            <a:ext cx="3733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chain length bonded to silica packing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1295400"/>
            <a:ext cx="1752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Packing size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11430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Porosity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32004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reverse phase column uses what polarity of solvent and separates what polarity of sample ?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191000"/>
            <a:ext cx="6781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Polar mobile solvent / non-polar samples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48006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does an isocratic HPLC separation mean?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5257800"/>
            <a:ext cx="8001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Fixed solvent mixture ratio used during HPLC run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57150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does an isobaric HPLC separation mean?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6172200"/>
            <a:ext cx="8077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Fixed solvent pressure used during HPLC run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2" grpId="0" animBg="1"/>
      <p:bldP spid="13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pic>
        <p:nvPicPr>
          <p:cNvPr id="4" name="Picture 2" descr="http://www.sge.com/root/images2/lc/supplies/guard_cartrid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62000"/>
            <a:ext cx="2072607" cy="1609725"/>
          </a:xfrm>
          <a:prstGeom prst="rect">
            <a:avLst/>
          </a:prstGeom>
          <a:noFill/>
        </p:spPr>
      </p:pic>
      <p:pic>
        <p:nvPicPr>
          <p:cNvPr id="5" name="Picture 2" descr="http://www.cnwtech.eu/HPLC-CN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-10885"/>
            <a:ext cx="5867400" cy="328748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600" y="24384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My special name 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39624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My special purpose ?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048000"/>
            <a:ext cx="3429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Guard Column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495800"/>
            <a:ext cx="38862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Protects (guards) analytical column for solvent impurities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514600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We’re analytical columns…how long are we in inches ??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867400" y="3581400"/>
            <a:ext cx="3276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~10 inches (25 cm)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4191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Typical pressures in atmospheres needed to get flow down these packed columns ?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105400" y="5562600"/>
            <a:ext cx="3200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600-1200 </a:t>
            </a:r>
            <a:r>
              <a:rPr lang="en-US" sz="2800" b="1" dirty="0" err="1" smtClean="0">
                <a:solidFill>
                  <a:srgbClr val="FF0000"/>
                </a:solidFill>
              </a:rPr>
              <a:t>atm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 animBg="1"/>
      <p:bldP spid="13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810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detector in the PE `Nelson’ HPLC at Alfred ?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3810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UV-VIS spectrometer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 the above detector operated in scanning or fixed wavelength mode 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7432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y axis of the detector measuring ?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1981200"/>
            <a:ext cx="3810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Fixed wavelength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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3200400"/>
            <a:ext cx="3505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Absorbance at fixed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7338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two other common detectors used in HPLC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4180344"/>
            <a:ext cx="304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Refractive index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Electrochemical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Fluorescence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Conductivity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Mass Spec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(see p. 823 of text)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/>
      <p:bldP spid="7" grpId="0" animBg="1"/>
      <p:bldP spid="8" grpId="0" animBg="1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6"/>
            <a:ext cx="5619750" cy="68103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67400" y="1295400"/>
            <a:ext cx="3200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Yeah baby ! It’s time for  Spring Break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52184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456</Words>
  <Application>Microsoft Office PowerPoint</Application>
  <PresentationFormat>On-screen Show (4:3)</PresentationFormat>
  <Paragraphs>77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14</cp:revision>
  <dcterms:created xsi:type="dcterms:W3CDTF">2015-03-26T00:09:22Z</dcterms:created>
  <dcterms:modified xsi:type="dcterms:W3CDTF">2016-03-09T17:12:32Z</dcterms:modified>
</cp:coreProperties>
</file>