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7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804C2-6C42-49D5-9A7B-4E79E649684F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19CF3-0FFD-4262-8BAB-0CC774D17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2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19CF3-0FFD-4262-8BAB-0CC774D175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2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19CF3-0FFD-4262-8BAB-0CC774D175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5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461F-A12B-44F8-8836-F3E154D5D564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5A3C1-A67C-411C-90AC-7D326FD72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docid=yfvVdFO38Ve_bM&amp;tbnid=8MffvE0zXkk9AM:&amp;ved=0CAUQjRw&amp;url=http://www.google.com/url?sa=i&amp;rct=j&amp;q=&amp;esrc=s&amp;frm=1&amp;source=images&amp;cd=&amp;cad=rja&amp;uact=8&amp;docid=yfvVdFO38Ve_bM&amp;tbnid=8MffvE0zXkk9AM:&amp;ved=&amp;url=http://www.automotiveillustrations.com/stock-images-car-engines.html&amp;ei=U5hhU8uFD861yATes4CABw&amp;bvm=bv.65636070,d.aWw&amp;psig=AFQjCNGPq3II63mwvznvELHjYOQeHfeM1Q&amp;ust=1398991315579039&amp;ei=uJhhU5DkK4e2yATa5oDoDA&amp;bvm=bv.65636070,d.aWw&amp;psig=AFQjCNGPq3II63mwvznvELHjYOQeHfeM1Q&amp;ust=139899131557903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&amp;esrc=s&amp;frm=1&amp;source=images&amp;cd=&amp;cad=rja&amp;uact=8&amp;docid=ddfj-I11sdmrgM&amp;tbnid=_YlR0pKe6wnUzM:&amp;ved=0CAUQjRw&amp;url=http://www.youtube.com/watch?v=-0icbqvmehs&amp;ei=c5lhU6u_DtOayATXiIHoBw&amp;bvm=bv.65636070,d.aWw&amp;psig=AFQjCNFer8Y3ASubi-CmdMIUe-2FX1TtOA&amp;ust=13989915646917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371600"/>
            <a:ext cx="8382000" cy="1295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Heat engines and maximum efficiency-or:</a:t>
            </a:r>
          </a:p>
          <a:p>
            <a:r>
              <a:rPr lang="en-US" sz="2800" b="1" dirty="0" smtClean="0"/>
              <a:t> Why the  Internal Combustion Engine Sucks </a:t>
            </a:r>
            <a:r>
              <a:rPr lang="en-US" b="1" dirty="0" smtClean="0"/>
              <a:t>(pp. 837-9 &amp; Fig. 20.7)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T</a:t>
            </a:r>
            <a:r>
              <a:rPr lang="en-US" sz="3600" b="1" baseline="-25000" dirty="0" err="1" smtClean="0"/>
              <a:t>hot</a:t>
            </a:r>
            <a:endParaRPr lang="en-US" sz="3600" b="1" dirty="0"/>
          </a:p>
        </p:txBody>
      </p:sp>
      <p:sp>
        <p:nvSpPr>
          <p:cNvPr id="7" name="Oval 6"/>
          <p:cNvSpPr/>
          <p:nvPr/>
        </p:nvSpPr>
        <p:spPr>
          <a:xfrm>
            <a:off x="2895600" y="2743200"/>
            <a:ext cx="32766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4191000"/>
            <a:ext cx="8382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4648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T</a:t>
            </a:r>
            <a:r>
              <a:rPr lang="en-US" sz="3600" b="1" baseline="-25000" dirty="0" err="1" smtClean="0"/>
              <a:t>cold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0480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Heat engine</a:t>
            </a:r>
            <a:endParaRPr lang="en-US" sz="40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95800" y="2057400"/>
            <a:ext cx="0" cy="914400"/>
          </a:xfrm>
          <a:prstGeom prst="straightConnector1">
            <a:avLst/>
          </a:prstGeom>
          <a:ln w="146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1000" y="1371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Q</a:t>
            </a:r>
            <a:r>
              <a:rPr lang="en-US" sz="3600" b="1" baseline="-25000" dirty="0" err="1" smtClean="0"/>
              <a:t>rev,hot</a:t>
            </a:r>
            <a:endParaRPr lang="en-US" sz="3600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4495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Q</a:t>
            </a:r>
            <a:r>
              <a:rPr lang="en-US" sz="3600" b="1" baseline="-25000" dirty="0" err="1" smtClean="0"/>
              <a:t>rev,cold</a:t>
            </a:r>
            <a:endParaRPr lang="en-US" sz="3600" b="1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95800" y="3810000"/>
            <a:ext cx="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 descr="https://encrypted-tbn3.gstatic.com/images?q=tbn:ANd9GcRjhsCYWaPBGtiRW4Su97tepPBeCd-H9kpU5emHwLjqASdaYn98Q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971800"/>
            <a:ext cx="1593710" cy="1069386"/>
          </a:xfrm>
          <a:prstGeom prst="rect">
            <a:avLst/>
          </a:prstGeom>
          <a:noFill/>
        </p:spPr>
      </p:pic>
      <p:pic>
        <p:nvPicPr>
          <p:cNvPr id="11268" name="Picture 4" descr="http://i.ytimg.com/vi/-0icbqvmehs/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1999" y="2667000"/>
            <a:ext cx="2032001" cy="1524001"/>
          </a:xfrm>
          <a:prstGeom prst="rect">
            <a:avLst/>
          </a:prstGeom>
          <a:noFill/>
        </p:spPr>
      </p:pic>
      <p:cxnSp>
        <p:nvCxnSpPr>
          <p:cNvPr id="23" name="Straight Arrow Connector 22"/>
          <p:cNvCxnSpPr/>
          <p:nvPr/>
        </p:nvCxnSpPr>
        <p:spPr>
          <a:xfrm flipV="1">
            <a:off x="5486400" y="3505200"/>
            <a:ext cx="1530490" cy="1293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72200" y="2819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" y="52578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 make matters simple-assume the engine and two blocks form a system that is adiabatically insulated from the outside so that no net heat loss to the outside occurs  (key notion in `Carnot’ cycle)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0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Since  we also assume reversible heat transfer, and no heat comes from outside surroundings...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1295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S</a:t>
            </a:r>
            <a:r>
              <a:rPr lang="en-US" sz="3600" b="1" baseline="-25000" dirty="0" smtClean="0">
                <a:solidFill>
                  <a:srgbClr val="FF0000"/>
                </a:solidFill>
                <a:sym typeface="Symbol"/>
              </a:rPr>
              <a:t>hot </a:t>
            </a:r>
            <a:r>
              <a:rPr lang="en-US" sz="3600" dirty="0" smtClean="0">
                <a:sym typeface="Symbol"/>
              </a:rPr>
              <a:t>+ </a:t>
            </a:r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S</a:t>
            </a:r>
            <a:r>
              <a:rPr lang="en-US" sz="3600" b="1" baseline="-25000" dirty="0" smtClean="0">
                <a:solidFill>
                  <a:srgbClr val="0070C0"/>
                </a:solidFill>
                <a:sym typeface="Symbol"/>
              </a:rPr>
              <a:t>cold</a:t>
            </a:r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=0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98120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  <a:sym typeface="Symbol"/>
              </a:rPr>
              <a:t>rev,hot</a:t>
            </a:r>
            <a:r>
              <a:rPr lang="en-US" sz="3600" b="1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+      </a:t>
            </a:r>
            <a:r>
              <a:rPr lang="en-US" sz="3600" b="1" u="sng" dirty="0" err="1" smtClean="0">
                <a:solidFill>
                  <a:srgbClr val="0070C0"/>
                </a:solidFill>
                <a:sym typeface="Symbol"/>
              </a:rPr>
              <a:t>Q</a:t>
            </a:r>
            <a:r>
              <a:rPr lang="en-US" sz="3600" b="1" baseline="-25000" dirty="0" err="1" smtClean="0">
                <a:solidFill>
                  <a:srgbClr val="0070C0"/>
                </a:solidFill>
                <a:sym typeface="Symbol"/>
              </a:rPr>
              <a:t>rev,cold</a:t>
            </a:r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=0     </a:t>
            </a:r>
          </a:p>
          <a:p>
            <a:r>
              <a:rPr lang="en-US" sz="3600" dirty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sym typeface="Symbol"/>
              </a:rPr>
              <a:t>T</a:t>
            </a:r>
            <a:r>
              <a:rPr lang="en-US" sz="3600" baseline="-25000" dirty="0" err="1" smtClean="0">
                <a:solidFill>
                  <a:srgbClr val="FF0000"/>
                </a:solidFill>
                <a:sym typeface="Symbol"/>
              </a:rPr>
              <a:t>hot</a:t>
            </a:r>
            <a:r>
              <a:rPr lang="en-US" sz="3600" dirty="0" smtClean="0">
                <a:sym typeface="Symbol"/>
              </a:rPr>
              <a:t>	  	   </a:t>
            </a:r>
            <a:r>
              <a:rPr lang="en-US" sz="3600" b="1" dirty="0" err="1" smtClean="0">
                <a:solidFill>
                  <a:srgbClr val="0070C0"/>
                </a:solidFill>
                <a:sym typeface="Symbol"/>
              </a:rPr>
              <a:t>T</a:t>
            </a:r>
            <a:r>
              <a:rPr lang="en-US" sz="3600" b="1" baseline="-25000" dirty="0" err="1" smtClean="0">
                <a:solidFill>
                  <a:srgbClr val="0070C0"/>
                </a:solidFill>
                <a:sym typeface="Symbol"/>
              </a:rPr>
              <a:t>cold</a:t>
            </a:r>
            <a:r>
              <a:rPr lang="en-US" sz="3600" dirty="0" smtClean="0">
                <a:sym typeface="Symbol"/>
              </a:rPr>
              <a:t>	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191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9718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Note that:	</a:t>
            </a:r>
          </a:p>
          <a:p>
            <a:r>
              <a:rPr lang="en-US" sz="2800" b="1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Q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rev,hot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 &gt; 0  (engine absorbs heat from hot reservoir )</a:t>
            </a: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Q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rev,cold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/>
              <a:t> &lt; 0  (engine expels heat to cold reservoir)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572001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Symbol"/>
              </a:rPr>
              <a:t></a:t>
            </a:r>
            <a:r>
              <a:rPr lang="en-US" sz="2800" b="1" dirty="0" smtClean="0"/>
              <a:t>The work* done to move the `bus’, W, is derived from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the heat sum below, which is really a difference in heats:</a:t>
            </a:r>
            <a:endParaRPr lang="en-US" sz="2800" b="1" baseline="-25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6172200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 is a positive heat using the bus’s point of view. </a:t>
            </a:r>
            <a:r>
              <a:rPr lang="en-US" dirty="0" err="1" smtClean="0"/>
              <a:t>McQuarrie</a:t>
            </a:r>
            <a:r>
              <a:rPr lang="en-US" dirty="0" smtClean="0"/>
              <a:t> takes the heat engine’s view </a:t>
            </a:r>
          </a:p>
          <a:p>
            <a:r>
              <a:rPr lang="en-US" dirty="0" smtClean="0"/>
              <a:t>and is stuck with `hand waving’ a  –W = </a:t>
            </a:r>
            <a:r>
              <a:rPr lang="en-US" dirty="0" err="1" smtClean="0">
                <a:solidFill>
                  <a:srgbClr val="FF0000"/>
                </a:solidFill>
              </a:rPr>
              <a:t>Q</a:t>
            </a:r>
            <a:r>
              <a:rPr lang="en-US" baseline="-25000" dirty="0" err="1" smtClean="0">
                <a:solidFill>
                  <a:srgbClr val="FF0000"/>
                </a:solidFill>
              </a:rPr>
              <a:t>rev,hot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+  </a:t>
            </a:r>
            <a:r>
              <a:rPr lang="en-US" dirty="0" err="1" smtClean="0">
                <a:solidFill>
                  <a:srgbClr val="0070C0"/>
                </a:solidFill>
              </a:rPr>
              <a:t>Qrev,cold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smtClean="0"/>
              <a:t>on p. 839</a:t>
            </a:r>
            <a:r>
              <a:rPr lang="en-US" b="1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55626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W= </a:t>
            </a:r>
            <a:r>
              <a:rPr lang="en-US" sz="3600" b="1" dirty="0" err="1" smtClean="0">
                <a:solidFill>
                  <a:srgbClr val="FF000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rev,hot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  +  </a:t>
            </a:r>
            <a:r>
              <a:rPr lang="en-US" sz="3600" b="1" dirty="0" err="1" smtClean="0">
                <a:solidFill>
                  <a:srgbClr val="0070C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rev,cold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build="allAtOnce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 (`eta’) = </a:t>
            </a:r>
            <a:r>
              <a:rPr lang="en-US" sz="3200" b="1" dirty="0" smtClean="0"/>
              <a:t>Engine efficiency = </a:t>
            </a:r>
            <a:r>
              <a:rPr lang="en-US" sz="3200" b="1" u="sng" dirty="0" smtClean="0"/>
              <a:t>W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				     </a:t>
            </a:r>
            <a:r>
              <a:rPr lang="en-US" sz="3200" b="1" dirty="0" err="1" smtClean="0">
                <a:solidFill>
                  <a:srgbClr val="FF0000"/>
                </a:solidFill>
              </a:rPr>
              <a:t>Q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rev,hot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rev,hot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  +  </a:t>
            </a:r>
            <a:r>
              <a:rPr lang="en-US" sz="3600" b="1" dirty="0" err="1" smtClean="0">
                <a:solidFill>
                  <a:srgbClr val="0070C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rev,cold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2133600"/>
            <a:ext cx="2971800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90800" y="2286000"/>
            <a:ext cx="1407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rev,hot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371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 =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b="1" baseline="-25000" dirty="0" err="1" smtClean="0">
                <a:solidFill>
                  <a:srgbClr val="FF0000"/>
                </a:solidFill>
                <a:sym typeface="Symbol"/>
              </a:rPr>
              <a:t>rev,hot</a:t>
            </a:r>
            <a:r>
              <a:rPr lang="en-US" sz="3200" b="1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+      </a:t>
            </a:r>
            <a:r>
              <a:rPr lang="en-US" sz="3200" b="1" u="sng" dirty="0" err="1" smtClean="0">
                <a:solidFill>
                  <a:srgbClr val="0070C0"/>
                </a:solidFill>
                <a:sym typeface="Symbol"/>
              </a:rPr>
              <a:t>Q</a:t>
            </a:r>
            <a:r>
              <a:rPr lang="en-US" sz="3200" b="1" baseline="-25000" dirty="0" err="1" smtClean="0">
                <a:solidFill>
                  <a:srgbClr val="0070C0"/>
                </a:solidFill>
                <a:sym typeface="Symbol"/>
              </a:rPr>
              <a:t>rev,cold</a:t>
            </a:r>
            <a:r>
              <a:rPr lang="en-US" sz="32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=0=&gt;</a:t>
            </a:r>
          </a:p>
          <a:p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sym typeface="Symbol"/>
              </a:rPr>
              <a:t>T</a:t>
            </a:r>
            <a:r>
              <a:rPr lang="en-US" sz="3200" baseline="-25000" dirty="0" err="1" smtClean="0">
                <a:solidFill>
                  <a:srgbClr val="FF0000"/>
                </a:solidFill>
                <a:sym typeface="Symbol"/>
              </a:rPr>
              <a:t>hot</a:t>
            </a:r>
            <a:r>
              <a:rPr lang="en-US" sz="3200" dirty="0" smtClean="0">
                <a:sym typeface="Symbol"/>
              </a:rPr>
              <a:t>	  	   </a:t>
            </a:r>
            <a:r>
              <a:rPr lang="en-US" sz="3200" b="1" dirty="0" err="1" smtClean="0">
                <a:solidFill>
                  <a:srgbClr val="0070C0"/>
                </a:solidFill>
                <a:sym typeface="Symbol"/>
              </a:rPr>
              <a:t>T</a:t>
            </a:r>
            <a:r>
              <a:rPr lang="en-US" sz="3200" b="1" baseline="-25000" dirty="0" err="1" smtClean="0">
                <a:solidFill>
                  <a:srgbClr val="0070C0"/>
                </a:solidFill>
                <a:sym typeface="Symbol"/>
              </a:rPr>
              <a:t>cold</a:t>
            </a:r>
            <a:r>
              <a:rPr lang="en-US" sz="3200" dirty="0" smtClean="0">
                <a:sym typeface="Symbol"/>
              </a:rPr>
              <a:t>		   	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1600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=1+ </a:t>
            </a:r>
            <a:r>
              <a:rPr lang="en-US" sz="3600" b="1" dirty="0" err="1" smtClean="0">
                <a:solidFill>
                  <a:srgbClr val="0070C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rev,cold</a:t>
            </a:r>
            <a:endParaRPr lang="en-US" sz="3600" b="1" baseline="-25000" dirty="0" smtClean="0">
              <a:solidFill>
                <a:srgbClr val="0070C0"/>
              </a:solidFill>
            </a:endParaRP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rev,hot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867400" y="2209800"/>
            <a:ext cx="304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" y="3124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Recall that: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5105400" y="3810000"/>
            <a:ext cx="2895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70C0"/>
                </a:solidFill>
                <a:sym typeface="Symbol"/>
              </a:rPr>
              <a:t>Q</a:t>
            </a:r>
            <a:r>
              <a:rPr lang="en-US" sz="3200" b="1" baseline="-25000" dirty="0" err="1" smtClean="0">
                <a:solidFill>
                  <a:srgbClr val="0070C0"/>
                </a:solidFill>
                <a:sym typeface="Symbol"/>
              </a:rPr>
              <a:t>rev,cold</a:t>
            </a:r>
            <a:r>
              <a:rPr lang="en-US" sz="3200" b="1" dirty="0" smtClean="0">
                <a:sym typeface="Symbol"/>
              </a:rPr>
              <a:t> =  -</a:t>
            </a:r>
            <a:r>
              <a:rPr lang="en-US" sz="3200" b="1" u="sng" dirty="0" err="1" smtClean="0">
                <a:solidFill>
                  <a:srgbClr val="0070C0"/>
                </a:solidFill>
                <a:sym typeface="Symbol"/>
              </a:rPr>
              <a:t>T</a:t>
            </a:r>
            <a:r>
              <a:rPr lang="en-US" sz="3200" b="1" baseline="-25000" dirty="0" err="1" smtClean="0">
                <a:solidFill>
                  <a:srgbClr val="0070C0"/>
                </a:solidFill>
                <a:sym typeface="Symbol"/>
              </a:rPr>
              <a:t>cold</a:t>
            </a:r>
            <a:endParaRPr lang="en-US" sz="3200" b="1" dirty="0" smtClean="0">
              <a:solidFill>
                <a:srgbClr val="0070C0"/>
              </a:solidFill>
              <a:sym typeface="Symbol"/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b="1" baseline="-25000" dirty="0" err="1" smtClean="0">
                <a:solidFill>
                  <a:srgbClr val="FF0000"/>
                </a:solidFill>
                <a:sym typeface="Symbol"/>
              </a:rPr>
              <a:t>rev,hot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      </a:t>
            </a:r>
            <a:r>
              <a:rPr lang="en-US" sz="3200" b="1" dirty="0" err="1" smtClean="0">
                <a:solidFill>
                  <a:srgbClr val="FF0000"/>
                </a:solidFill>
                <a:sym typeface="Symbol"/>
              </a:rPr>
              <a:t>T</a:t>
            </a:r>
            <a:r>
              <a:rPr lang="en-US" sz="3200" b="1" baseline="-25000" dirty="0" err="1" smtClean="0">
                <a:solidFill>
                  <a:srgbClr val="FF0000"/>
                </a:solidFill>
                <a:sym typeface="Symbol"/>
              </a:rPr>
              <a:t>hot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</a:t>
            </a:r>
          </a:p>
          <a:p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819400" y="5181600"/>
            <a:ext cx="685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</a:t>
            </a:r>
          </a:p>
          <a:p>
            <a:r>
              <a:rPr lang="en-US" sz="3600" b="1" dirty="0" smtClean="0">
                <a:sym typeface="Symbol"/>
              </a:rPr>
              <a:t> 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352800" y="5181600"/>
            <a:ext cx="2362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=1-  </a:t>
            </a:r>
            <a:r>
              <a:rPr lang="en-US" sz="3600" b="1" u="sng" dirty="0" err="1" smtClean="0">
                <a:solidFill>
                  <a:srgbClr val="0070C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cold</a:t>
            </a:r>
            <a:endParaRPr lang="en-US" sz="3600" b="1" baseline="-25000" dirty="0" smtClean="0">
              <a:solidFill>
                <a:srgbClr val="0070C0"/>
              </a:solidFill>
            </a:endParaRP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hot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5105400"/>
            <a:ext cx="2057400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err="1" smtClean="0">
                <a:solidFill>
                  <a:srgbClr val="FF000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hot</a:t>
            </a:r>
            <a:r>
              <a:rPr lang="en-US" sz="3600" b="1" dirty="0" err="1" smtClean="0"/>
              <a:t>-</a:t>
            </a:r>
            <a:r>
              <a:rPr lang="en-US" sz="3600" b="1" dirty="0" err="1" smtClean="0">
                <a:solidFill>
                  <a:srgbClr val="0070C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cold</a:t>
            </a:r>
            <a:endParaRPr lang="en-US" sz="3600" b="1" baseline="-25000" dirty="0" smtClean="0">
              <a:solidFill>
                <a:srgbClr val="0070C0"/>
              </a:solidFill>
            </a:endParaRPr>
          </a:p>
          <a:p>
            <a:r>
              <a:rPr lang="en-US" sz="3600" b="1" dirty="0" smtClean="0"/>
              <a:t>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hot</a:t>
            </a:r>
            <a:endParaRPr lang="en-US" sz="3600" b="1" baseline="-25000" dirty="0" smtClean="0">
              <a:solidFill>
                <a:srgbClr val="FF0000"/>
              </a:solidFill>
            </a:endParaRPr>
          </a:p>
          <a:p>
            <a:endParaRPr lang="en-US" sz="3600" b="1" baseline="30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53200" y="5791200"/>
            <a:ext cx="1447800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" y="5257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also, eq. 20.35</a:t>
            </a:r>
          </a:p>
          <a:p>
            <a:r>
              <a:rPr lang="en-US" dirty="0" smtClean="0"/>
              <a:t>p. 839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0" grpId="0"/>
      <p:bldP spid="13" grpId="0"/>
      <p:bldP spid="14" grpId="0"/>
      <p:bldP spid="15" grpId="0" animBg="1"/>
      <p:bldP spid="16" grpId="0" animBg="1"/>
      <p:bldP spid="17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0" y="190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http://www.cargurus.com/Cars/Discussion-t30083_ds38018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762000"/>
            <a:ext cx="8305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smtClean="0"/>
              <a:t>The normal engine operating temperature on most new GM cars is ~200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 F *.”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5908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* 200 F~ </a:t>
            </a:r>
            <a:r>
              <a:rPr lang="en-US" sz="4000" b="1" dirty="0" smtClean="0">
                <a:solidFill>
                  <a:srgbClr val="FF0000"/>
                </a:solidFill>
              </a:rPr>
              <a:t>366 K=</a:t>
            </a:r>
            <a:r>
              <a:rPr lang="en-US" sz="4000" b="1" dirty="0" err="1" smtClean="0">
                <a:solidFill>
                  <a:srgbClr val="FF0000"/>
                </a:solidFill>
              </a:rPr>
              <a:t>T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h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1242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Assuming room temperature =</a:t>
            </a:r>
            <a:r>
              <a:rPr lang="en-US" sz="4000" b="1" dirty="0" smtClean="0">
                <a:solidFill>
                  <a:srgbClr val="0070C0"/>
                </a:solidFill>
              </a:rPr>
              <a:t>298 K=</a:t>
            </a:r>
            <a:r>
              <a:rPr lang="en-US" sz="4000" b="1" dirty="0" err="1" smtClean="0">
                <a:solidFill>
                  <a:srgbClr val="0070C0"/>
                </a:solidFill>
              </a:rPr>
              <a:t>T</a:t>
            </a:r>
            <a:r>
              <a:rPr lang="en-US" sz="4000" b="1" baseline="-25000" dirty="0" err="1" smtClean="0">
                <a:solidFill>
                  <a:srgbClr val="0070C0"/>
                </a:solidFill>
              </a:rPr>
              <a:t>c</a:t>
            </a:r>
            <a:endParaRPr lang="en-US" sz="4000" b="1" baseline="-25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practical application: car as heat engine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267200"/>
            <a:ext cx="685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</a:t>
            </a:r>
          </a:p>
          <a:p>
            <a:r>
              <a:rPr lang="en-US" sz="3600" b="1" dirty="0" smtClean="0">
                <a:sym typeface="Symbol"/>
              </a:rPr>
              <a:t> 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4267200"/>
            <a:ext cx="2057400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err="1" smtClean="0">
                <a:solidFill>
                  <a:srgbClr val="FF000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hot</a:t>
            </a:r>
            <a:r>
              <a:rPr lang="en-US" sz="3600" b="1" dirty="0" err="1" smtClean="0"/>
              <a:t>-</a:t>
            </a:r>
            <a:r>
              <a:rPr lang="en-US" sz="3600" b="1" dirty="0" err="1" smtClean="0">
                <a:solidFill>
                  <a:srgbClr val="0070C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cold</a:t>
            </a:r>
            <a:endParaRPr lang="en-US" sz="3600" b="1" baseline="-25000" dirty="0" smtClean="0">
              <a:solidFill>
                <a:srgbClr val="0070C0"/>
              </a:solidFill>
            </a:endParaRPr>
          </a:p>
          <a:p>
            <a:r>
              <a:rPr lang="en-US" sz="3600" b="1" dirty="0" smtClean="0"/>
              <a:t>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T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hot</a:t>
            </a:r>
            <a:endParaRPr lang="en-US" sz="3600" b="1" baseline="-25000" dirty="0" smtClean="0">
              <a:solidFill>
                <a:srgbClr val="FF0000"/>
              </a:solidFill>
            </a:endParaRPr>
          </a:p>
          <a:p>
            <a:endParaRPr lang="en-US" sz="3600" b="1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4191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 </a:t>
            </a:r>
            <a:r>
              <a:rPr lang="en-US" sz="4000" b="1" u="sng" dirty="0" smtClean="0">
                <a:solidFill>
                  <a:srgbClr val="FF0000"/>
                </a:solidFill>
              </a:rPr>
              <a:t>366</a:t>
            </a:r>
            <a:r>
              <a:rPr lang="en-US" sz="4000" b="1" u="sng" dirty="0" smtClean="0"/>
              <a:t>-</a:t>
            </a:r>
            <a:r>
              <a:rPr lang="en-US" sz="4000" b="1" u="sng" dirty="0" smtClean="0">
                <a:solidFill>
                  <a:srgbClr val="0070C0"/>
                </a:solidFill>
              </a:rPr>
              <a:t>298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366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42672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~0.19  </a:t>
            </a:r>
          </a:p>
          <a:p>
            <a:r>
              <a:rPr lang="en-US" sz="3200" b="1" dirty="0" smtClean="0"/>
              <a:t>(19% efficient)</a:t>
            </a:r>
            <a:endParaRPr lang="en-US" sz="3200" b="1" dirty="0"/>
          </a:p>
        </p:txBody>
      </p:sp>
      <p:pic>
        <p:nvPicPr>
          <p:cNvPr id="14338" name="Picture 2" descr="C:\Users\fong\Desktop\ca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8025" y="5295532"/>
            <a:ext cx="2085975" cy="1562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10" grpId="0" animBg="1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289</Words>
  <Application>Microsoft Office PowerPoint</Application>
  <PresentationFormat>On-screen Show (4:3)</PresentationFormat>
  <Paragraphs>56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9</cp:revision>
  <dcterms:created xsi:type="dcterms:W3CDTF">2014-05-01T00:33:21Z</dcterms:created>
  <dcterms:modified xsi:type="dcterms:W3CDTF">2014-05-12T13:50:48Z</dcterms:modified>
</cp:coreProperties>
</file>