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05" autoAdjust="0"/>
  </p:normalViewPr>
  <p:slideViewPr>
    <p:cSldViewPr>
      <p:cViewPr varScale="1">
        <p:scale>
          <a:sx n="81" d="100"/>
          <a:sy n="81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02895-9A53-45C4-8588-63AAFDA3EC9C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B16D-3436-4D30-86F6-EE1E3DE5F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B16D-3436-4D30-86F6-EE1E3DE5F2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6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95929-DC2B-48BD-9FD7-6C33BB5243EA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B0259-E81F-40AE-A076-C8A9F37CC6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low+temperature+heat+capacity+measurement&amp;source=images&amp;cd=&amp;cad=rja&amp;docid=zsoKVI8OS-EBcM&amp;tbnid=mUZIn3z7hpMqsM:&amp;ved=0CAUQjRw&amp;url=http://chemwiki.ucdavis.edu/Physical_Chemistry/Statistical_Mechanics/Heat_Capacity_of_Solids&amp;ei=q2NvUbSnBI2s0AGb7IGgDg&amp;bvm=bv.45368065,d.dmQ&amp;psig=AFQjCNGB8mzYLXEzddbk4HWGwhHMjRbLQA&amp;ust=136634088953404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com/url?sa=i&amp;rct=j&amp;q=giauque+low+temperature+lab+building&amp;source=images&amp;cd=&amp;cad=rja&amp;docid=Trmhqhv1AU70qM&amp;tbnid=7ujWMmdZFfJLcM:&amp;ved=0CAUQjRw&amp;url=http://history.nasa.gov/SP-4404/ch2-2.htm&amp;ei=DGxvUeSCG4TE0gHqpYGQDQ&amp;bvm=bv.45368065,d.dmQ&amp;psig=AFQjCNHoStkpBtZD7KFuJf7doW3HkZdSdA&amp;ust=136634303901140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giauque+hall+berkeley&amp;source=images&amp;cd=&amp;cad=rja&amp;docid=lQyM1wgh0yPD2M&amp;tbnid=xqzD1xMQdmFhCM:&amp;ved=0CAUQjRw&amp;url=http://www.flickr.com/photos/whsieh78/4301508107/&amp;ei=wW1vUd69N7HJ0gHtk4HgAg&amp;bvm=bv.45368065,d.dmQ&amp;psig=AFQjCNHgu19pzoljqhncXbAlyOQSqu1Jhw&amp;ust=1366343434500924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giauque+low+temperature+laboratory+site&amp;source=images&amp;cd=&amp;cad=rja&amp;docid=ErLPg5QrI69rtM&amp;tbnid=l51lxjm97JAmdM:&amp;ved=0CAUQjRw&amp;url=http://acswebcontent.acs.org/landmarks/landmarks/gil/gil_early.html&amp;ei=qGxvUYqAEKnm0QHvtYGwAQ&amp;bvm=bv.45368065,d.dmQ&amp;psig=AFQjCNHLp-gr4SOt4hbiKu29x4ckCJwz1g&amp;ust=136634312466509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low+temperature+heat+capacity+measurement&amp;source=images&amp;cd=&amp;cad=rja&amp;docid=bEK0ih48KQXu8M&amp;tbnid=LEjoHjWc698bFM:&amp;ved=0CAUQjRw&amp;url=http://www.phys.washington.edu/users/vilches/LOWTEMP/labpix.html&amp;ei=sGJvUd6oEcLf0gHktICICw&amp;bvm=bv.45368065,d.dmQ&amp;psig=AFQjCNEWuoxaukXqPKkgh12go8j6MXa_0w&amp;ust=136634061828080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om/url?sa=i&amp;rct=j&amp;q=low+temperature+heat+capacity+measurement&amp;source=images&amp;cd=&amp;docid=JiSAb6mikJ2edM&amp;tbnid=Mf_93XivVq_jIM:&amp;ved=0CAUQjRw&amp;url=http://openi.nlm.nih.gov/detailedresult.php?img%3D3184625_1752-153X-5-54-2%26req%3D4&amp;ei=-WNvUaWnK6XZ0QGp6ID4CQ&amp;bvm=bv.45368065,d.dmQ&amp;psig=AFQjCNFszSf-UxNwWESMi_9PHMNqHwuj-Q&amp;ust=136634095899327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www.google.com/url?sa=i&amp;rct=j&amp;q=low+temperature+heat+capacity+measurement&amp;source=images&amp;cd=&amp;docid=JiSAb6mikJ2edM&amp;tbnid=Mf_93XivVq_jIM:&amp;ved=0CAUQjRw&amp;url=http://openi.nlm.nih.gov/detailedresult.php?img%3D3184625_1752-153X-5-54-2%26req%3D4&amp;ei=-WNvUaWnK6XZ0QGp6ID4CQ&amp;bvm=bv.45368065,d.dmQ&amp;psig=AFQjCNFszSf-UxNwWESMi_9PHMNqHwuj-Q&amp;ust=1366340958993279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chemwiki.ucdavis.edu/@api/deki/files/3752/=ExpClassical_Heat_Capacity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7724775" cy="42767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953000" y="1143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Classical Model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p</a:t>
            </a:r>
            <a:r>
              <a:rPr lang="en-US" dirty="0" smtClean="0"/>
              <a:t> ~ </a:t>
            </a:r>
            <a:r>
              <a:rPr lang="en-US" dirty="0" err="1" smtClean="0"/>
              <a:t>kR</a:t>
            </a:r>
            <a:r>
              <a:rPr lang="en-US" dirty="0" smtClean="0"/>
              <a:t> (</a:t>
            </a:r>
            <a:r>
              <a:rPr lang="en-US" dirty="0" err="1" smtClean="0"/>
              <a:t>Dulong</a:t>
            </a:r>
            <a:r>
              <a:rPr lang="en-US" dirty="0" smtClean="0"/>
              <a:t> and Petit)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2.gstatic.com/images?q=tbn:ANd9GcR_yFzo7sVm9c393AgNqf02HTWsEznc6YOvb5Gdy3gm0i24fR4-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3209925" cy="4276726"/>
          </a:xfrm>
          <a:prstGeom prst="rect">
            <a:avLst/>
          </a:prstGeom>
          <a:noFill/>
        </p:spPr>
      </p:pic>
      <p:pic>
        <p:nvPicPr>
          <p:cNvPr id="17412" name="Picture 4" descr="http://acswebcontent.acs.org/landmarks/lm_pix/gil_giauqu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4191000"/>
            <a:ext cx="1524000" cy="2540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00600" y="4572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Giauque Hall (Low Temp. Lab used to be housed here…)</a:t>
            </a:r>
            <a:endParaRPr lang="en-US" dirty="0"/>
          </a:p>
        </p:txBody>
      </p:sp>
      <p:pic>
        <p:nvPicPr>
          <p:cNvPr id="6" name="Picture 6" descr="http://farm5.staticflickr.com/4062/4301508107_6b1a5d0408_z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5200" y="76200"/>
            <a:ext cx="5400675" cy="404825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4800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Adiabatic demagnetization rig </a:t>
            </a:r>
          </a:p>
          <a:p>
            <a:r>
              <a:rPr lang="en-US" dirty="0" smtClean="0"/>
              <a:t>Circa 1940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phys.washington.edu/users/vilches/LOWTEMP/fridge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143000"/>
            <a:ext cx="6908800" cy="5181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Typical `Rig’ For Modern Low Temperature </a:t>
            </a:r>
            <a:r>
              <a:rPr lang="en-US" sz="2800" b="1" dirty="0" err="1" smtClean="0"/>
              <a:t>Calorimetry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4008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Northwestern University Low Temperature Lab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openi.nlm.nih.gov/imgs/rescaled512/3184625_1752-153X-5-54-2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599" y="533400"/>
            <a:ext cx="6284199" cy="54864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3000" y="228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  Capacity spectrum of NiTiO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362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Experimentally observed phase transition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724400"/>
            <a:ext cx="5535386" cy="6858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1676400"/>
            <a:ext cx="1676400" cy="882316"/>
          </a:xfrm>
          <a:prstGeom prst="rect">
            <a:avLst/>
          </a:prstGeom>
          <a:noFill/>
        </p:spPr>
      </p:pic>
      <p:pic>
        <p:nvPicPr>
          <p:cNvPr id="8" name="Picture 2" descr="http://openi.nlm.nih.gov/imgs/rescaled512/3184625_1752-153X-5-54-2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3733800"/>
            <a:ext cx="2931398" cy="2559248"/>
          </a:xfrm>
          <a:prstGeom prst="rect">
            <a:avLst/>
          </a:prstGeom>
          <a:noFill/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381000"/>
            <a:ext cx="3957638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28600" y="5334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H(T)-H(0)= 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28194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 phase changes in C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 curve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477000" y="41910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T</a:t>
            </a:r>
            <a:r>
              <a:rPr lang="en-US" sz="2000" b="1" baseline="-25000" dirty="0" err="1" smtClean="0">
                <a:solidFill>
                  <a:srgbClr val="FF0000"/>
                </a:solidFill>
              </a:rPr>
              <a:t>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477000" y="4572000"/>
            <a:ext cx="15240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2"/>
          </p:cNvCxnSpPr>
          <p:nvPr/>
        </p:nvCxnSpPr>
        <p:spPr>
          <a:xfrm>
            <a:off x="6819900" y="4591110"/>
            <a:ext cx="1257300" cy="43809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72400" y="5867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H</a:t>
            </a:r>
            <a:r>
              <a:rPr lang="en-US" sz="2000" b="1" baseline="-25000" dirty="0" smtClean="0">
                <a:solidFill>
                  <a:srgbClr val="FF0000"/>
                </a:solidFill>
                <a:sym typeface="Symbol"/>
              </a:rPr>
              <a:t>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8077200" y="5638800"/>
            <a:ext cx="0" cy="228600"/>
          </a:xfrm>
          <a:prstGeom prst="straightConnector1">
            <a:avLst/>
          </a:prstGeom>
          <a:ln w="2222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38200" y="5486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phase changes in C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 curve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71</Words>
  <Application>Microsoft Office PowerPoint</Application>
  <PresentationFormat>On-screen Show (4:3)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7</cp:revision>
  <dcterms:created xsi:type="dcterms:W3CDTF">2013-04-18T03:04:39Z</dcterms:created>
  <dcterms:modified xsi:type="dcterms:W3CDTF">2016-04-25T19:52:23Z</dcterms:modified>
</cp:coreProperties>
</file>