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3DF89-3925-4E22-8390-15EE3DED3FC0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2ABBC-911D-4EF0-9E77-A786D6A676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983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2ABBC-911D-4EF0-9E77-A786D6A676C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2ABBC-911D-4EF0-9E77-A786D6A676C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48C6E-9258-466E-8B44-AEAB9046DE6F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8A9B-1F0C-4A56-A58A-3C74695BA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48C6E-9258-466E-8B44-AEAB9046DE6F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8A9B-1F0C-4A56-A58A-3C74695BA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48C6E-9258-466E-8B44-AEAB9046DE6F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8A9B-1F0C-4A56-A58A-3C74695BA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48C6E-9258-466E-8B44-AEAB9046DE6F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8A9B-1F0C-4A56-A58A-3C74695BA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48C6E-9258-466E-8B44-AEAB9046DE6F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8A9B-1F0C-4A56-A58A-3C74695BA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48C6E-9258-466E-8B44-AEAB9046DE6F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8A9B-1F0C-4A56-A58A-3C74695BA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48C6E-9258-466E-8B44-AEAB9046DE6F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8A9B-1F0C-4A56-A58A-3C74695BA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48C6E-9258-466E-8B44-AEAB9046DE6F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8A9B-1F0C-4A56-A58A-3C74695BA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48C6E-9258-466E-8B44-AEAB9046DE6F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8A9B-1F0C-4A56-A58A-3C74695BA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48C6E-9258-466E-8B44-AEAB9046DE6F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8A9B-1F0C-4A56-A58A-3C74695BA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48C6E-9258-466E-8B44-AEAB9046DE6F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8A9B-1F0C-4A56-A58A-3C74695BA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48C6E-9258-466E-8B44-AEAB9046DE6F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78A9B-1F0C-4A56-A58A-3C74695BA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962400" y="3886200"/>
            <a:ext cx="685800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962400" y="5486400"/>
            <a:ext cx="685800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362200" y="2819400"/>
            <a:ext cx="914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=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3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2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1</a:t>
            </a:r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676400" y="838200"/>
          <a:ext cx="4598987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hemSketch" r:id="rId4" imgW="4599360" imgH="579240" progId="ACD.ChemSketch.20">
                  <p:embed/>
                </p:oleObj>
              </mc:Choice>
              <mc:Fallback>
                <p:oleObj name="ChemSketch" r:id="rId4" imgW="4599360" imgH="57924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838200"/>
                        <a:ext cx="4598987" cy="579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3962400" y="5715000"/>
            <a:ext cx="685800" cy="0"/>
          </a:xfrm>
          <a:prstGeom prst="line">
            <a:avLst/>
          </a:prstGeom>
          <a:ln w="412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62400" y="4876800"/>
            <a:ext cx="685800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181600" y="2743200"/>
            <a:ext cx="3581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9 k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4 k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1 k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0 k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4114800" y="5181600"/>
            <a:ext cx="0" cy="304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114800" y="4572000"/>
            <a:ext cx="0" cy="304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343400" y="5181600"/>
            <a:ext cx="0" cy="304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343400" y="4572000"/>
            <a:ext cx="0" cy="304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257800" y="3962400"/>
            <a:ext cx="38862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sym typeface="Symbol"/>
              </a:rPr>
              <a:t></a:t>
            </a:r>
            <a:r>
              <a:rPr lang="en-US" b="1" dirty="0" err="1" smtClean="0">
                <a:solidFill>
                  <a:srgbClr val="FF0000"/>
                </a:solidFill>
                <a:sym typeface="Symbol"/>
              </a:rPr>
              <a:t>E</a:t>
            </a:r>
            <a:r>
              <a:rPr lang="en-US" b="1" baseline="-25000" dirty="0" err="1" smtClean="0">
                <a:solidFill>
                  <a:srgbClr val="FF0000"/>
                </a:solidFill>
                <a:sym typeface="Symbol"/>
              </a:rPr>
              <a:t>predicted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 = 9k-4k =5k= 4.53*10</a:t>
            </a:r>
            <a:r>
              <a:rPr lang="en-US" b="1" baseline="30000" dirty="0" smtClean="0">
                <a:solidFill>
                  <a:srgbClr val="FF0000"/>
                </a:solidFill>
                <a:sym typeface="Symbol"/>
              </a:rPr>
              <a:t>4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 cm</a:t>
            </a:r>
            <a:r>
              <a:rPr lang="en-US" b="1" baseline="30000" dirty="0" smtClean="0">
                <a:solidFill>
                  <a:srgbClr val="FF0000"/>
                </a:solidFill>
                <a:sym typeface="Symbol"/>
              </a:rPr>
              <a:t>-1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4800" y="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Particle-in-a-box predictions for 1,3-butadiene</a:t>
            </a:r>
            <a:endParaRPr lang="en-US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381000" y="1371600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 </a:t>
            </a:r>
            <a:r>
              <a:rPr lang="en-US" dirty="0" smtClean="0">
                <a:sym typeface="Symbol"/>
              </a:rPr>
              <a:t> electrons (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m</a:t>
            </a:r>
            <a:r>
              <a:rPr lang="en-US" dirty="0" smtClean="0">
                <a:sym typeface="Symbol"/>
              </a:rPr>
              <a:t>=9.1*10</a:t>
            </a:r>
            <a:r>
              <a:rPr lang="en-US" baseline="30000" dirty="0" smtClean="0">
                <a:sym typeface="Symbol"/>
              </a:rPr>
              <a:t>-31</a:t>
            </a:r>
            <a:r>
              <a:rPr lang="en-US" dirty="0" smtClean="0">
                <a:sym typeface="Symbol"/>
              </a:rPr>
              <a:t> kg )assumed to roam freely (e.g. delocalize) down 4-carbon chain of length 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L</a:t>
            </a:r>
            <a:r>
              <a:rPr lang="en-US" dirty="0" smtClean="0">
                <a:sym typeface="Symbol"/>
              </a:rPr>
              <a:t>=5.8*10</a:t>
            </a:r>
            <a:r>
              <a:rPr lang="en-US" baseline="30000" dirty="0" smtClean="0">
                <a:sym typeface="Symbol"/>
              </a:rPr>
              <a:t>-10</a:t>
            </a:r>
            <a:r>
              <a:rPr lang="en-US" dirty="0" smtClean="0">
                <a:sym typeface="Symbol"/>
              </a:rPr>
              <a:t> meters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438400" y="198120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=&gt; E=h</a:t>
            </a:r>
            <a:r>
              <a:rPr lang="en-US" b="1" baseline="30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n</a:t>
            </a:r>
            <a:r>
              <a:rPr lang="en-US" b="1" baseline="30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/8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mL</a:t>
            </a:r>
            <a:r>
              <a:rPr lang="en-US" b="1" baseline="30000" dirty="0" smtClean="0">
                <a:solidFill>
                  <a:srgbClr val="FF0000"/>
                </a:solidFill>
                <a:sym typeface="Symbol"/>
              </a:rPr>
              <a:t>2 </a:t>
            </a:r>
            <a:r>
              <a:rPr lang="en-US" b="1" dirty="0" smtClean="0">
                <a:solidFill>
                  <a:srgbClr val="FF0000"/>
                </a:solidFill>
              </a:rPr>
              <a:t> =kn</a:t>
            </a:r>
            <a:r>
              <a:rPr lang="en-US" b="1" baseline="30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(cm</a:t>
            </a:r>
            <a:r>
              <a:rPr lang="en-US" b="1" baseline="30000" dirty="0" smtClean="0">
                <a:solidFill>
                  <a:srgbClr val="FF0000"/>
                </a:solidFill>
              </a:rPr>
              <a:t>-1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                                 k=9.055*10</a:t>
            </a:r>
            <a:r>
              <a:rPr lang="en-US" b="1" baseline="30000" dirty="0" smtClean="0">
                <a:solidFill>
                  <a:srgbClr val="FF0000"/>
                </a:solidFill>
              </a:rPr>
              <a:t>3</a:t>
            </a:r>
            <a:r>
              <a:rPr lang="en-US" b="1" dirty="0" smtClean="0">
                <a:solidFill>
                  <a:srgbClr val="FF0000"/>
                </a:solidFill>
              </a:rPr>
              <a:t> cm</a:t>
            </a:r>
            <a:r>
              <a:rPr lang="en-US" b="1" baseline="30000" dirty="0" smtClean="0">
                <a:solidFill>
                  <a:srgbClr val="FF0000"/>
                </a:solidFill>
              </a:rPr>
              <a:t>-1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4114800" y="3505200"/>
            <a:ext cx="0" cy="381000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257800" y="4343400"/>
            <a:ext cx="38862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Symbol"/>
              </a:rPr>
              <a:t></a:t>
            </a:r>
            <a:r>
              <a:rPr lang="en-US" b="1" dirty="0" err="1" smtClean="0">
                <a:solidFill>
                  <a:srgbClr val="0070C0"/>
                </a:solidFill>
                <a:sym typeface="Symbol"/>
              </a:rPr>
              <a:t>E</a:t>
            </a:r>
            <a:r>
              <a:rPr lang="en-US" b="1" baseline="-25000" dirty="0" err="1" smtClean="0">
                <a:solidFill>
                  <a:srgbClr val="0070C0"/>
                </a:solidFill>
                <a:sym typeface="Symbol"/>
              </a:rPr>
              <a:t>observed</a:t>
            </a:r>
            <a:r>
              <a:rPr lang="en-US" b="1" baseline="-25000" dirty="0" smtClean="0">
                <a:solidFill>
                  <a:srgbClr val="0070C0"/>
                </a:solidFill>
                <a:sym typeface="Symbol"/>
              </a:rPr>
              <a:t>                                  </a:t>
            </a:r>
            <a:r>
              <a:rPr lang="en-US" b="1" dirty="0" smtClean="0">
                <a:solidFill>
                  <a:srgbClr val="0070C0"/>
                </a:solidFill>
                <a:sym typeface="Symbol"/>
              </a:rPr>
              <a:t>= 4.60*10</a:t>
            </a:r>
            <a:r>
              <a:rPr lang="en-US" b="1" baseline="30000" dirty="0" smtClean="0">
                <a:solidFill>
                  <a:srgbClr val="0070C0"/>
                </a:solidFill>
                <a:sym typeface="Symbol"/>
              </a:rPr>
              <a:t>4</a:t>
            </a:r>
            <a:r>
              <a:rPr lang="en-US" b="1" dirty="0" smtClean="0">
                <a:solidFill>
                  <a:srgbClr val="0070C0"/>
                </a:solidFill>
                <a:sym typeface="Symbol"/>
              </a:rPr>
              <a:t> cm</a:t>
            </a:r>
            <a:r>
              <a:rPr lang="en-US" b="1" baseline="30000" dirty="0" smtClean="0">
                <a:solidFill>
                  <a:srgbClr val="0070C0"/>
                </a:solidFill>
                <a:sym typeface="Symbol"/>
              </a:rPr>
              <a:t>-1</a:t>
            </a:r>
            <a:endParaRPr lang="en-US" b="1" baseline="30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2" grpId="0" animBg="1"/>
      <p:bldP spid="24" grpId="0"/>
      <p:bldP spid="25" grpId="0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752600"/>
            <a:ext cx="2307431" cy="2231231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2050" name="Freeform 2"/>
          <p:cNvSpPr>
            <a:spLocks/>
          </p:cNvSpPr>
          <p:nvPr/>
        </p:nvSpPr>
        <p:spPr bwMode="auto">
          <a:xfrm>
            <a:off x="3276600" y="1828800"/>
            <a:ext cx="2286000" cy="2057400"/>
          </a:xfrm>
          <a:custGeom>
            <a:avLst/>
            <a:gdLst>
              <a:gd name="T0" fmla="*/ 491734 w 1732607"/>
              <a:gd name="T1" fmla="*/ 257691 h 1664139"/>
              <a:gd name="T2" fmla="*/ 372672 w 1732607"/>
              <a:gd name="T3" fmla="*/ 424378 h 1664139"/>
              <a:gd name="T4" fmla="*/ 367909 w 1732607"/>
              <a:gd name="T5" fmla="*/ 424378 h 1664139"/>
              <a:gd name="T6" fmla="*/ 101209 w 1732607"/>
              <a:gd name="T7" fmla="*/ 433903 h 1664139"/>
              <a:gd name="T8" fmla="*/ 5959 w 1732607"/>
              <a:gd name="T9" fmla="*/ 714891 h 1664139"/>
              <a:gd name="T10" fmla="*/ 253609 w 1732607"/>
              <a:gd name="T11" fmla="*/ 914916 h 1664139"/>
              <a:gd name="T12" fmla="*/ 263134 w 1732607"/>
              <a:gd name="T13" fmla="*/ 1191141 h 1664139"/>
              <a:gd name="T14" fmla="*/ 482209 w 1732607"/>
              <a:gd name="T15" fmla="*/ 1319728 h 1664139"/>
              <a:gd name="T16" fmla="*/ 491734 w 1732607"/>
              <a:gd name="T17" fmla="*/ 1548328 h 1664139"/>
              <a:gd name="T18" fmla="*/ 915597 w 1732607"/>
              <a:gd name="T19" fmla="*/ 1662628 h 1664139"/>
              <a:gd name="T20" fmla="*/ 1010847 w 1732607"/>
              <a:gd name="T21" fmla="*/ 1472128 h 1664139"/>
              <a:gd name="T22" fmla="*/ 1225159 w 1732607"/>
              <a:gd name="T23" fmla="*/ 1457841 h 1664139"/>
              <a:gd name="T24" fmla="*/ 1377559 w 1732607"/>
              <a:gd name="T25" fmla="*/ 1257816 h 1664139"/>
              <a:gd name="T26" fmla="*/ 1639497 w 1732607"/>
              <a:gd name="T27" fmla="*/ 1214953 h 1664139"/>
              <a:gd name="T28" fmla="*/ 1729984 w 1732607"/>
              <a:gd name="T29" fmla="*/ 938728 h 1664139"/>
              <a:gd name="T30" fmla="*/ 1553772 w 1732607"/>
              <a:gd name="T31" fmla="*/ 748228 h 1664139"/>
              <a:gd name="T32" fmla="*/ 1501384 w 1732607"/>
              <a:gd name="T33" fmla="*/ 500578 h 1664139"/>
              <a:gd name="T34" fmla="*/ 1310884 w 1732607"/>
              <a:gd name="T35" fmla="*/ 348178 h 1664139"/>
              <a:gd name="T36" fmla="*/ 1296597 w 1732607"/>
              <a:gd name="T37" fmla="*/ 105291 h 1664139"/>
              <a:gd name="T38" fmla="*/ 1006084 w 1732607"/>
              <a:gd name="T39" fmla="*/ 516 h 1664139"/>
              <a:gd name="T40" fmla="*/ 791772 w 1732607"/>
              <a:gd name="T41" fmla="*/ 143391 h 1664139"/>
              <a:gd name="T42" fmla="*/ 658422 w 1732607"/>
              <a:gd name="T43" fmla="*/ 224353 h 1664139"/>
              <a:gd name="T44" fmla="*/ 548884 w 1732607"/>
              <a:gd name="T45" fmla="*/ 219591 h 1664139"/>
              <a:gd name="T46" fmla="*/ 491734 w 1732607"/>
              <a:gd name="T47" fmla="*/ 257691 h 166413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732607" h="1664139">
                <a:moveTo>
                  <a:pt x="491734" y="257691"/>
                </a:moveTo>
                <a:cubicBezTo>
                  <a:pt x="462365" y="291822"/>
                  <a:pt x="393309" y="396597"/>
                  <a:pt x="372672" y="424378"/>
                </a:cubicBezTo>
                <a:cubicBezTo>
                  <a:pt x="352035" y="452159"/>
                  <a:pt x="367909" y="424378"/>
                  <a:pt x="367909" y="424378"/>
                </a:cubicBezTo>
                <a:cubicBezTo>
                  <a:pt x="322665" y="425965"/>
                  <a:pt x="161534" y="385484"/>
                  <a:pt x="101209" y="433903"/>
                </a:cubicBezTo>
                <a:cubicBezTo>
                  <a:pt x="40884" y="482322"/>
                  <a:pt x="-19441" y="634722"/>
                  <a:pt x="5959" y="714891"/>
                </a:cubicBezTo>
                <a:cubicBezTo>
                  <a:pt x="31359" y="795060"/>
                  <a:pt x="210747" y="835541"/>
                  <a:pt x="253609" y="914916"/>
                </a:cubicBezTo>
                <a:cubicBezTo>
                  <a:pt x="296471" y="994291"/>
                  <a:pt x="225034" y="1123672"/>
                  <a:pt x="263134" y="1191141"/>
                </a:cubicBezTo>
                <a:cubicBezTo>
                  <a:pt x="301234" y="1258610"/>
                  <a:pt x="444109" y="1260197"/>
                  <a:pt x="482209" y="1319728"/>
                </a:cubicBezTo>
                <a:cubicBezTo>
                  <a:pt x="520309" y="1379259"/>
                  <a:pt x="419503" y="1491178"/>
                  <a:pt x="491734" y="1548328"/>
                </a:cubicBezTo>
                <a:cubicBezTo>
                  <a:pt x="563965" y="1605478"/>
                  <a:pt x="829078" y="1675328"/>
                  <a:pt x="915597" y="1662628"/>
                </a:cubicBezTo>
                <a:cubicBezTo>
                  <a:pt x="1002116" y="1649928"/>
                  <a:pt x="959253" y="1506259"/>
                  <a:pt x="1010847" y="1472128"/>
                </a:cubicBezTo>
                <a:cubicBezTo>
                  <a:pt x="1062441" y="1437997"/>
                  <a:pt x="1164040" y="1493560"/>
                  <a:pt x="1225159" y="1457841"/>
                </a:cubicBezTo>
                <a:cubicBezTo>
                  <a:pt x="1286278" y="1422122"/>
                  <a:pt x="1308503" y="1298297"/>
                  <a:pt x="1377559" y="1257816"/>
                </a:cubicBezTo>
                <a:cubicBezTo>
                  <a:pt x="1446615" y="1217335"/>
                  <a:pt x="1580760" y="1268134"/>
                  <a:pt x="1639497" y="1214953"/>
                </a:cubicBezTo>
                <a:cubicBezTo>
                  <a:pt x="1698234" y="1161772"/>
                  <a:pt x="1744272" y="1016516"/>
                  <a:pt x="1729984" y="938728"/>
                </a:cubicBezTo>
                <a:cubicBezTo>
                  <a:pt x="1715697" y="860941"/>
                  <a:pt x="1591872" y="821253"/>
                  <a:pt x="1553772" y="748228"/>
                </a:cubicBezTo>
                <a:cubicBezTo>
                  <a:pt x="1515672" y="675203"/>
                  <a:pt x="1541865" y="567253"/>
                  <a:pt x="1501384" y="500578"/>
                </a:cubicBezTo>
                <a:cubicBezTo>
                  <a:pt x="1460903" y="433903"/>
                  <a:pt x="1345015" y="414059"/>
                  <a:pt x="1310884" y="348178"/>
                </a:cubicBezTo>
                <a:cubicBezTo>
                  <a:pt x="1276753" y="282297"/>
                  <a:pt x="1347397" y="163235"/>
                  <a:pt x="1296597" y="105291"/>
                </a:cubicBezTo>
                <a:cubicBezTo>
                  <a:pt x="1245797" y="47347"/>
                  <a:pt x="1090221" y="-5834"/>
                  <a:pt x="1006084" y="516"/>
                </a:cubicBezTo>
                <a:cubicBezTo>
                  <a:pt x="921947" y="6866"/>
                  <a:pt x="849716" y="106085"/>
                  <a:pt x="791772" y="143391"/>
                </a:cubicBezTo>
                <a:cubicBezTo>
                  <a:pt x="733828" y="180697"/>
                  <a:pt x="698903" y="211653"/>
                  <a:pt x="658422" y="224353"/>
                </a:cubicBezTo>
                <a:cubicBezTo>
                  <a:pt x="617941" y="237053"/>
                  <a:pt x="575872" y="215622"/>
                  <a:pt x="548884" y="219591"/>
                </a:cubicBezTo>
                <a:cubicBezTo>
                  <a:pt x="521897" y="223560"/>
                  <a:pt x="521103" y="223560"/>
                  <a:pt x="491734" y="257691"/>
                </a:cubicBez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2050" idx="20"/>
            <a:endCxn id="2050" idx="21"/>
          </p:cNvCxnSpPr>
          <p:nvPr/>
        </p:nvCxnSpPr>
        <p:spPr>
          <a:xfrm flipH="1">
            <a:off x="4145321" y="2006076"/>
            <a:ext cx="175942" cy="10009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2050" idx="11"/>
            <a:endCxn id="2050" idx="12"/>
          </p:cNvCxnSpPr>
          <p:nvPr/>
        </p:nvCxnSpPr>
        <p:spPr>
          <a:xfrm flipV="1">
            <a:off x="4893074" y="3383857"/>
            <a:ext cx="201076" cy="24729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971800" y="2743200"/>
            <a:ext cx="762000" cy="1371600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105400" y="1676400"/>
            <a:ext cx="762000" cy="1371600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038600" y="3505200"/>
            <a:ext cx="1828800" cy="838200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3124200" y="1447800"/>
            <a:ext cx="1676400" cy="838200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57200" y="0"/>
            <a:ext cx="868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2D particle-on-a ring predictions for simple </a:t>
            </a:r>
            <a:r>
              <a:rPr lang="en-US" dirty="0" err="1" smtClean="0"/>
              <a:t>porphyrin</a:t>
            </a:r>
            <a:r>
              <a:rPr lang="en-US" dirty="0" smtClean="0"/>
              <a:t> (26 </a:t>
            </a:r>
            <a:r>
              <a:rPr lang="en-US" dirty="0" smtClean="0">
                <a:sym typeface="Symbol"/>
              </a:rPr>
              <a:t> electrons* running free</a:t>
            </a:r>
          </a:p>
          <a:p>
            <a:r>
              <a:rPr lang="en-US" dirty="0" smtClean="0">
                <a:sym typeface="Symbol"/>
              </a:rPr>
              <a:t>(See also: </a:t>
            </a:r>
            <a:r>
              <a:rPr lang="en-US" b="1" dirty="0" smtClean="0">
                <a:solidFill>
                  <a:srgbClr val="0070C0"/>
                </a:solidFill>
                <a:sym typeface="Symbol"/>
              </a:rPr>
              <a:t>Supplement 2: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The 2-D particle in-a-box applied to a real </a:t>
            </a:r>
            <a:r>
              <a:rPr lang="en-US" b="1" dirty="0" smtClean="0">
                <a:solidFill>
                  <a:srgbClr val="0070C0"/>
                </a:solidFill>
              </a:rPr>
              <a:t>molecule)</a:t>
            </a:r>
            <a:endParaRPr lang="en-US" b="1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352800" y="12954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</a:t>
            </a: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5000" y="16764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838200" y="45720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Assumes lone pair and inner </a:t>
            </a:r>
            <a:r>
              <a:rPr lang="en-US" dirty="0" smtClean="0">
                <a:sym typeface="Symbol"/>
              </a:rPr>
              <a:t> electrons are part of delocalization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52400" y="3657600"/>
            <a:ext cx="281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 = 1*10</a:t>
            </a:r>
            <a:r>
              <a:rPr lang="en-US" sz="3200" baseline="30000" dirty="0" smtClean="0"/>
              <a:t>-9</a:t>
            </a:r>
            <a:r>
              <a:rPr lang="en-US" sz="3200" dirty="0" smtClean="0"/>
              <a:t> m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457200"/>
            <a:ext cx="655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762000"/>
            <a:ext cx="7183438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304800" y="426720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HOMO=Highest Occupied Molecular Orbit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LUMO = Lowest Unoccupied Molecular Orbit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" y="5105400"/>
            <a:ext cx="8534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sym typeface="Symbol"/>
              </a:rPr>
              <a:t></a:t>
            </a:r>
            <a:r>
              <a:rPr lang="en-US" sz="2400" b="1" dirty="0" err="1" smtClean="0">
                <a:solidFill>
                  <a:srgbClr val="FF0000"/>
                </a:solidFill>
                <a:sym typeface="Symbol"/>
              </a:rPr>
              <a:t>E</a:t>
            </a:r>
            <a:r>
              <a:rPr lang="en-US" sz="2400" b="1" baseline="-25000" dirty="0" err="1" smtClean="0">
                <a:solidFill>
                  <a:srgbClr val="FF0000"/>
                </a:solidFill>
                <a:sym typeface="Symbol"/>
              </a:rPr>
              <a:t>predicted</a:t>
            </a:r>
            <a:r>
              <a:rPr lang="en-US" sz="2400" b="1" dirty="0" smtClean="0">
                <a:solidFill>
                  <a:srgbClr val="FF0000"/>
                </a:solidFill>
                <a:sym typeface="Symbol"/>
              </a:rPr>
              <a:t>= k*[(3</a:t>
            </a:r>
            <a:r>
              <a:rPr lang="en-US" sz="2400" b="1" baseline="30000" dirty="0" smtClean="0">
                <a:solidFill>
                  <a:srgbClr val="FF0000"/>
                </a:solidFill>
                <a:sym typeface="Symbol"/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  <a:sym typeface="Symbol"/>
              </a:rPr>
              <a:t>+4</a:t>
            </a:r>
            <a:r>
              <a:rPr lang="en-US" sz="2400" b="1" baseline="30000" dirty="0" smtClean="0">
                <a:solidFill>
                  <a:srgbClr val="FF0000"/>
                </a:solidFill>
                <a:sym typeface="Symbol"/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  <a:sym typeface="Symbol"/>
              </a:rPr>
              <a:t>)-(4</a:t>
            </a:r>
            <a:r>
              <a:rPr lang="en-US" sz="2400" b="1" baseline="30000" dirty="0" smtClean="0">
                <a:solidFill>
                  <a:srgbClr val="FF0000"/>
                </a:solidFill>
                <a:sym typeface="Symbol"/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  <a:sym typeface="Symbol"/>
              </a:rPr>
              <a:t>+2</a:t>
            </a:r>
            <a:r>
              <a:rPr lang="en-US" sz="2400" b="1" baseline="30000" dirty="0" smtClean="0">
                <a:solidFill>
                  <a:srgbClr val="FF0000"/>
                </a:solidFill>
                <a:sym typeface="Symbol"/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  <a:sym typeface="Symbol"/>
              </a:rPr>
              <a:t>)] = k[25-20] =5k = 1.52*10</a:t>
            </a:r>
            <a:r>
              <a:rPr lang="en-US" sz="2400" b="1" baseline="30000" dirty="0" smtClean="0">
                <a:solidFill>
                  <a:srgbClr val="FF0000"/>
                </a:solidFill>
                <a:sym typeface="Symbol"/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  <a:sym typeface="Symbol"/>
              </a:rPr>
              <a:t> cm</a:t>
            </a:r>
            <a:r>
              <a:rPr lang="en-US" sz="2400" b="1" baseline="30000" dirty="0" smtClean="0">
                <a:solidFill>
                  <a:srgbClr val="FF0000"/>
                </a:solidFill>
                <a:sym typeface="Symbol"/>
              </a:rPr>
              <a:t>-1</a:t>
            </a:r>
            <a:r>
              <a:rPr lang="en-US" sz="2400" b="1" dirty="0" smtClean="0">
                <a:solidFill>
                  <a:srgbClr val="FF0000"/>
                </a:solidFill>
                <a:sym typeface="Symbol"/>
              </a:rPr>
              <a:t>     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4000" y="37338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 =k(n</a:t>
            </a:r>
            <a:r>
              <a:rPr lang="en-US" baseline="-25000" dirty="0" smtClean="0"/>
              <a:t>x</a:t>
            </a:r>
            <a:r>
              <a:rPr lang="en-US" baseline="30000" dirty="0"/>
              <a:t>2</a:t>
            </a:r>
            <a:r>
              <a:rPr lang="en-US" dirty="0" smtClean="0"/>
              <a:t> +n</a:t>
            </a:r>
            <a:r>
              <a:rPr lang="en-US" baseline="-25000" dirty="0" smtClean="0"/>
              <a:t>y</a:t>
            </a:r>
            <a:r>
              <a:rPr lang="en-US" baseline="30000" dirty="0" smtClean="0"/>
              <a:t>2</a:t>
            </a:r>
            <a:r>
              <a:rPr lang="en-US" dirty="0" smtClean="0"/>
              <a:t>) </a:t>
            </a:r>
          </a:p>
          <a:p>
            <a:r>
              <a:rPr lang="en-US" dirty="0" smtClean="0"/>
              <a:t>= 3.0375*10</a:t>
            </a:r>
            <a:r>
              <a:rPr lang="en-US" baseline="30000" dirty="0" smtClean="0"/>
              <a:t>3</a:t>
            </a:r>
            <a:r>
              <a:rPr lang="en-US" dirty="0" smtClean="0"/>
              <a:t>  (n</a:t>
            </a:r>
            <a:r>
              <a:rPr lang="en-US" baseline="-25000" dirty="0" smtClean="0"/>
              <a:t>x</a:t>
            </a:r>
            <a:r>
              <a:rPr lang="en-US" baseline="30000" dirty="0" smtClean="0"/>
              <a:t>2</a:t>
            </a:r>
            <a:r>
              <a:rPr lang="en-US" dirty="0" smtClean="0"/>
              <a:t> +</a:t>
            </a:r>
            <a:r>
              <a:rPr lang="en-US" dirty="0" err="1" smtClean="0"/>
              <a:t>n</a:t>
            </a:r>
            <a:r>
              <a:rPr lang="en-US" baseline="-25000" dirty="0" err="1" smtClean="0"/>
              <a:t>y</a:t>
            </a:r>
            <a:r>
              <a:rPr lang="en-US" dirty="0" smtClean="0"/>
              <a:t> </a:t>
            </a:r>
            <a:r>
              <a:rPr lang="en-US" baseline="30000" dirty="0" smtClean="0"/>
              <a:t>2</a:t>
            </a:r>
            <a:r>
              <a:rPr lang="en-US" dirty="0" smtClean="0"/>
              <a:t>) cm</a:t>
            </a:r>
            <a:r>
              <a:rPr lang="en-US" baseline="30000" dirty="0" smtClean="0"/>
              <a:t>-1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3400" y="5791200"/>
            <a:ext cx="83058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sym typeface="Symbol"/>
              </a:rPr>
              <a:t></a:t>
            </a:r>
            <a:r>
              <a:rPr lang="en-US" sz="2400" b="1" dirty="0" err="1" smtClean="0">
                <a:solidFill>
                  <a:srgbClr val="0070C0"/>
                </a:solidFill>
                <a:sym typeface="Symbol"/>
              </a:rPr>
              <a:t>E</a:t>
            </a:r>
            <a:r>
              <a:rPr lang="en-US" sz="2400" b="1" baseline="-25000" dirty="0" err="1" smtClean="0">
                <a:solidFill>
                  <a:srgbClr val="0070C0"/>
                </a:solidFill>
                <a:sym typeface="Symbol"/>
              </a:rPr>
              <a:t>observed</a:t>
            </a:r>
            <a:r>
              <a:rPr lang="en-US" sz="2400" b="1" baseline="-25000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sym typeface="Symbol"/>
              </a:rPr>
              <a:t>=					    =1.70*10</a:t>
            </a:r>
            <a:r>
              <a:rPr lang="en-US" sz="2400" b="1" baseline="30000" dirty="0" smtClean="0">
                <a:solidFill>
                  <a:srgbClr val="0070C0"/>
                </a:solidFill>
                <a:sym typeface="Symbol"/>
              </a:rPr>
              <a:t>4</a:t>
            </a:r>
            <a:r>
              <a:rPr lang="en-US" sz="2400" b="1" dirty="0" smtClean="0">
                <a:solidFill>
                  <a:srgbClr val="0070C0"/>
                </a:solidFill>
                <a:sym typeface="Symbol"/>
              </a:rPr>
              <a:t> cm</a:t>
            </a:r>
            <a:r>
              <a:rPr lang="en-US" sz="2400" b="1" baseline="30000" dirty="0" smtClean="0">
                <a:solidFill>
                  <a:srgbClr val="0070C0"/>
                </a:solidFill>
                <a:sym typeface="Symbol"/>
              </a:rPr>
              <a:t>-1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3400" y="152400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After solving 2D problem: (see supplement 2)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09600"/>
            <a:ext cx="2819400" cy="2509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200400"/>
            <a:ext cx="2895600" cy="2812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596334"/>
            <a:ext cx="3048000" cy="2604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28600" y="152400"/>
            <a:ext cx="906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1D particle-in-a-box P(x) vs. n:  at high n…the system converges to continuum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369" y="3505200"/>
            <a:ext cx="285750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320369" y="3200400"/>
            <a:ext cx="29186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P(x) for 1D box at n=100,L=1</a:t>
            </a:r>
            <a:endParaRPr lang="en-US" sz="1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196</Words>
  <Application>Microsoft Office PowerPoint</Application>
  <PresentationFormat>On-screen Show (4:3)</PresentationFormat>
  <Paragraphs>44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11</cp:revision>
  <dcterms:created xsi:type="dcterms:W3CDTF">2013-02-12T03:36:36Z</dcterms:created>
  <dcterms:modified xsi:type="dcterms:W3CDTF">2013-02-12T17:20:56Z</dcterms:modified>
</cp:coreProperties>
</file>