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42" autoAdjust="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64F08-3911-4D33-A412-BF8350A7C0FA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F9D1F-0274-49A7-85B6-51C8B6854B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486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F9D1F-0274-49A7-85B6-51C8B6854B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F9D1F-0274-49A7-85B6-51C8B6854B2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F9D1F-0274-49A7-85B6-51C8B6854B2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F9D1F-0274-49A7-85B6-51C8B6854B2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F9D1F-0274-49A7-85B6-51C8B6854B2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F9D1F-0274-49A7-85B6-51C8B6854B2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F9D1F-0274-49A7-85B6-51C8B6854B2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10B2-7D05-49C6-869C-4C660D053E7E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10B2-7D05-49C6-869C-4C660D053E7E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10B2-7D05-49C6-869C-4C660D053E7E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10B2-7D05-49C6-869C-4C660D053E7E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10B2-7D05-49C6-869C-4C660D053E7E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10B2-7D05-49C6-869C-4C660D053E7E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10B2-7D05-49C6-869C-4C660D053E7E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10B2-7D05-49C6-869C-4C660D053E7E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10B2-7D05-49C6-869C-4C660D053E7E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10B2-7D05-49C6-869C-4C660D053E7E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10B2-7D05-49C6-869C-4C660D053E7E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610B2-7D05-49C6-869C-4C660D053E7E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chemlab.truman.edu/chemlab_backup/PChemLabs/CHEM326Labs/ConjugatedDyesFiles/Conjug5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057400"/>
            <a:ext cx="5638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4191000" y="838200"/>
            <a:ext cx="1371600" cy="6635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L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514600" y="1600200"/>
            <a:ext cx="4572000" cy="0"/>
          </a:xfrm>
          <a:prstGeom prst="straightConnector1">
            <a:avLst/>
          </a:prstGeom>
          <a:ln w="476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438400" y="1143000"/>
            <a:ext cx="76200" cy="3124200"/>
          </a:xfrm>
          <a:prstGeom prst="line">
            <a:avLst/>
          </a:prstGeom>
          <a:ln w="476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010400" y="990600"/>
            <a:ext cx="76200" cy="3124200"/>
          </a:xfrm>
          <a:prstGeom prst="line">
            <a:avLst/>
          </a:prstGeom>
          <a:ln w="476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7200" y="4648200"/>
            <a:ext cx="868680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of p=5 cyanine iodide dye</a:t>
            </a:r>
          </a:p>
          <a:p>
            <a:r>
              <a:rPr lang="en-US" sz="4000" b="1" dirty="0" smtClean="0"/>
              <a:t>(p = # Carbons in chain connecting rings)</a:t>
            </a:r>
            <a:endParaRPr lang="en-US" sz="4000" b="1" dirty="0"/>
          </a:p>
        </p:txBody>
      </p:sp>
      <p:sp>
        <p:nvSpPr>
          <p:cNvPr id="12" name="Freeform 11"/>
          <p:cNvSpPr/>
          <p:nvPr/>
        </p:nvSpPr>
        <p:spPr>
          <a:xfrm>
            <a:off x="5486400" y="2438400"/>
            <a:ext cx="497541" cy="277906"/>
          </a:xfrm>
          <a:custGeom>
            <a:avLst/>
            <a:gdLst>
              <a:gd name="connsiteX0" fmla="*/ 0 w 497541"/>
              <a:gd name="connsiteY0" fmla="*/ 277906 h 277906"/>
              <a:gd name="connsiteX1" fmla="*/ 53789 w 497541"/>
              <a:gd name="connsiteY1" fmla="*/ 129988 h 277906"/>
              <a:gd name="connsiteX2" fmla="*/ 295836 w 497541"/>
              <a:gd name="connsiteY2" fmla="*/ 8965 h 277906"/>
              <a:gd name="connsiteX3" fmla="*/ 457200 w 497541"/>
              <a:gd name="connsiteY3" fmla="*/ 76200 h 277906"/>
              <a:gd name="connsiteX4" fmla="*/ 497541 w 497541"/>
              <a:gd name="connsiteY4" fmla="*/ 264459 h 277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7541" h="277906">
                <a:moveTo>
                  <a:pt x="0" y="277906"/>
                </a:moveTo>
                <a:cubicBezTo>
                  <a:pt x="2241" y="226358"/>
                  <a:pt x="4483" y="174811"/>
                  <a:pt x="53789" y="129988"/>
                </a:cubicBezTo>
                <a:cubicBezTo>
                  <a:pt x="103095" y="85165"/>
                  <a:pt x="228601" y="17930"/>
                  <a:pt x="295836" y="8965"/>
                </a:cubicBezTo>
                <a:cubicBezTo>
                  <a:pt x="363071" y="0"/>
                  <a:pt x="423583" y="33618"/>
                  <a:pt x="457200" y="76200"/>
                </a:cubicBezTo>
                <a:cubicBezTo>
                  <a:pt x="490817" y="118782"/>
                  <a:pt x="497541" y="264459"/>
                  <a:pt x="497541" y="264459"/>
                </a:cubicBezTo>
              </a:path>
            </a:pathLst>
          </a:cu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114800" y="2514600"/>
            <a:ext cx="497541" cy="277906"/>
          </a:xfrm>
          <a:custGeom>
            <a:avLst/>
            <a:gdLst>
              <a:gd name="connsiteX0" fmla="*/ 0 w 497541"/>
              <a:gd name="connsiteY0" fmla="*/ 277906 h 277906"/>
              <a:gd name="connsiteX1" fmla="*/ 53789 w 497541"/>
              <a:gd name="connsiteY1" fmla="*/ 129988 h 277906"/>
              <a:gd name="connsiteX2" fmla="*/ 295836 w 497541"/>
              <a:gd name="connsiteY2" fmla="*/ 8965 h 277906"/>
              <a:gd name="connsiteX3" fmla="*/ 457200 w 497541"/>
              <a:gd name="connsiteY3" fmla="*/ 76200 h 277906"/>
              <a:gd name="connsiteX4" fmla="*/ 497541 w 497541"/>
              <a:gd name="connsiteY4" fmla="*/ 264459 h 277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7541" h="277906">
                <a:moveTo>
                  <a:pt x="0" y="277906"/>
                </a:moveTo>
                <a:cubicBezTo>
                  <a:pt x="2241" y="226358"/>
                  <a:pt x="4483" y="174811"/>
                  <a:pt x="53789" y="129988"/>
                </a:cubicBezTo>
                <a:cubicBezTo>
                  <a:pt x="103095" y="85165"/>
                  <a:pt x="228601" y="17930"/>
                  <a:pt x="295836" y="8965"/>
                </a:cubicBezTo>
                <a:cubicBezTo>
                  <a:pt x="363071" y="0"/>
                  <a:pt x="423583" y="33618"/>
                  <a:pt x="457200" y="76200"/>
                </a:cubicBezTo>
                <a:cubicBezTo>
                  <a:pt x="490817" y="118782"/>
                  <a:pt x="497541" y="264459"/>
                  <a:pt x="497541" y="264459"/>
                </a:cubicBezTo>
              </a:path>
            </a:pathLst>
          </a:cu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876800" y="2438400"/>
            <a:ext cx="497541" cy="277906"/>
          </a:xfrm>
          <a:custGeom>
            <a:avLst/>
            <a:gdLst>
              <a:gd name="connsiteX0" fmla="*/ 0 w 497541"/>
              <a:gd name="connsiteY0" fmla="*/ 277906 h 277906"/>
              <a:gd name="connsiteX1" fmla="*/ 53789 w 497541"/>
              <a:gd name="connsiteY1" fmla="*/ 129988 h 277906"/>
              <a:gd name="connsiteX2" fmla="*/ 295836 w 497541"/>
              <a:gd name="connsiteY2" fmla="*/ 8965 h 277906"/>
              <a:gd name="connsiteX3" fmla="*/ 457200 w 497541"/>
              <a:gd name="connsiteY3" fmla="*/ 76200 h 277906"/>
              <a:gd name="connsiteX4" fmla="*/ 497541 w 497541"/>
              <a:gd name="connsiteY4" fmla="*/ 264459 h 277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7541" h="277906">
                <a:moveTo>
                  <a:pt x="0" y="277906"/>
                </a:moveTo>
                <a:cubicBezTo>
                  <a:pt x="2241" y="226358"/>
                  <a:pt x="4483" y="174811"/>
                  <a:pt x="53789" y="129988"/>
                </a:cubicBezTo>
                <a:cubicBezTo>
                  <a:pt x="103095" y="85165"/>
                  <a:pt x="228601" y="17930"/>
                  <a:pt x="295836" y="8965"/>
                </a:cubicBezTo>
                <a:cubicBezTo>
                  <a:pt x="363071" y="0"/>
                  <a:pt x="423583" y="33618"/>
                  <a:pt x="457200" y="76200"/>
                </a:cubicBezTo>
                <a:cubicBezTo>
                  <a:pt x="490817" y="118782"/>
                  <a:pt x="497541" y="264459"/>
                  <a:pt x="497541" y="264459"/>
                </a:cubicBezTo>
              </a:path>
            </a:pathLst>
          </a:cu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420035" y="2644588"/>
            <a:ext cx="497541" cy="277906"/>
          </a:xfrm>
          <a:custGeom>
            <a:avLst/>
            <a:gdLst>
              <a:gd name="connsiteX0" fmla="*/ 0 w 497541"/>
              <a:gd name="connsiteY0" fmla="*/ 277906 h 277906"/>
              <a:gd name="connsiteX1" fmla="*/ 53789 w 497541"/>
              <a:gd name="connsiteY1" fmla="*/ 129988 h 277906"/>
              <a:gd name="connsiteX2" fmla="*/ 295836 w 497541"/>
              <a:gd name="connsiteY2" fmla="*/ 8965 h 277906"/>
              <a:gd name="connsiteX3" fmla="*/ 457200 w 497541"/>
              <a:gd name="connsiteY3" fmla="*/ 76200 h 277906"/>
              <a:gd name="connsiteX4" fmla="*/ 497541 w 497541"/>
              <a:gd name="connsiteY4" fmla="*/ 264459 h 277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7541" h="277906">
                <a:moveTo>
                  <a:pt x="0" y="277906"/>
                </a:moveTo>
                <a:cubicBezTo>
                  <a:pt x="2241" y="226358"/>
                  <a:pt x="4483" y="174811"/>
                  <a:pt x="53789" y="129988"/>
                </a:cubicBezTo>
                <a:cubicBezTo>
                  <a:pt x="103095" y="85165"/>
                  <a:pt x="228601" y="17930"/>
                  <a:pt x="295836" y="8965"/>
                </a:cubicBezTo>
                <a:cubicBezTo>
                  <a:pt x="363071" y="0"/>
                  <a:pt x="423583" y="33618"/>
                  <a:pt x="457200" y="76200"/>
                </a:cubicBezTo>
                <a:cubicBezTo>
                  <a:pt x="490817" y="118782"/>
                  <a:pt x="497541" y="264459"/>
                  <a:pt x="497541" y="264459"/>
                </a:cubicBezTo>
              </a:path>
            </a:pathLst>
          </a:cu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096000" y="2514600"/>
            <a:ext cx="762000" cy="304800"/>
          </a:xfrm>
          <a:custGeom>
            <a:avLst/>
            <a:gdLst>
              <a:gd name="connsiteX0" fmla="*/ 0 w 497541"/>
              <a:gd name="connsiteY0" fmla="*/ 277906 h 277906"/>
              <a:gd name="connsiteX1" fmla="*/ 53789 w 497541"/>
              <a:gd name="connsiteY1" fmla="*/ 129988 h 277906"/>
              <a:gd name="connsiteX2" fmla="*/ 295836 w 497541"/>
              <a:gd name="connsiteY2" fmla="*/ 8965 h 277906"/>
              <a:gd name="connsiteX3" fmla="*/ 457200 w 497541"/>
              <a:gd name="connsiteY3" fmla="*/ 76200 h 277906"/>
              <a:gd name="connsiteX4" fmla="*/ 497541 w 497541"/>
              <a:gd name="connsiteY4" fmla="*/ 264459 h 277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7541" h="277906">
                <a:moveTo>
                  <a:pt x="0" y="277906"/>
                </a:moveTo>
                <a:cubicBezTo>
                  <a:pt x="2241" y="226358"/>
                  <a:pt x="4483" y="174811"/>
                  <a:pt x="53789" y="129988"/>
                </a:cubicBezTo>
                <a:cubicBezTo>
                  <a:pt x="103095" y="85165"/>
                  <a:pt x="228601" y="17930"/>
                  <a:pt x="295836" y="8965"/>
                </a:cubicBezTo>
                <a:cubicBezTo>
                  <a:pt x="363071" y="0"/>
                  <a:pt x="423583" y="33618"/>
                  <a:pt x="457200" y="76200"/>
                </a:cubicBezTo>
                <a:cubicBezTo>
                  <a:pt x="490817" y="118782"/>
                  <a:pt x="497541" y="264459"/>
                  <a:pt x="497541" y="264459"/>
                </a:cubicBezTo>
              </a:path>
            </a:pathLst>
          </a:cu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279776" y="2971800"/>
            <a:ext cx="578224" cy="208430"/>
          </a:xfrm>
          <a:custGeom>
            <a:avLst/>
            <a:gdLst>
              <a:gd name="connsiteX0" fmla="*/ 349624 w 349624"/>
              <a:gd name="connsiteY0" fmla="*/ 0 h 208430"/>
              <a:gd name="connsiteX1" fmla="*/ 322730 w 349624"/>
              <a:gd name="connsiteY1" fmla="*/ 147918 h 208430"/>
              <a:gd name="connsiteX2" fmla="*/ 228600 w 349624"/>
              <a:gd name="connsiteY2" fmla="*/ 201706 h 208430"/>
              <a:gd name="connsiteX3" fmla="*/ 0 w 349624"/>
              <a:gd name="connsiteY3" fmla="*/ 107576 h 208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624" h="208430">
                <a:moveTo>
                  <a:pt x="349624" y="0"/>
                </a:moveTo>
                <a:cubicBezTo>
                  <a:pt x="346262" y="57150"/>
                  <a:pt x="342901" y="114300"/>
                  <a:pt x="322730" y="147918"/>
                </a:cubicBezTo>
                <a:cubicBezTo>
                  <a:pt x="302559" y="181536"/>
                  <a:pt x="282388" y="208430"/>
                  <a:pt x="228600" y="201706"/>
                </a:cubicBezTo>
                <a:cubicBezTo>
                  <a:pt x="174812" y="194982"/>
                  <a:pt x="87406" y="151279"/>
                  <a:pt x="0" y="107576"/>
                </a:cubicBezTo>
              </a:path>
            </a:pathLst>
          </a:cu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715000" y="3048000"/>
            <a:ext cx="425824" cy="208430"/>
          </a:xfrm>
          <a:custGeom>
            <a:avLst/>
            <a:gdLst>
              <a:gd name="connsiteX0" fmla="*/ 349624 w 349624"/>
              <a:gd name="connsiteY0" fmla="*/ 0 h 208430"/>
              <a:gd name="connsiteX1" fmla="*/ 322730 w 349624"/>
              <a:gd name="connsiteY1" fmla="*/ 147918 h 208430"/>
              <a:gd name="connsiteX2" fmla="*/ 228600 w 349624"/>
              <a:gd name="connsiteY2" fmla="*/ 201706 h 208430"/>
              <a:gd name="connsiteX3" fmla="*/ 0 w 349624"/>
              <a:gd name="connsiteY3" fmla="*/ 107576 h 208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624" h="208430">
                <a:moveTo>
                  <a:pt x="349624" y="0"/>
                </a:moveTo>
                <a:cubicBezTo>
                  <a:pt x="346262" y="57150"/>
                  <a:pt x="342901" y="114300"/>
                  <a:pt x="322730" y="147918"/>
                </a:cubicBezTo>
                <a:cubicBezTo>
                  <a:pt x="302559" y="181536"/>
                  <a:pt x="282388" y="208430"/>
                  <a:pt x="228600" y="201706"/>
                </a:cubicBezTo>
                <a:cubicBezTo>
                  <a:pt x="174812" y="194982"/>
                  <a:pt x="87406" y="151279"/>
                  <a:pt x="0" y="107576"/>
                </a:cubicBezTo>
              </a:path>
            </a:pathLst>
          </a:cu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667000" y="3200400"/>
            <a:ext cx="425824" cy="208430"/>
          </a:xfrm>
          <a:custGeom>
            <a:avLst/>
            <a:gdLst>
              <a:gd name="connsiteX0" fmla="*/ 349624 w 349624"/>
              <a:gd name="connsiteY0" fmla="*/ 0 h 208430"/>
              <a:gd name="connsiteX1" fmla="*/ 322730 w 349624"/>
              <a:gd name="connsiteY1" fmla="*/ 147918 h 208430"/>
              <a:gd name="connsiteX2" fmla="*/ 228600 w 349624"/>
              <a:gd name="connsiteY2" fmla="*/ 201706 h 208430"/>
              <a:gd name="connsiteX3" fmla="*/ 0 w 349624"/>
              <a:gd name="connsiteY3" fmla="*/ 107576 h 208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624" h="208430">
                <a:moveTo>
                  <a:pt x="349624" y="0"/>
                </a:moveTo>
                <a:cubicBezTo>
                  <a:pt x="346262" y="57150"/>
                  <a:pt x="342901" y="114300"/>
                  <a:pt x="322730" y="147918"/>
                </a:cubicBezTo>
                <a:cubicBezTo>
                  <a:pt x="302559" y="181536"/>
                  <a:pt x="282388" y="208430"/>
                  <a:pt x="228600" y="201706"/>
                </a:cubicBezTo>
                <a:cubicBezTo>
                  <a:pt x="174812" y="194982"/>
                  <a:pt x="87406" y="151279"/>
                  <a:pt x="0" y="107576"/>
                </a:cubicBezTo>
              </a:path>
            </a:pathLst>
          </a:cu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191000" y="32766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Etc…</a:t>
            </a:r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0" y="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Testing Particle-in-a-box Predictions: </a:t>
            </a:r>
            <a:r>
              <a:rPr lang="en-US" sz="2800" b="1" dirty="0" smtClean="0">
                <a:sym typeface="Symbol"/>
              </a:rPr>
              <a:t> Cyanine Dye example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85800" y="4572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Assume just 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 electrons </a:t>
            </a:r>
            <a:r>
              <a:rPr lang="en-US" sz="2400" b="1" dirty="0" smtClean="0">
                <a:sym typeface="Symbol"/>
              </a:rPr>
              <a:t>move in V=0 box of length L</a:t>
            </a:r>
            <a:endParaRPr lang="en-US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9144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??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5" grpId="0" animBg="1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5" name="Picture 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8991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TextBox 25"/>
          <p:cNvSpPr txBox="1"/>
          <p:nvPr/>
        </p:nvSpPr>
        <p:spPr>
          <a:xfrm>
            <a:off x="304800" y="5562600"/>
            <a:ext cx="693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	 (</a:t>
            </a:r>
            <a:r>
              <a:rPr lang="en-US" sz="3200" dirty="0" smtClean="0">
                <a:sym typeface="Symbol"/>
              </a:rPr>
              <a:t>E) </a:t>
            </a:r>
            <a:r>
              <a:rPr lang="en-US" sz="3200" dirty="0" smtClean="0"/>
              <a:t>	= </a:t>
            </a:r>
            <a:r>
              <a:rPr lang="en-US" sz="3200" u="sng" dirty="0" smtClean="0"/>
              <a:t>h</a:t>
            </a:r>
            <a:r>
              <a:rPr lang="en-US" sz="3200" u="sng" baseline="30000" dirty="0" smtClean="0"/>
              <a:t>2 </a:t>
            </a:r>
            <a:r>
              <a:rPr lang="en-US" sz="3200" u="sng" dirty="0" smtClean="0"/>
              <a:t>   </a:t>
            </a:r>
            <a:r>
              <a:rPr lang="en-US" sz="3200" dirty="0" smtClean="0"/>
              <a:t>  [  (</a:t>
            </a:r>
            <a:r>
              <a:rPr lang="en-US" sz="3200" b="1" dirty="0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f</a:t>
            </a:r>
            <a:r>
              <a:rPr lang="en-US" sz="3200" dirty="0" smtClean="0"/>
              <a:t>+1)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– </a:t>
            </a:r>
            <a:r>
              <a:rPr lang="en-US" sz="3200" b="1" dirty="0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f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]	</a:t>
            </a:r>
          </a:p>
          <a:p>
            <a:r>
              <a:rPr lang="en-US" sz="2000" dirty="0" smtClean="0"/>
              <a:t>	                     </a:t>
            </a:r>
            <a:r>
              <a:rPr lang="en-US" sz="3200" dirty="0" smtClean="0"/>
              <a:t>mL</a:t>
            </a:r>
            <a:r>
              <a:rPr lang="en-US" sz="3200" baseline="30000" dirty="0" smtClean="0"/>
              <a:t>2</a:t>
            </a:r>
            <a:endParaRPr lang="en-US" sz="3200" baseline="30000" dirty="0"/>
          </a:p>
        </p:txBody>
      </p:sp>
      <p:sp>
        <p:nvSpPr>
          <p:cNvPr id="27" name="TextBox 26"/>
          <p:cNvSpPr txBox="1"/>
          <p:nvPr/>
        </p:nvSpPr>
        <p:spPr>
          <a:xfrm>
            <a:off x="6172200" y="34290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err="1" smtClean="0">
                <a:solidFill>
                  <a:srgbClr val="FF0000"/>
                </a:solidFill>
              </a:rPr>
              <a:t>f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5715000" y="3733800"/>
            <a:ext cx="457200" cy="0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867400" y="5562600"/>
            <a:ext cx="2362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 </a:t>
            </a:r>
            <a:r>
              <a:rPr lang="en-US" sz="3200" u="sng" dirty="0" smtClean="0"/>
              <a:t>h</a:t>
            </a:r>
            <a:r>
              <a:rPr lang="en-US" sz="3200" u="sng" baseline="30000" dirty="0" smtClean="0"/>
              <a:t>2</a:t>
            </a:r>
            <a:r>
              <a:rPr lang="en-US" sz="3200" u="sng" dirty="0" smtClean="0"/>
              <a:t>  (2</a:t>
            </a:r>
            <a:r>
              <a:rPr lang="en-US" sz="3200" b="1" u="sng" dirty="0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f</a:t>
            </a:r>
            <a:r>
              <a:rPr lang="en-US" sz="3200" u="sng" dirty="0" smtClean="0"/>
              <a:t> +1)</a:t>
            </a:r>
          </a:p>
          <a:p>
            <a:r>
              <a:rPr lang="en-US" sz="3200" dirty="0" smtClean="0"/>
              <a:t>       8mL</a:t>
            </a:r>
            <a:r>
              <a:rPr lang="en-US" sz="3200" baseline="30000" dirty="0" smtClean="0"/>
              <a:t>2</a:t>
            </a:r>
            <a:endParaRPr lang="en-US" sz="3200" baseline="30000" dirty="0"/>
          </a:p>
        </p:txBody>
      </p:sp>
      <p:sp>
        <p:nvSpPr>
          <p:cNvPr id="31" name="TextBox 30"/>
          <p:cNvSpPr txBox="1"/>
          <p:nvPr/>
        </p:nvSpPr>
        <p:spPr>
          <a:xfrm>
            <a:off x="304800" y="5105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E(LUMO) – E(HOMO)=</a:t>
            </a:r>
            <a:r>
              <a:rPr lang="en-US" sz="2800" b="1" dirty="0" smtClean="0">
                <a:sym typeface="Symbol"/>
              </a:rPr>
              <a:t>E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52400"/>
            <a:ext cx="7239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Electronic book keeping for Cyanine dyes: </a:t>
            </a:r>
          </a:p>
          <a:p>
            <a:r>
              <a:rPr lang="en-US" sz="3200" b="1" dirty="0" smtClean="0"/>
              <a:t>Connecting p to </a:t>
            </a:r>
            <a:r>
              <a:rPr lang="en-US" sz="3200" b="1" dirty="0" err="1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err="1" smtClean="0">
                <a:solidFill>
                  <a:srgbClr val="FF0000"/>
                </a:solidFill>
              </a:rPr>
              <a:t>f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599" y="1219200"/>
            <a:ext cx="7793313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 descr="http://chemlab.truman.edu/chemlab_backup/PChemLabs/CHEM326Labs/ConjugatedDyesFiles/Conjug5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3810000"/>
            <a:ext cx="5638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733800" y="40386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p= 5 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657600" y="5029200"/>
            <a:ext cx="3048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5029200"/>
            <a:ext cx="3048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114800" y="4876800"/>
            <a:ext cx="3048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876800" y="4876800"/>
            <a:ext cx="3048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0" y="5029200"/>
            <a:ext cx="3048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5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010400" y="3581400"/>
            <a:ext cx="1981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N=Number of </a:t>
            </a:r>
            <a:r>
              <a:rPr lang="en-US" b="1" dirty="0" smtClean="0">
                <a:sym typeface="Symbol"/>
              </a:rPr>
              <a:t> e</a:t>
            </a:r>
            <a:r>
              <a:rPr lang="en-US" b="1" baseline="30000" dirty="0" smtClean="0">
                <a:sym typeface="Symbol"/>
              </a:rPr>
              <a:t>-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81000" y="60198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Since 2 </a:t>
            </a:r>
            <a:r>
              <a:rPr lang="en-US" sz="4000" dirty="0" smtClean="0">
                <a:sym typeface="Symbol"/>
              </a:rPr>
              <a:t> e- per level, ½</a:t>
            </a:r>
            <a:r>
              <a:rPr lang="en-US" sz="4000" b="1" dirty="0" smtClean="0">
                <a:sym typeface="Symbol"/>
              </a:rPr>
              <a:t>N</a:t>
            </a:r>
            <a:r>
              <a:rPr lang="en-US" sz="4000" dirty="0" smtClean="0">
                <a:sym typeface="Symbol"/>
              </a:rPr>
              <a:t> = ½(</a:t>
            </a:r>
            <a:r>
              <a:rPr lang="en-US" sz="4000" b="1" dirty="0" smtClean="0">
                <a:sym typeface="Symbol"/>
              </a:rPr>
              <a:t>p</a:t>
            </a:r>
            <a:r>
              <a:rPr lang="en-US" sz="4000" dirty="0" smtClean="0">
                <a:sym typeface="Symbol"/>
              </a:rPr>
              <a:t>+3) = </a:t>
            </a:r>
            <a:r>
              <a:rPr lang="en-US" sz="4000" b="1" dirty="0" err="1" smtClean="0">
                <a:solidFill>
                  <a:srgbClr val="FF0000"/>
                </a:solidFill>
                <a:sym typeface="Symbol"/>
              </a:rPr>
              <a:t>n</a:t>
            </a:r>
            <a:r>
              <a:rPr lang="en-US" sz="4000" b="1" baseline="-25000" dirty="0" err="1" smtClean="0">
                <a:solidFill>
                  <a:srgbClr val="FF0000"/>
                </a:solidFill>
                <a:sym typeface="Symbol"/>
              </a:rPr>
              <a:t>f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5105400"/>
            <a:ext cx="2438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How many C used to connect rings ?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4191000"/>
            <a:ext cx="7162800" cy="685800"/>
          </a:xfrm>
          <a:prstGeom prst="rect">
            <a:avLst/>
          </a:prstGeom>
          <a:noFill/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628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 descr="http://chemlab.truman.edu/chemlab_backup/PChemLabs/CHEM326Labs/ConjugatedDyesFiles/Conjug5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228600"/>
            <a:ext cx="5638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/>
          <p:nvPr/>
        </p:nvCxnSpPr>
        <p:spPr>
          <a:xfrm>
            <a:off x="2819400" y="838200"/>
            <a:ext cx="3124200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57400" y="2971800"/>
            <a:ext cx="487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# bonds between N=p+3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Each bond is 1.39*10</a:t>
            </a:r>
            <a:r>
              <a:rPr lang="en-US" sz="2800" baseline="30000" dirty="0" smtClean="0"/>
              <a:t>-10</a:t>
            </a:r>
            <a:r>
              <a:rPr lang="en-US" sz="2800" dirty="0" smtClean="0"/>
              <a:t> m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39624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/>
              <a:t>3</a:t>
            </a:r>
            <a:endParaRPr lang="en-US" sz="4000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1828800" y="2133600"/>
            <a:ext cx="4114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Method 1 for estimating L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962400" y="3048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L</a:t>
            </a:r>
            <a:endParaRPr lang="en-US" sz="36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505200" y="990600"/>
            <a:ext cx="381000" cy="304800"/>
          </a:xfrm>
          <a:prstGeom prst="straightConnector1">
            <a:avLst/>
          </a:prstGeom>
          <a:ln w="349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4038600" y="990600"/>
            <a:ext cx="381000" cy="304800"/>
          </a:xfrm>
          <a:prstGeom prst="straightConnector1">
            <a:avLst/>
          </a:prstGeom>
          <a:ln w="349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05200" y="1524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bonds =1.39 10</a:t>
            </a:r>
            <a:r>
              <a:rPr lang="en-US" baseline="30000" dirty="0" smtClean="0"/>
              <a:t>-10</a:t>
            </a:r>
            <a:endParaRPr lang="en-US" baseline="30000" dirty="0"/>
          </a:p>
        </p:txBody>
      </p:sp>
      <p:sp>
        <p:nvSpPr>
          <p:cNvPr id="23" name="TextBox 22"/>
          <p:cNvSpPr txBox="1"/>
          <p:nvPr/>
        </p:nvSpPr>
        <p:spPr>
          <a:xfrm>
            <a:off x="2819400" y="53340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Equation 3 (from Lab Manual)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628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4999" y="4191000"/>
            <a:ext cx="4930583" cy="762000"/>
          </a:xfrm>
          <a:prstGeom prst="rect">
            <a:avLst/>
          </a:prstGeom>
          <a:noFill/>
        </p:spPr>
      </p:pic>
      <p:pic>
        <p:nvPicPr>
          <p:cNvPr id="9" name="Picture 8" descr="http://chemlab.truman.edu/chemlab_backup/PChemLabs/CHEM326Labs/ConjugatedDyesFiles/Conjug5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228600"/>
            <a:ext cx="5638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/>
          <p:nvPr/>
        </p:nvCxnSpPr>
        <p:spPr>
          <a:xfrm>
            <a:off x="2819400" y="838200"/>
            <a:ext cx="3124200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828800" y="2133600"/>
            <a:ext cx="4114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Method 2 for estimating L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057400" y="2743200"/>
            <a:ext cx="487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# bonds between N=p+3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Each bond is same and with adjustable value </a:t>
            </a:r>
            <a:r>
              <a:rPr lang="en-US" sz="2800" dirty="0" smtClean="0">
                <a:sym typeface="Symbol"/>
              </a:rPr>
              <a:t>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2819400" y="53340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Equation 4 (from Lab Manual)</a:t>
            </a:r>
            <a:endParaRPr lang="en-US" sz="32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3505200" y="990600"/>
            <a:ext cx="381000" cy="304800"/>
          </a:xfrm>
          <a:prstGeom prst="straightConnector1">
            <a:avLst/>
          </a:prstGeom>
          <a:ln w="349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4038600" y="990600"/>
            <a:ext cx="381000" cy="304800"/>
          </a:xfrm>
          <a:prstGeom prst="straightConnector1">
            <a:avLst/>
          </a:prstGeom>
          <a:ln w="349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05200" y="1524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bonds =</a:t>
            </a:r>
            <a:r>
              <a:rPr lang="en-US" dirty="0" smtClean="0">
                <a:sym typeface="Symbol"/>
              </a:rPr>
              <a:t></a:t>
            </a:r>
            <a:endParaRPr lang="en-US" baseline="30000" dirty="0"/>
          </a:p>
        </p:txBody>
      </p:sp>
      <p:sp>
        <p:nvSpPr>
          <p:cNvPr id="26" name="TextBox 25"/>
          <p:cNvSpPr txBox="1"/>
          <p:nvPr/>
        </p:nvSpPr>
        <p:spPr>
          <a:xfrm>
            <a:off x="685800" y="41910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/>
              <a:t>4</a:t>
            </a:r>
            <a:endParaRPr lang="en-US" sz="4000" u="sng" dirty="0"/>
          </a:p>
        </p:txBody>
      </p:sp>
      <p:sp>
        <p:nvSpPr>
          <p:cNvPr id="27" name="TextBox 26"/>
          <p:cNvSpPr txBox="1"/>
          <p:nvPr/>
        </p:nvSpPr>
        <p:spPr>
          <a:xfrm>
            <a:off x="3962400" y="3048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L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4267200"/>
            <a:ext cx="5461000" cy="457200"/>
          </a:xfrm>
          <a:prstGeom prst="rect">
            <a:avLst/>
          </a:prstGeom>
          <a:noFill/>
        </p:spPr>
      </p:pic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628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 descr="http://chemlab.truman.edu/chemlab_backup/PChemLabs/CHEM326Labs/ConjugatedDyesFiles/Conjug5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228600"/>
            <a:ext cx="5638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/>
          <p:nvPr/>
        </p:nvCxnSpPr>
        <p:spPr>
          <a:xfrm>
            <a:off x="2743200" y="838200"/>
            <a:ext cx="3352800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62400" y="3048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L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1828800" y="2133600"/>
            <a:ext cx="4114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Method 3 for estimating L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057400" y="2743200"/>
            <a:ext cx="662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# bonds between N=p+1+</a:t>
            </a:r>
            <a:r>
              <a:rPr lang="en-US" sz="2800" dirty="0" smtClean="0">
                <a:sym typeface="Symbol"/>
              </a:rPr>
              <a:t>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Each bond is same length =1.39*10</a:t>
            </a:r>
            <a:r>
              <a:rPr lang="en-US" sz="2800" baseline="30000" dirty="0" smtClean="0"/>
              <a:t>-10</a:t>
            </a:r>
            <a:r>
              <a:rPr lang="en-US" sz="2800" dirty="0" smtClean="0"/>
              <a:t> m</a:t>
            </a:r>
            <a:endParaRPr lang="en-US" sz="28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200400" y="1600200"/>
            <a:ext cx="2362200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733800" y="16764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+1 bonds</a:t>
            </a:r>
            <a:endParaRPr lang="en-US" sz="2400" b="1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562600" y="381000"/>
            <a:ext cx="0" cy="1371600"/>
          </a:xfrm>
          <a:prstGeom prst="straightConnector1">
            <a:avLst/>
          </a:prstGeom>
          <a:ln w="349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200400" y="381000"/>
            <a:ext cx="0" cy="1371600"/>
          </a:xfrm>
          <a:prstGeom prst="straightConnector1">
            <a:avLst/>
          </a:prstGeom>
          <a:ln w="349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15000" y="381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½ </a:t>
            </a:r>
            <a:r>
              <a:rPr lang="en-US" sz="2800" b="1" dirty="0" smtClean="0">
                <a:sym typeface="Symbol"/>
              </a:rPr>
              <a:t></a:t>
            </a:r>
            <a:endParaRPr lang="en-US" sz="2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286000" y="3810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 ½ </a:t>
            </a:r>
            <a:r>
              <a:rPr lang="en-US" sz="2800" b="1" dirty="0" smtClean="0">
                <a:sym typeface="Symbol"/>
              </a:rPr>
              <a:t></a:t>
            </a:r>
            <a:endParaRPr lang="en-US" sz="2800" b="1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3505200" y="990600"/>
            <a:ext cx="381000" cy="304800"/>
          </a:xfrm>
          <a:prstGeom prst="straightConnector1">
            <a:avLst/>
          </a:prstGeom>
          <a:ln w="349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4038600" y="990600"/>
            <a:ext cx="381000" cy="304800"/>
          </a:xfrm>
          <a:prstGeom prst="straightConnector1">
            <a:avLst/>
          </a:prstGeom>
          <a:ln w="349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705600" y="1524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bonds =1.39 10</a:t>
            </a:r>
            <a:r>
              <a:rPr lang="en-US" baseline="30000" dirty="0" smtClean="0"/>
              <a:t>-10</a:t>
            </a:r>
            <a:endParaRPr lang="en-US" baseline="30000" dirty="0"/>
          </a:p>
        </p:txBody>
      </p:sp>
      <p:sp>
        <p:nvSpPr>
          <p:cNvPr id="33" name="TextBox 32"/>
          <p:cNvSpPr txBox="1"/>
          <p:nvPr/>
        </p:nvSpPr>
        <p:spPr>
          <a:xfrm>
            <a:off x="838200" y="40386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/>
              <a:t>5</a:t>
            </a:r>
            <a:endParaRPr lang="en-US" sz="4000" u="sng" dirty="0"/>
          </a:p>
        </p:txBody>
      </p:sp>
      <p:sp>
        <p:nvSpPr>
          <p:cNvPr id="34" name="TextBox 33"/>
          <p:cNvSpPr txBox="1"/>
          <p:nvPr/>
        </p:nvSpPr>
        <p:spPr>
          <a:xfrm>
            <a:off x="2819400" y="53340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Equation 5 (from Lab Manual)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6" grpId="0"/>
      <p:bldP spid="29" grpId="0"/>
      <p:bldP spid="32" grpId="0"/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1981200"/>
            <a:ext cx="426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3</a:t>
            </a:r>
            <a:r>
              <a:rPr kumimoji="0" lang="en-US" sz="3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=&gt;    </a:t>
            </a: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11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</a:t>
            </a:r>
            <a:r>
              <a:rPr kumimoji="0" lang="en-US" sz="36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theory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(m) =</a:t>
            </a:r>
          </a:p>
        </p:txBody>
      </p:sp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3400" y="2057400"/>
            <a:ext cx="3186545" cy="762000"/>
          </a:xfrm>
          <a:prstGeom prst="rect">
            <a:avLst/>
          </a:prstGeom>
          <a:noFill/>
        </p:spPr>
      </p:pic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685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3352800"/>
            <a:ext cx="449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4</a:t>
            </a:r>
            <a:r>
              <a:rPr kumimoji="0" lang="en-US" sz="3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=&gt;     </a:t>
            </a: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12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</a:t>
            </a:r>
            <a:r>
              <a:rPr kumimoji="0" lang="en-US" sz="36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theory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(m) =</a:t>
            </a: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5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3276600"/>
            <a:ext cx="3352800" cy="804672"/>
          </a:xfrm>
          <a:prstGeom prst="rect">
            <a:avLst/>
          </a:prstGeom>
          <a:noFill/>
        </p:spPr>
      </p:pic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8" name="Picture 1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5105400"/>
            <a:ext cx="3712029" cy="838200"/>
          </a:xfrm>
          <a:prstGeom prst="rect">
            <a:avLst/>
          </a:prstGeom>
          <a:noFill/>
        </p:spPr>
      </p:pic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857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0" y="5181600"/>
            <a:ext cx="449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5</a:t>
            </a:r>
            <a:r>
              <a:rPr kumimoji="0" lang="en-US" sz="3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=&gt;     </a:t>
            </a: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13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</a:t>
            </a:r>
            <a:r>
              <a:rPr kumimoji="0" lang="en-US" sz="36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theory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(m) =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7200" y="228600"/>
            <a:ext cx="434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Plugging </a:t>
            </a:r>
            <a:r>
              <a:rPr lang="en-US" sz="2800" b="1" u="sng" dirty="0" smtClean="0"/>
              <a:t>3</a:t>
            </a:r>
            <a:r>
              <a:rPr lang="en-US" sz="2800" dirty="0" smtClean="0"/>
              <a:t>,</a:t>
            </a:r>
            <a:r>
              <a:rPr lang="en-US" sz="2800" b="1" u="sng" dirty="0" smtClean="0"/>
              <a:t>4</a:t>
            </a:r>
            <a:r>
              <a:rPr lang="en-US" sz="2800" dirty="0" smtClean="0"/>
              <a:t> and </a:t>
            </a:r>
            <a:r>
              <a:rPr lang="en-US" sz="2800" b="1" u="sng" dirty="0" smtClean="0"/>
              <a:t>5</a:t>
            </a:r>
            <a:r>
              <a:rPr lang="en-US" sz="2800" dirty="0" smtClean="0"/>
              <a:t> and </a:t>
            </a:r>
          </a:p>
          <a:p>
            <a:r>
              <a:rPr lang="en-US" sz="2800" b="1" dirty="0" smtClean="0"/>
              <a:t>½ (p+3)=</a:t>
            </a:r>
            <a:r>
              <a:rPr lang="en-US" sz="2800" b="1" dirty="0" err="1" smtClean="0">
                <a:solidFill>
                  <a:srgbClr val="FF0000"/>
                </a:solidFill>
              </a:rPr>
              <a:t>n</a:t>
            </a:r>
            <a:r>
              <a:rPr lang="en-US" sz="2800" b="1" baseline="-25000" dirty="0" err="1" smtClean="0">
                <a:solidFill>
                  <a:srgbClr val="FF0000"/>
                </a:solidFill>
              </a:rPr>
              <a:t>f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into…..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0" y="304800"/>
            <a:ext cx="457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/>
              </a:rPr>
              <a:t>E</a:t>
            </a:r>
            <a:r>
              <a:rPr lang="en-US" sz="3200" dirty="0" smtClean="0"/>
              <a:t>= </a:t>
            </a:r>
            <a:r>
              <a:rPr lang="en-US" sz="3200" u="sng" dirty="0" smtClean="0"/>
              <a:t>h</a:t>
            </a:r>
            <a:r>
              <a:rPr lang="en-US" sz="3200" u="sng" baseline="30000" dirty="0" smtClean="0"/>
              <a:t>2</a:t>
            </a:r>
            <a:r>
              <a:rPr lang="en-US" sz="3200" u="sng" dirty="0" smtClean="0"/>
              <a:t>  (2</a:t>
            </a:r>
            <a:r>
              <a:rPr lang="en-US" sz="3200" b="1" u="sng" dirty="0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f</a:t>
            </a:r>
            <a:r>
              <a:rPr lang="en-US" sz="3200" u="sng" dirty="0" smtClean="0"/>
              <a:t> +1)</a:t>
            </a:r>
            <a:r>
              <a:rPr lang="en-US" sz="3200" dirty="0" smtClean="0"/>
              <a:t>     =</a:t>
            </a:r>
            <a:r>
              <a:rPr lang="en-US" sz="3200" u="sng" dirty="0" err="1" smtClean="0"/>
              <a:t>hc</a:t>
            </a:r>
            <a:endParaRPr lang="en-US" sz="3200" u="sng" dirty="0" smtClean="0"/>
          </a:p>
          <a:p>
            <a:r>
              <a:rPr lang="en-US" sz="3200" dirty="0" smtClean="0"/>
              <a:t>               8mL</a:t>
            </a:r>
            <a:r>
              <a:rPr lang="en-US" sz="3200" baseline="30000" dirty="0" smtClean="0"/>
              <a:t>2	        </a:t>
            </a:r>
            <a:r>
              <a:rPr lang="en-US" sz="3600" b="1" baseline="30000" dirty="0" smtClean="0">
                <a:solidFill>
                  <a:srgbClr val="FF0000"/>
                </a:solidFill>
                <a:sym typeface="Symbol"/>
              </a:rPr>
              <a:t></a:t>
            </a:r>
            <a:r>
              <a:rPr lang="en-US" sz="2800" b="1" baseline="-25000" dirty="0" smtClean="0">
                <a:solidFill>
                  <a:srgbClr val="FF0000"/>
                </a:solidFill>
                <a:sym typeface="Symbol"/>
              </a:rPr>
              <a:t>theory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600" y="13716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Then substitute m=9.1*10</a:t>
            </a:r>
            <a:r>
              <a:rPr lang="en-US" sz="2400" baseline="30000" dirty="0" smtClean="0"/>
              <a:t>-31</a:t>
            </a:r>
            <a:r>
              <a:rPr lang="en-US" sz="2400" dirty="0" smtClean="0"/>
              <a:t> kg , h=6.626*10</a:t>
            </a:r>
            <a:r>
              <a:rPr lang="en-US" sz="2400" baseline="30000" dirty="0" smtClean="0"/>
              <a:t>-34</a:t>
            </a:r>
            <a:r>
              <a:rPr lang="en-US" sz="2400" dirty="0" smtClean="0"/>
              <a:t> J s, c= 2.997*10</a:t>
            </a:r>
            <a:r>
              <a:rPr lang="en-US" sz="2400" baseline="30000" dirty="0" smtClean="0"/>
              <a:t>8</a:t>
            </a:r>
            <a:r>
              <a:rPr lang="en-US" sz="2400" dirty="0" smtClean="0"/>
              <a:t>m/s 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1981200" y="4191000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Experiment allows us to find best </a:t>
            </a:r>
            <a:r>
              <a:rPr lang="en-US" sz="3200" dirty="0" smtClean="0">
                <a:solidFill>
                  <a:srgbClr val="FF0000"/>
                </a:solidFill>
                <a:sym typeface="Symbol"/>
              </a:rPr>
              <a:t>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00200" y="601980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Experiment allows us to find best </a:t>
            </a:r>
            <a:r>
              <a:rPr lang="en-US" sz="3200" dirty="0">
                <a:solidFill>
                  <a:srgbClr val="FF0000"/>
                </a:solidFill>
                <a:sym typeface="Symbol"/>
              </a:rPr>
              <a:t>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600" y="281940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Experiment provides test of basic idea…in the ballpark ???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/>
      <p:bldP spid="14" grpId="0"/>
      <p:bldP spid="21" grpId="0"/>
      <p:bldP spid="23" grpId="0"/>
      <p:bldP spid="25" grpId="0"/>
      <p:bldP spid="2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296</Words>
  <Application>Microsoft Office PowerPoint</Application>
  <PresentationFormat>On-screen Show (4:3)</PresentationFormat>
  <Paragraphs>66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13</cp:revision>
  <dcterms:created xsi:type="dcterms:W3CDTF">2013-02-16T01:00:37Z</dcterms:created>
  <dcterms:modified xsi:type="dcterms:W3CDTF">2013-02-18T20:15:57Z</dcterms:modified>
</cp:coreProperties>
</file>