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3" r:id="rId2"/>
    <p:sldId id="264" r:id="rId3"/>
    <p:sldId id="265" r:id="rId4"/>
    <p:sldId id="266" r:id="rId5"/>
    <p:sldId id="257" r:id="rId6"/>
    <p:sldId id="258" r:id="rId7"/>
    <p:sldId id="259" r:id="rId8"/>
    <p:sldId id="260" r:id="rId9"/>
    <p:sldId id="267" r:id="rId10"/>
    <p:sldId id="269" r:id="rId11"/>
    <p:sldId id="268" r:id="rId12"/>
    <p:sldId id="262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2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1B9E90-BCD8-4AB9-BCEF-B019A3686847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F2FF57-7E7D-4280-8951-C421834E95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2FF57-7E7D-4280-8951-C421834E95D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2FF57-7E7D-4280-8951-C421834E95D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2FF57-7E7D-4280-8951-C421834E95D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7E5A-45FD-427F-B766-3A8EEE4226E0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2F3F-ED87-46E7-812A-1882CC686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7E5A-45FD-427F-B766-3A8EEE4226E0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2F3F-ED87-46E7-812A-1882CC686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7E5A-45FD-427F-B766-3A8EEE4226E0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2F3F-ED87-46E7-812A-1882CC686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7E5A-45FD-427F-B766-3A8EEE4226E0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2F3F-ED87-46E7-812A-1882CC686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7E5A-45FD-427F-B766-3A8EEE4226E0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2F3F-ED87-46E7-812A-1882CC686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7E5A-45FD-427F-B766-3A8EEE4226E0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2F3F-ED87-46E7-812A-1882CC686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7E5A-45FD-427F-B766-3A8EEE4226E0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2F3F-ED87-46E7-812A-1882CC686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7E5A-45FD-427F-B766-3A8EEE4226E0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2F3F-ED87-46E7-812A-1882CC686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7E5A-45FD-427F-B766-3A8EEE4226E0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2F3F-ED87-46E7-812A-1882CC686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7E5A-45FD-427F-B766-3A8EEE4226E0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2F3F-ED87-46E7-812A-1882CC686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7E5A-45FD-427F-B766-3A8EEE4226E0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12F3F-ED87-46E7-812A-1882CC686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F7E5A-45FD-427F-B766-3A8EEE4226E0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12F3F-ED87-46E7-812A-1882CC686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rct=j&amp;q=giauque+hall+berkeley&amp;source=images&amp;cd=&amp;cad=rja&amp;docid=lQyM1wgh0yPD2M&amp;tbnid=xqzD1xMQdmFhCM:&amp;ved=0CAUQjRw&amp;url=http://www.flickr.com/photos/whsieh78/4301508107/&amp;ei=wW1vUd69N7HJ0gHtk4HgAg&amp;bvm=bv.45368065,d.dmQ&amp;psig=AFQjCNHgu19pzoljqhncXbAlyOQSqu1Jhw&amp;ust=1366343434500924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://www.google.com/url?sa=i&amp;rct=j&amp;q=&amp;esrc=s&amp;frm=1&amp;source=images&amp;cd=&amp;cad=rja&amp;uact=8&amp;ved=0ahUKEwjDj4vLx6PLAhXFuoMKHVFkDRoQjRwIBw&amp;url=http://www4.uwsp.edu/physastr/kmenning/Phys300/Lect44.html&amp;psig=AFQjCNG6_e7U5SdLxgRiZBL6e1KYEb3Dpw&amp;ust=1457061582664925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://www.google.com/url?sa=i&amp;rct=j&amp;q=&amp;esrc=s&amp;frm=1&amp;source=images&amp;cd=&amp;cad=rja&amp;uact=8&amp;ved=0ahUKEwjDj4vLx6PLAhXFuoMKHVFkDRoQjRwIBw&amp;url=http%3A%2F%2Fwww4.uwsp.edu%2Fphysastr%2Fkmenning%2FPhys300%2FLect44.html&amp;psig=AFQjCNG6_e7U5SdLxgRiZBL6e1KYEb3Dpw&amp;ust=1457061582664925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ved=0ahUKEwiyurDPuZ7LAhUCyYMKHcimABsQjRwIBw&amp;url=http://www.science.uva.nl/research/mmm/17t.html&amp;psig=AFQjCNGESAMIEX3JcMIFuEDU0jQCsJvf3w&amp;ust=145688596569517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rct=j&amp;q=&amp;esrc=s&amp;frm=1&amp;source=images&amp;cd=&amp;cad=rja&amp;uact=8&amp;ved=0ahUKEwjp4qC1vJ7LAhXMlYMKHXpXAh0QjRwIBw&amp;url=http://www.nature.com/articles/ncomms8611&amp;psig=AFQjCNEGf4ff43VTb_XrT20He0tDqBbHEQ&amp;ust=1456886649382613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frm=1&amp;source=images&amp;cd=&amp;cad=rja&amp;docid=JRMWI9WMdbKSDM&amp;tbnid=wdUbtCjRRnu1yM:&amp;ved=&amp;url=http://pages.pomona.edu/~wes04747/chem164/MolZoo/MolZoo.htm&amp;ei=dFclUvrqCIPH2wWY3YDwDw&amp;psig=AFQjCNFJ4jO2LA18KsTFPCMydArkS8hwCw&amp;ust=1378265332390880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/url?sa=i&amp;rct=j&amp;q=&amp;esrc=s&amp;frm=1&amp;source=images&amp;cd=&amp;cad=rja&amp;docid=oEXQ3o-Xd-2J4M&amp;tbnid=w6tss_y1ASRTiM:&amp;ved=&amp;url=http://academictree.org/chemistry/peopleinfo.php?pid=68119&amp;ei=ZlklUszKHKHF2AWg_4FA&amp;bvm=bv.51495398,d.b2I&amp;psig=AFQjCNFWorlHk0TnJA_KcE4zdpIn2BeXWg&amp;ust=1378265830993355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farm5.staticflickr.com/4062/4301508107_6b1a5d0408_z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431769"/>
            <a:ext cx="7239000" cy="542623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3400" y="3810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Giauque Low Temperature Lab, UC Berkeley</a:t>
            </a:r>
          </a:p>
          <a:p>
            <a:r>
              <a:rPr lang="en-US" sz="2400" dirty="0" smtClean="0"/>
              <a:t>(Doc’s first `home-away-from home’ lab and first love…)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33400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	Images of Quantum Harmonic Oscillator </a:t>
            </a:r>
            <a:r>
              <a:rPr lang="en-US" sz="2800" dirty="0" smtClean="0">
                <a:sym typeface="Symbol"/>
              </a:rPr>
              <a:t>(x) </a:t>
            </a:r>
          </a:p>
          <a:p>
            <a:r>
              <a:rPr lang="en-US" sz="2800" dirty="0">
                <a:sym typeface="Symbol"/>
              </a:rPr>
              <a:t> </a:t>
            </a:r>
            <a:r>
              <a:rPr lang="en-US" sz="2800" dirty="0" smtClean="0">
                <a:sym typeface="Symbol"/>
              </a:rPr>
              <a:t>    and  (x)* </a:t>
            </a:r>
            <a:r>
              <a:rPr lang="en-US" sz="2800" baseline="30000" dirty="0" smtClean="0">
                <a:sym typeface="Symbol"/>
              </a:rPr>
              <a:t>.</a:t>
            </a:r>
            <a:r>
              <a:rPr lang="en-US" sz="2800" dirty="0" smtClean="0">
                <a:sym typeface="Symbol"/>
              </a:rPr>
              <a:t>(x) in ½ kx</a:t>
            </a:r>
            <a:r>
              <a:rPr lang="en-US" sz="2800" baseline="30000" dirty="0" smtClean="0">
                <a:sym typeface="Symbol"/>
              </a:rPr>
              <a:t>2</a:t>
            </a:r>
            <a:r>
              <a:rPr lang="en-US" sz="2800" dirty="0" smtClean="0">
                <a:sym typeface="Symbol"/>
              </a:rPr>
              <a:t> potential well </a:t>
            </a:r>
            <a:r>
              <a:rPr lang="en-US" sz="2000" dirty="0" smtClean="0">
                <a:sym typeface="Symbol"/>
              </a:rPr>
              <a:t>(see fig. 5.8 pg. 171 too) 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362200"/>
            <a:ext cx="53721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209800" y="17526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ym typeface="Symbol"/>
              </a:rPr>
              <a:t>(x) 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2286000"/>
            <a:ext cx="609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</a:p>
          <a:p>
            <a:endParaRPr lang="en-US" dirty="0" smtClean="0"/>
          </a:p>
          <a:p>
            <a:r>
              <a:rPr lang="en-US" dirty="0" smtClean="0"/>
              <a:t>3</a:t>
            </a:r>
          </a:p>
          <a:p>
            <a:endParaRPr lang="en-US" dirty="0" smtClean="0"/>
          </a:p>
          <a:p>
            <a:r>
              <a:rPr lang="en-US" dirty="0" smtClean="0"/>
              <a:t>2</a:t>
            </a:r>
          </a:p>
          <a:p>
            <a:endParaRPr lang="en-US" dirty="0" smtClean="0"/>
          </a:p>
          <a:p>
            <a:r>
              <a:rPr lang="en-US" dirty="0" smtClean="0"/>
              <a:t>1</a:t>
            </a:r>
          </a:p>
          <a:p>
            <a:endParaRPr lang="en-US" dirty="0" smtClean="0"/>
          </a:p>
          <a:p>
            <a:r>
              <a:rPr lang="en-US" dirty="0"/>
              <a:t>0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17526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ym typeface="Symbol"/>
              </a:rPr>
              <a:t>(x)* </a:t>
            </a:r>
            <a:r>
              <a:rPr lang="en-US" sz="3600" b="1" baseline="30000" dirty="0" smtClean="0">
                <a:sym typeface="Symbol"/>
              </a:rPr>
              <a:t>.</a:t>
            </a:r>
            <a:r>
              <a:rPr lang="en-US" sz="3600" b="1" dirty="0" smtClean="0">
                <a:sym typeface="Symbol"/>
              </a:rPr>
              <a:t>(x) </a:t>
            </a:r>
            <a:endParaRPr lang="en-US" sz="3600" b="1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905000" y="4800600"/>
            <a:ext cx="609600" cy="6858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5800" y="525780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½ kx</a:t>
            </a:r>
            <a:r>
              <a:rPr lang="en-US" sz="2400" b="1" baseline="30000" dirty="0" smtClean="0"/>
              <a:t>2</a:t>
            </a:r>
            <a:r>
              <a:rPr lang="en-US" sz="2400" b="1" dirty="0" smtClean="0"/>
              <a:t> potential well</a:t>
            </a:r>
            <a:endParaRPr lang="en-US" sz="24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4.uwsp.edu/physastr/kmenning/images/pse6.41.f.14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066800"/>
            <a:ext cx="4834944" cy="457708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09800" y="1219200"/>
            <a:ext cx="609600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u="sng" dirty="0" smtClean="0"/>
              <a:t>n</a:t>
            </a:r>
          </a:p>
          <a:p>
            <a:r>
              <a:rPr lang="en-US" sz="3300" dirty="0" smtClean="0"/>
              <a:t>5</a:t>
            </a:r>
          </a:p>
          <a:p>
            <a:r>
              <a:rPr lang="en-US" sz="3300" dirty="0" smtClean="0"/>
              <a:t>4</a:t>
            </a:r>
          </a:p>
          <a:p>
            <a:r>
              <a:rPr lang="en-US" sz="3300" dirty="0" smtClean="0"/>
              <a:t>3</a:t>
            </a:r>
          </a:p>
          <a:p>
            <a:r>
              <a:rPr lang="en-US" sz="3300" dirty="0" smtClean="0"/>
              <a:t>2</a:t>
            </a:r>
          </a:p>
          <a:p>
            <a:r>
              <a:rPr lang="en-US" sz="3300" dirty="0" smtClean="0"/>
              <a:t>1</a:t>
            </a:r>
          </a:p>
          <a:p>
            <a:r>
              <a:rPr lang="en-US" sz="3300" dirty="0" smtClean="0"/>
              <a:t>0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0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Quantum harmonic oscillator energy levels</a:t>
            </a:r>
          </a:p>
          <a:p>
            <a:r>
              <a:rPr lang="en-US" sz="2800" dirty="0" smtClean="0"/>
              <a:t>evenly spaced  and separated by ħ</a:t>
            </a:r>
            <a:r>
              <a:rPr lang="en-US" sz="2800" dirty="0" smtClean="0">
                <a:sym typeface="Symbol"/>
              </a:rPr>
              <a:t> =</a:t>
            </a:r>
            <a:r>
              <a:rPr lang="en-US" sz="2800" dirty="0"/>
              <a:t> </a:t>
            </a:r>
            <a:r>
              <a:rPr lang="en-US" sz="2800" dirty="0" smtClean="0"/>
              <a:t>ħ(k/</a:t>
            </a:r>
            <a:r>
              <a:rPr lang="en-US" sz="2800" dirty="0" smtClean="0">
                <a:sym typeface="Symbol"/>
              </a:rPr>
              <a:t>)</a:t>
            </a:r>
            <a:r>
              <a:rPr lang="en-US" sz="2800" baseline="30000" dirty="0" smtClean="0">
                <a:sym typeface="Symbol"/>
              </a:rPr>
              <a:t>1/2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5257800"/>
            <a:ext cx="5410200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E(n) = ħ</a:t>
            </a:r>
            <a:r>
              <a:rPr lang="en-US" sz="4000" dirty="0" smtClean="0">
                <a:sym typeface="Symbol"/>
              </a:rPr>
              <a:t>(n + ½)    n=0,1,2,3,….</a:t>
            </a:r>
            <a:endParaRPr lang="en-US" sz="4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0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Key Properties of  Quantum Harmonic Oscillator solution</a:t>
            </a:r>
          </a:p>
          <a:p>
            <a:r>
              <a:rPr lang="en-US" sz="2800" b="1" dirty="0" smtClean="0"/>
              <a:t>(see pp. </a:t>
            </a:r>
            <a:r>
              <a:rPr lang="en-US" sz="2800" b="1" smtClean="0"/>
              <a:t>172-174)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990600"/>
            <a:ext cx="853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>
                <a:sym typeface="Symbol"/>
              </a:rPr>
              <a:t>n=0,2,4…</a:t>
            </a:r>
            <a:r>
              <a:rPr lang="en-US" sz="3600" baseline="-25000" dirty="0" smtClean="0">
                <a:sym typeface="Symbol"/>
              </a:rPr>
              <a:t>n</a:t>
            </a:r>
            <a:r>
              <a:rPr lang="en-US" sz="3600" dirty="0" smtClean="0">
                <a:sym typeface="Symbol"/>
              </a:rPr>
              <a:t>  are</a:t>
            </a:r>
            <a:r>
              <a:rPr lang="en-US" sz="3600" b="1" dirty="0" smtClean="0">
                <a:sym typeface="Symbol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sym typeface="Symbol"/>
              </a:rPr>
              <a:t>even</a:t>
            </a:r>
            <a:r>
              <a:rPr lang="en-US" sz="3600" b="1" dirty="0" smtClean="0">
                <a:sym typeface="Symbol"/>
              </a:rPr>
              <a:t> </a:t>
            </a:r>
            <a:r>
              <a:rPr lang="en-US" sz="3600" dirty="0" smtClean="0">
                <a:sym typeface="Symbol"/>
              </a:rPr>
              <a:t>functions 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sym typeface="Symbol"/>
              </a:rPr>
              <a:t>n=1,3,5…</a:t>
            </a:r>
            <a:r>
              <a:rPr lang="en-US" sz="3600" baseline="-25000" dirty="0" smtClean="0">
                <a:sym typeface="Symbol"/>
              </a:rPr>
              <a:t>n</a:t>
            </a:r>
            <a:r>
              <a:rPr lang="en-US" sz="3600" dirty="0" smtClean="0">
                <a:sym typeface="Symbol"/>
              </a:rPr>
              <a:t> are </a:t>
            </a:r>
            <a:r>
              <a:rPr lang="en-US" sz="3600" b="1" dirty="0" smtClean="0">
                <a:solidFill>
                  <a:srgbClr val="0070C0"/>
                </a:solidFill>
                <a:sym typeface="Symbol"/>
              </a:rPr>
              <a:t>odd</a:t>
            </a:r>
            <a:r>
              <a:rPr lang="en-US" sz="3600" dirty="0" smtClean="0">
                <a:sym typeface="Symbol"/>
              </a:rPr>
              <a:t> functions</a:t>
            </a:r>
          </a:p>
          <a:p>
            <a:r>
              <a:rPr lang="en-US" sz="3600" dirty="0" smtClean="0"/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even</a:t>
            </a:r>
            <a:r>
              <a:rPr lang="en-US" sz="3600" dirty="0" smtClean="0"/>
              <a:t> =&gt; </a:t>
            </a:r>
            <a:r>
              <a:rPr lang="en-US" sz="3600" dirty="0" smtClean="0">
                <a:sym typeface="Symbol"/>
              </a:rPr>
              <a:t>(x) = (-x);</a:t>
            </a:r>
            <a:r>
              <a:rPr lang="en-US" sz="3600" b="1" dirty="0" smtClean="0">
                <a:sym typeface="Symbol"/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  <a:sym typeface="Symbol"/>
              </a:rPr>
              <a:t>odd</a:t>
            </a:r>
            <a:r>
              <a:rPr lang="en-US" sz="3600" b="1" dirty="0" smtClean="0">
                <a:sym typeface="Symbol"/>
              </a:rPr>
              <a:t> </a:t>
            </a:r>
            <a:r>
              <a:rPr lang="en-US" sz="3600" dirty="0" smtClean="0">
                <a:sym typeface="Symbol"/>
              </a:rPr>
              <a:t>=&gt; (x) =- (-x)]</a:t>
            </a:r>
          </a:p>
          <a:p>
            <a:r>
              <a:rPr lang="en-US" sz="3600" dirty="0" smtClean="0">
                <a:sym typeface="Symbol"/>
              </a:rPr>
              <a:t> 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4953000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average x = &lt;</a:t>
            </a:r>
            <a:r>
              <a:rPr lang="en-US" sz="3200" dirty="0" smtClean="0">
                <a:sym typeface="Symbol"/>
              </a:rPr>
              <a:t></a:t>
            </a:r>
            <a:r>
              <a:rPr lang="en-US" sz="3200" baseline="-25000" dirty="0" err="1" smtClean="0">
                <a:sym typeface="Symbol"/>
              </a:rPr>
              <a:t>n</a:t>
            </a:r>
            <a:r>
              <a:rPr lang="en-US" sz="3200" dirty="0" err="1" smtClean="0">
                <a:sym typeface="Symbol"/>
              </a:rPr>
              <a:t>|x</a:t>
            </a:r>
            <a:r>
              <a:rPr lang="en-US" sz="3200" dirty="0" smtClean="0">
                <a:sym typeface="Symbol"/>
              </a:rPr>
              <a:t>|</a:t>
            </a:r>
            <a:r>
              <a:rPr lang="en-US" sz="3200" baseline="-25000" dirty="0" smtClean="0">
                <a:sym typeface="Symbol"/>
              </a:rPr>
              <a:t>n</a:t>
            </a:r>
            <a:r>
              <a:rPr lang="en-US" sz="3200" dirty="0" smtClean="0">
                <a:sym typeface="Symbol"/>
              </a:rPr>
              <a:t>&gt; = 0 for all n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ym typeface="Symbol"/>
              </a:rPr>
              <a:t>Average p =</a:t>
            </a:r>
            <a:r>
              <a:rPr lang="en-US" sz="3200" dirty="0" smtClean="0"/>
              <a:t> = &lt;</a:t>
            </a:r>
            <a:r>
              <a:rPr lang="en-US" sz="3200" dirty="0" smtClean="0">
                <a:sym typeface="Symbol"/>
              </a:rPr>
              <a:t></a:t>
            </a:r>
            <a:r>
              <a:rPr lang="en-US" sz="3200" baseline="-25000" dirty="0" smtClean="0">
                <a:sym typeface="Symbol"/>
              </a:rPr>
              <a:t>n</a:t>
            </a:r>
            <a:r>
              <a:rPr lang="en-US" sz="3200" dirty="0" smtClean="0">
                <a:sym typeface="Symbol"/>
              </a:rPr>
              <a:t>|-</a:t>
            </a:r>
            <a:r>
              <a:rPr lang="en-US" sz="3200" dirty="0" err="1" smtClean="0">
                <a:sym typeface="Symbol"/>
              </a:rPr>
              <a:t>i</a:t>
            </a:r>
            <a:r>
              <a:rPr lang="en-US" sz="3200" b="1" dirty="0" smtClean="0">
                <a:ea typeface="Calibri" pitchFamily="34" charset="0"/>
                <a:cs typeface="Times New Roman" pitchFamily="18" charset="0"/>
                <a:sym typeface="Symbol" pitchFamily="18" charset="2"/>
              </a:rPr>
              <a:t> ħ d/</a:t>
            </a:r>
            <a:r>
              <a:rPr lang="en-US" sz="3200" b="1" dirty="0" err="1" smtClean="0">
                <a:ea typeface="Calibri" pitchFamily="34" charset="0"/>
                <a:cs typeface="Times New Roman" pitchFamily="18" charset="0"/>
                <a:sym typeface="Symbol" pitchFamily="18" charset="2"/>
              </a:rPr>
              <a:t>dx</a:t>
            </a:r>
            <a:r>
              <a:rPr lang="en-US" sz="3200" dirty="0" smtClean="0">
                <a:sym typeface="Symbol"/>
              </a:rPr>
              <a:t>|</a:t>
            </a:r>
            <a:r>
              <a:rPr lang="en-US" sz="3200" baseline="-25000" dirty="0" smtClean="0">
                <a:sym typeface="Symbol"/>
              </a:rPr>
              <a:t>n</a:t>
            </a:r>
            <a:r>
              <a:rPr lang="en-US" sz="3200" dirty="0" smtClean="0">
                <a:sym typeface="Symbol"/>
              </a:rPr>
              <a:t>&gt;=0 for all n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ym typeface="Symbol"/>
              </a:rPr>
              <a:t>From chapter 4 also: &lt;</a:t>
            </a:r>
            <a:r>
              <a:rPr lang="en-US" sz="3200" baseline="-25000" dirty="0" smtClean="0">
                <a:sym typeface="Symbol"/>
              </a:rPr>
              <a:t>n</a:t>
            </a:r>
            <a:r>
              <a:rPr lang="en-US" sz="3200" dirty="0" smtClean="0">
                <a:sym typeface="Symbol"/>
              </a:rPr>
              <a:t>| </a:t>
            </a:r>
            <a:r>
              <a:rPr lang="en-US" sz="3200" baseline="-25000" dirty="0" smtClean="0">
                <a:sym typeface="Symbol"/>
              </a:rPr>
              <a:t>m</a:t>
            </a:r>
            <a:r>
              <a:rPr lang="en-US" sz="3200" dirty="0" smtClean="0">
                <a:sym typeface="Symbol"/>
              </a:rPr>
              <a:t>&gt; = </a:t>
            </a:r>
            <a:r>
              <a:rPr lang="en-US" sz="3200" baseline="-25000" dirty="0" smtClean="0">
                <a:sym typeface="Symbol"/>
              </a:rPr>
              <a:t>nm</a:t>
            </a:r>
            <a:endParaRPr lang="en-US" sz="3200" dirty="0" smtClean="0">
              <a:sym typeface="Symbo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7432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Note that:   </a:t>
            </a:r>
            <a:r>
              <a:rPr lang="en-US" sz="3200" b="1" dirty="0" smtClean="0">
                <a:solidFill>
                  <a:srgbClr val="FF0000"/>
                </a:solidFill>
              </a:rPr>
              <a:t>even*even</a:t>
            </a:r>
            <a:r>
              <a:rPr lang="en-US" sz="3200" b="1" dirty="0" smtClean="0"/>
              <a:t> = </a:t>
            </a:r>
            <a:r>
              <a:rPr lang="en-US" sz="3200" b="1" dirty="0" smtClean="0">
                <a:solidFill>
                  <a:srgbClr val="FF0000"/>
                </a:solidFill>
              </a:rPr>
              <a:t>even  </a:t>
            </a:r>
            <a:r>
              <a:rPr lang="en-US" sz="3200" b="1" dirty="0" smtClean="0"/>
              <a:t>(ex. </a:t>
            </a:r>
            <a:r>
              <a:rPr lang="en-US" sz="3200" b="1" dirty="0" smtClean="0">
                <a:solidFill>
                  <a:srgbClr val="FF0000"/>
                </a:solidFill>
              </a:rPr>
              <a:t> x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</a:rPr>
              <a:t> * x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</a:rPr>
              <a:t>=x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4</a:t>
            </a:r>
            <a:r>
              <a:rPr lang="en-US" sz="3200" b="1" dirty="0" smtClean="0"/>
              <a:t>)</a:t>
            </a:r>
            <a:endParaRPr lang="en-US" sz="3200" b="1" baseline="30000" dirty="0" smtClean="0"/>
          </a:p>
          <a:p>
            <a:r>
              <a:rPr lang="en-US" sz="3200" dirty="0" smtClean="0"/>
              <a:t>	            </a:t>
            </a:r>
            <a:r>
              <a:rPr lang="en-US" sz="3200" b="1" dirty="0" smtClean="0">
                <a:solidFill>
                  <a:srgbClr val="0070C0"/>
                </a:solidFill>
              </a:rPr>
              <a:t>odd* odd </a:t>
            </a:r>
            <a:r>
              <a:rPr lang="en-US" sz="3200" dirty="0" smtClean="0"/>
              <a:t>= </a:t>
            </a:r>
            <a:r>
              <a:rPr lang="en-US" sz="3200" b="1" dirty="0" smtClean="0">
                <a:solidFill>
                  <a:srgbClr val="FF0000"/>
                </a:solidFill>
              </a:rPr>
              <a:t>even</a:t>
            </a:r>
            <a:r>
              <a:rPr lang="en-US" sz="3200" b="1" dirty="0" smtClean="0"/>
              <a:t>    (ex. </a:t>
            </a:r>
            <a:r>
              <a:rPr lang="en-US" sz="3200" b="1" dirty="0" smtClean="0">
                <a:solidFill>
                  <a:srgbClr val="0070C0"/>
                </a:solidFill>
              </a:rPr>
              <a:t>x</a:t>
            </a:r>
            <a:r>
              <a:rPr lang="en-US" sz="3200" b="1" baseline="30000" dirty="0" smtClean="0">
                <a:solidFill>
                  <a:srgbClr val="0070C0"/>
                </a:solidFill>
              </a:rPr>
              <a:t>3</a:t>
            </a:r>
            <a:r>
              <a:rPr lang="en-US" sz="3200" b="1" dirty="0" smtClean="0">
                <a:solidFill>
                  <a:srgbClr val="0070C0"/>
                </a:solidFill>
              </a:rPr>
              <a:t>*x</a:t>
            </a:r>
            <a:r>
              <a:rPr lang="en-US" sz="3200" b="1" baseline="30000" dirty="0" smtClean="0">
                <a:solidFill>
                  <a:srgbClr val="0070C0"/>
                </a:solidFill>
              </a:rPr>
              <a:t>1</a:t>
            </a:r>
            <a:r>
              <a:rPr lang="en-US" sz="3200" b="1" dirty="0" smtClean="0"/>
              <a:t>= </a:t>
            </a:r>
            <a:r>
              <a:rPr lang="en-US" sz="3200" b="1" dirty="0" smtClean="0">
                <a:solidFill>
                  <a:srgbClr val="FF0000"/>
                </a:solidFill>
              </a:rPr>
              <a:t>x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4</a:t>
            </a:r>
            <a:r>
              <a:rPr lang="en-US" sz="3200" b="1" dirty="0" smtClean="0"/>
              <a:t>)</a:t>
            </a:r>
            <a:endParaRPr lang="en-US" sz="3200" b="1" baseline="30000" dirty="0" smtClean="0"/>
          </a:p>
          <a:p>
            <a:r>
              <a:rPr lang="en-US" sz="3200" b="1" dirty="0" smtClean="0"/>
              <a:t>		  </a:t>
            </a:r>
            <a:r>
              <a:rPr lang="en-US" sz="3200" b="1" dirty="0" smtClean="0">
                <a:solidFill>
                  <a:srgbClr val="0070C0"/>
                </a:solidFill>
              </a:rPr>
              <a:t>odd*</a:t>
            </a:r>
            <a:r>
              <a:rPr lang="en-US" sz="3200" b="1" dirty="0" smtClean="0">
                <a:solidFill>
                  <a:srgbClr val="FF0000"/>
                </a:solidFill>
              </a:rPr>
              <a:t> even </a:t>
            </a:r>
            <a:r>
              <a:rPr lang="en-US" sz="3200" b="1" dirty="0" smtClean="0"/>
              <a:t>= </a:t>
            </a:r>
            <a:r>
              <a:rPr lang="en-US" sz="3200" b="1" dirty="0" smtClean="0">
                <a:solidFill>
                  <a:srgbClr val="0070C0"/>
                </a:solidFill>
              </a:rPr>
              <a:t>odd    (ex.  x</a:t>
            </a:r>
            <a:r>
              <a:rPr lang="en-US" sz="3200" b="1" baseline="30000" dirty="0" smtClean="0">
                <a:solidFill>
                  <a:srgbClr val="0070C0"/>
                </a:solidFill>
              </a:rPr>
              <a:t>3</a:t>
            </a:r>
            <a:r>
              <a:rPr lang="en-US" sz="3200" b="1" dirty="0" smtClean="0">
                <a:solidFill>
                  <a:srgbClr val="0070C0"/>
                </a:solidFill>
              </a:rPr>
              <a:t>*</a:t>
            </a:r>
            <a:r>
              <a:rPr lang="en-US" sz="3200" b="1" dirty="0" smtClean="0">
                <a:solidFill>
                  <a:srgbClr val="FF0000"/>
                </a:solidFill>
              </a:rPr>
              <a:t>x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3200" b="1" dirty="0" smtClean="0"/>
              <a:t>=</a:t>
            </a:r>
            <a:r>
              <a:rPr lang="en-US" sz="3200" b="1" dirty="0" smtClean="0">
                <a:solidFill>
                  <a:srgbClr val="0070C0"/>
                </a:solidFill>
              </a:rPr>
              <a:t>x</a:t>
            </a:r>
            <a:r>
              <a:rPr lang="en-US" sz="3200" b="1" baseline="30000" dirty="0" smtClean="0">
                <a:solidFill>
                  <a:srgbClr val="0070C0"/>
                </a:solidFill>
              </a:rPr>
              <a:t>5</a:t>
            </a:r>
            <a:r>
              <a:rPr lang="en-US" sz="3200" b="1" dirty="0" smtClean="0"/>
              <a:t>)</a:t>
            </a:r>
            <a:endParaRPr lang="en-US" sz="3200" b="1" baseline="30000" dirty="0" smtClean="0"/>
          </a:p>
          <a:p>
            <a:r>
              <a:rPr lang="en-US" sz="3200" dirty="0" smtClean="0"/>
              <a:t>Since: integrations &lt;</a:t>
            </a:r>
            <a:r>
              <a:rPr lang="en-US" sz="3200" dirty="0" smtClean="0">
                <a:sym typeface="Symbol"/>
              </a:rPr>
              <a:t>|</a:t>
            </a:r>
            <a:r>
              <a:rPr lang="en-US" sz="3200" dirty="0" err="1" smtClean="0">
                <a:sym typeface="Symbol"/>
              </a:rPr>
              <a:t>A</a:t>
            </a:r>
            <a:r>
              <a:rPr lang="en-US" sz="3200" baseline="-25000" dirty="0" err="1" smtClean="0">
                <a:sym typeface="Symbol"/>
              </a:rPr>
              <a:t>op</a:t>
            </a:r>
            <a:r>
              <a:rPr lang="en-US" sz="3200" dirty="0" smtClean="0">
                <a:sym typeface="Symbol"/>
              </a:rPr>
              <a:t>|&gt; are from -</a:t>
            </a:r>
            <a:r>
              <a:rPr lang="en-US" sz="3200" dirty="0" smtClean="0">
                <a:sym typeface="Wingdings" pitchFamily="2" charset="2"/>
              </a:rPr>
              <a:t> +</a:t>
            </a:r>
            <a:r>
              <a:rPr lang="en-US" sz="3200" dirty="0" smtClean="0">
                <a:sym typeface="Symbol"/>
              </a:rPr>
              <a:t>=&gt;…</a:t>
            </a:r>
            <a:r>
              <a:rPr lang="en-US" sz="3200" dirty="0" smtClean="0"/>
              <a:t>	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4.uwsp.edu/physastr/kmenning/images/pse6.41.f.14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066800"/>
            <a:ext cx="4834944" cy="457708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5800" y="3810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USING ODD/EVEN PROPERTY TO RATIONALIZE THE </a:t>
            </a:r>
            <a:r>
              <a:rPr lang="en-US" dirty="0" smtClean="0">
                <a:sym typeface="Symbol"/>
              </a:rPr>
              <a:t>n= 1 </a:t>
            </a:r>
            <a:r>
              <a:rPr lang="en-US" dirty="0" smtClean="0"/>
              <a:t>SELECTION’ RULE FOR IR TRANSITIONS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914400"/>
            <a:ext cx="33528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Dipole operator =(q*x) `couples’  </a:t>
            </a:r>
            <a:r>
              <a:rPr lang="en-US" sz="2800" dirty="0" smtClean="0">
                <a:sym typeface="Symbol"/>
              </a:rPr>
              <a:t></a:t>
            </a:r>
            <a:r>
              <a:rPr lang="en-US" sz="2800" baseline="-25000" dirty="0" smtClean="0">
                <a:sym typeface="Symbol"/>
              </a:rPr>
              <a:t>n</a:t>
            </a:r>
            <a:r>
              <a:rPr lang="en-US" sz="2800" dirty="0" smtClean="0">
                <a:sym typeface="Symbol"/>
              </a:rPr>
              <a:t> with </a:t>
            </a:r>
            <a:r>
              <a:rPr lang="en-US" sz="2800" baseline="-25000" dirty="0" smtClean="0">
                <a:sym typeface="Symbol"/>
              </a:rPr>
              <a:t>m</a:t>
            </a:r>
            <a:r>
              <a:rPr lang="en-US" sz="2800" dirty="0" smtClean="0">
                <a:sym typeface="Symbol"/>
              </a:rPr>
              <a:t> to produce transition via:</a:t>
            </a:r>
          </a:p>
          <a:p>
            <a:endParaRPr lang="en-US" sz="2800" dirty="0">
              <a:sym typeface="Symbol"/>
            </a:endParaRPr>
          </a:p>
          <a:p>
            <a:pPr>
              <a:buFont typeface="Symbol"/>
              <a:buChar char="ò"/>
            </a:pPr>
            <a:r>
              <a:rPr lang="en-US" sz="3600" dirty="0" smtClean="0">
                <a:sym typeface="Symbol"/>
              </a:rPr>
              <a:t></a:t>
            </a:r>
            <a:r>
              <a:rPr lang="en-US" sz="3600" baseline="-25000" dirty="0" smtClean="0">
                <a:sym typeface="Symbol"/>
              </a:rPr>
              <a:t>m</a:t>
            </a:r>
            <a:r>
              <a:rPr lang="en-US" sz="3600" baseline="30000" dirty="0" smtClean="0">
                <a:sym typeface="Symbol"/>
              </a:rPr>
              <a:t>.</a:t>
            </a:r>
            <a:r>
              <a:rPr lang="en-US" sz="3600" dirty="0" smtClean="0">
                <a:sym typeface="Symbol"/>
              </a:rPr>
              <a:t>(</a:t>
            </a:r>
            <a:r>
              <a:rPr lang="en-US" sz="3600" dirty="0" err="1" smtClean="0">
                <a:sym typeface="Symbol"/>
              </a:rPr>
              <a:t>qx</a:t>
            </a:r>
            <a:r>
              <a:rPr lang="en-US" sz="3600" dirty="0" smtClean="0">
                <a:sym typeface="Symbol"/>
              </a:rPr>
              <a:t>) </a:t>
            </a:r>
            <a:r>
              <a:rPr lang="en-US" sz="3600" baseline="-25000" dirty="0" smtClean="0">
                <a:sym typeface="Symbol"/>
              </a:rPr>
              <a:t>n</a:t>
            </a:r>
            <a:r>
              <a:rPr lang="en-US" sz="3600" dirty="0" smtClean="0">
                <a:sym typeface="Symbol"/>
              </a:rPr>
              <a:t> </a:t>
            </a:r>
            <a:r>
              <a:rPr lang="en-US" sz="3600" dirty="0" err="1" smtClean="0">
                <a:sym typeface="Symbol"/>
              </a:rPr>
              <a:t>dx</a:t>
            </a:r>
            <a:r>
              <a:rPr lang="en-US" sz="3600" dirty="0" smtClean="0">
                <a:sym typeface="Symbol"/>
              </a:rPr>
              <a:t>=</a:t>
            </a:r>
          </a:p>
          <a:p>
            <a:r>
              <a:rPr lang="en-US" sz="3600" dirty="0" smtClean="0">
                <a:sym typeface="Symbol"/>
              </a:rPr>
              <a:t>q </a:t>
            </a:r>
            <a:r>
              <a:rPr lang="en-US" sz="3600" dirty="0" smtClean="0">
                <a:sym typeface="Symbol"/>
              </a:rPr>
              <a:t></a:t>
            </a:r>
            <a:r>
              <a:rPr lang="en-US" sz="3600" baseline="-25000" dirty="0" smtClean="0">
                <a:sym typeface="Symbol"/>
              </a:rPr>
              <a:t>m</a:t>
            </a:r>
            <a:r>
              <a:rPr lang="en-US" sz="3600" baseline="30000" dirty="0" smtClean="0">
                <a:sym typeface="Symbol"/>
              </a:rPr>
              <a:t>.</a:t>
            </a:r>
            <a:r>
              <a:rPr lang="en-US" sz="3600" dirty="0" smtClean="0">
                <a:sym typeface="Symbol"/>
              </a:rPr>
              <a:t>(x) </a:t>
            </a:r>
            <a:r>
              <a:rPr lang="en-US" sz="3600" baseline="-25000" dirty="0" smtClean="0">
                <a:sym typeface="Symbol"/>
              </a:rPr>
              <a:t>n</a:t>
            </a:r>
            <a:r>
              <a:rPr lang="en-US" sz="3600" dirty="0" smtClean="0">
                <a:sym typeface="Symbol"/>
              </a:rPr>
              <a:t> </a:t>
            </a:r>
            <a:r>
              <a:rPr lang="en-US" sz="3600" dirty="0" err="1" smtClean="0">
                <a:sym typeface="Symbol"/>
              </a:rPr>
              <a:t>dx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5486400"/>
            <a:ext cx="76962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=&gt; m and n must be odd/even or even odd else integral</a:t>
            </a:r>
            <a:r>
              <a:rPr lang="en-US" sz="3200" dirty="0" smtClean="0">
                <a:sym typeface="Wingdings" pitchFamily="2" charset="2"/>
              </a:rPr>
              <a:t> 0 =&gt; minimum m-n= 1 </a:t>
            </a:r>
            <a:endParaRPr lang="en-US" sz="3200" dirty="0"/>
          </a:p>
        </p:txBody>
      </p:sp>
      <p:sp>
        <p:nvSpPr>
          <p:cNvPr id="6" name="Freeform 5"/>
          <p:cNvSpPr/>
          <p:nvPr/>
        </p:nvSpPr>
        <p:spPr>
          <a:xfrm>
            <a:off x="4953000" y="4038600"/>
            <a:ext cx="212035" cy="506895"/>
          </a:xfrm>
          <a:custGeom>
            <a:avLst/>
            <a:gdLst>
              <a:gd name="connsiteX0" fmla="*/ 212035 w 212035"/>
              <a:gd name="connsiteY0" fmla="*/ 506895 h 506895"/>
              <a:gd name="connsiteX1" fmla="*/ 13252 w 212035"/>
              <a:gd name="connsiteY1" fmla="*/ 327991 h 506895"/>
              <a:gd name="connsiteX2" fmla="*/ 132522 w 212035"/>
              <a:gd name="connsiteY2" fmla="*/ 0 h 506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2035" h="506895">
                <a:moveTo>
                  <a:pt x="212035" y="506895"/>
                </a:moveTo>
                <a:cubicBezTo>
                  <a:pt x="119269" y="459684"/>
                  <a:pt x="26504" y="412473"/>
                  <a:pt x="13252" y="327991"/>
                </a:cubicBezTo>
                <a:cubicBezTo>
                  <a:pt x="0" y="243509"/>
                  <a:pt x="66261" y="121754"/>
                  <a:pt x="132522" y="0"/>
                </a:cubicBezTo>
              </a:path>
            </a:pathLst>
          </a:cu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800600" y="3505200"/>
            <a:ext cx="212035" cy="506895"/>
          </a:xfrm>
          <a:custGeom>
            <a:avLst/>
            <a:gdLst>
              <a:gd name="connsiteX0" fmla="*/ 212035 w 212035"/>
              <a:gd name="connsiteY0" fmla="*/ 506895 h 506895"/>
              <a:gd name="connsiteX1" fmla="*/ 13252 w 212035"/>
              <a:gd name="connsiteY1" fmla="*/ 327991 h 506895"/>
              <a:gd name="connsiteX2" fmla="*/ 132522 w 212035"/>
              <a:gd name="connsiteY2" fmla="*/ 0 h 506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2035" h="506895">
                <a:moveTo>
                  <a:pt x="212035" y="506895"/>
                </a:moveTo>
                <a:cubicBezTo>
                  <a:pt x="119269" y="459684"/>
                  <a:pt x="26504" y="412473"/>
                  <a:pt x="13252" y="327991"/>
                </a:cubicBezTo>
                <a:cubicBezTo>
                  <a:pt x="0" y="243509"/>
                  <a:pt x="66261" y="121754"/>
                  <a:pt x="132522" y="0"/>
                </a:cubicBezTo>
              </a:path>
            </a:pathLst>
          </a:cu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724400" y="2971800"/>
            <a:ext cx="212035" cy="506895"/>
          </a:xfrm>
          <a:custGeom>
            <a:avLst/>
            <a:gdLst>
              <a:gd name="connsiteX0" fmla="*/ 212035 w 212035"/>
              <a:gd name="connsiteY0" fmla="*/ 506895 h 506895"/>
              <a:gd name="connsiteX1" fmla="*/ 13252 w 212035"/>
              <a:gd name="connsiteY1" fmla="*/ 327991 h 506895"/>
              <a:gd name="connsiteX2" fmla="*/ 132522 w 212035"/>
              <a:gd name="connsiteY2" fmla="*/ 0 h 506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2035" h="506895">
                <a:moveTo>
                  <a:pt x="212035" y="506895"/>
                </a:moveTo>
                <a:cubicBezTo>
                  <a:pt x="119269" y="459684"/>
                  <a:pt x="26504" y="412473"/>
                  <a:pt x="13252" y="327991"/>
                </a:cubicBezTo>
                <a:cubicBezTo>
                  <a:pt x="0" y="243509"/>
                  <a:pt x="66261" y="121754"/>
                  <a:pt x="132522" y="0"/>
                </a:cubicBezTo>
              </a:path>
            </a:pathLst>
          </a:cu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cience.uva.nl/research/mmm/pictures/17tesla/17T_7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676400"/>
            <a:ext cx="3010191" cy="4010186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1600200"/>
            <a:ext cx="5257800" cy="4129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905000" y="167640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5780782"/>
            <a:ext cx="388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30000" dirty="0" smtClean="0"/>
              <a:t>3</a:t>
            </a:r>
            <a:r>
              <a:rPr lang="en-US" sz="3200" dirty="0" smtClean="0"/>
              <a:t>He low temperature cryostat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495800" y="5791200"/>
            <a:ext cx="411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rest of the measuring system </a:t>
            </a:r>
            <a:endParaRPr lang="en-US" sz="32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1524000"/>
            <a:ext cx="5257800" cy="4129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Freeform 8"/>
          <p:cNvSpPr/>
          <p:nvPr/>
        </p:nvSpPr>
        <p:spPr>
          <a:xfrm>
            <a:off x="1635617" y="534474"/>
            <a:ext cx="3953814" cy="3226157"/>
          </a:xfrm>
          <a:custGeom>
            <a:avLst/>
            <a:gdLst>
              <a:gd name="connsiteX0" fmla="*/ 0 w 3953814"/>
              <a:gd name="connsiteY0" fmla="*/ 1088264 h 3226157"/>
              <a:gd name="connsiteX1" fmla="*/ 463639 w 3953814"/>
              <a:gd name="connsiteY1" fmla="*/ 547351 h 3226157"/>
              <a:gd name="connsiteX2" fmla="*/ 1764406 w 3953814"/>
              <a:gd name="connsiteY2" fmla="*/ 173864 h 3226157"/>
              <a:gd name="connsiteX3" fmla="*/ 3103808 w 3953814"/>
              <a:gd name="connsiteY3" fmla="*/ 508715 h 3226157"/>
              <a:gd name="connsiteX4" fmla="*/ 3953814 w 3953814"/>
              <a:gd name="connsiteY4" fmla="*/ 3226157 h 3226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3814" h="3226157">
                <a:moveTo>
                  <a:pt x="0" y="1088264"/>
                </a:moveTo>
                <a:cubicBezTo>
                  <a:pt x="84785" y="894007"/>
                  <a:pt x="169571" y="699751"/>
                  <a:pt x="463639" y="547351"/>
                </a:cubicBezTo>
                <a:cubicBezTo>
                  <a:pt x="757707" y="394951"/>
                  <a:pt x="1324378" y="180303"/>
                  <a:pt x="1764406" y="173864"/>
                </a:cubicBezTo>
                <a:cubicBezTo>
                  <a:pt x="2204434" y="167425"/>
                  <a:pt x="2738907" y="0"/>
                  <a:pt x="3103808" y="508715"/>
                </a:cubicBezTo>
                <a:cubicBezTo>
                  <a:pt x="3468709" y="1017430"/>
                  <a:pt x="3711261" y="2121793"/>
                  <a:pt x="3953814" y="3226157"/>
                </a:cubicBezTo>
              </a:path>
            </a:pathLst>
          </a:cu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nature.com/ncomms/2015/150706/ncomms8611/images_article/ncomms8611-f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42068"/>
            <a:ext cx="5589180" cy="671593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934200" y="1066800"/>
            <a:ext cx="2057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the equipment produces:</a:t>
            </a:r>
          </a:p>
          <a:p>
            <a:endParaRPr lang="en-US" dirty="0" smtClean="0"/>
          </a:p>
          <a:p>
            <a:r>
              <a:rPr lang="en-US" dirty="0" smtClean="0"/>
              <a:t>Heat capacity “spectra”</a:t>
            </a:r>
          </a:p>
          <a:p>
            <a:endParaRPr lang="en-US" dirty="0" smtClean="0"/>
          </a:p>
          <a:p>
            <a:r>
              <a:rPr lang="en-US" dirty="0" smtClean="0"/>
              <a:t>(C/T </a:t>
            </a:r>
            <a:r>
              <a:rPr lang="en-US" dirty="0" err="1" smtClean="0"/>
              <a:t>vs</a:t>
            </a:r>
            <a:r>
              <a:rPr lang="en-US" dirty="0" smtClean="0"/>
              <a:t> T plots)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295400"/>
            <a:ext cx="7467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The Univ. of Michigan/</a:t>
            </a:r>
            <a:r>
              <a:rPr lang="en-US" sz="4400" dirty="0" err="1" smtClean="0"/>
              <a:t>Westrum</a:t>
            </a:r>
            <a:r>
              <a:rPr lang="en-US" sz="4400" dirty="0" smtClean="0"/>
              <a:t> Fiasco and how </a:t>
            </a:r>
            <a:r>
              <a:rPr lang="en-US" sz="4400" smtClean="0"/>
              <a:t>Doc rekindles a love with </a:t>
            </a:r>
            <a:r>
              <a:rPr lang="en-US" sz="4400" dirty="0" smtClean="0"/>
              <a:t>another kind of spectra….</a:t>
            </a:r>
            <a:endParaRPr lang="en-US" sz="4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ages.pomona.edu/~wes04747/chem164/MolZoo/EBW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1" y="133431"/>
            <a:ext cx="3048000" cy="337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4" descr="paul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5" y="133431"/>
            <a:ext cx="2971800" cy="360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10000" y="3657600"/>
            <a:ext cx="518159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E. Bright Wilson</a:t>
            </a:r>
          </a:p>
          <a:p>
            <a:r>
              <a:rPr lang="en-US" dirty="0" smtClean="0"/>
              <a:t> </a:t>
            </a:r>
            <a:r>
              <a:rPr lang="en-US" sz="2800" dirty="0" smtClean="0"/>
              <a:t>Harvard University, Chemistry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National Medal of Science 1975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T.W. Richards Endowed Chair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His son (Ken)wins Nobel in Physics (Cornell Univ.)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3813" y="3962400"/>
            <a:ext cx="39385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Linus Pauling</a:t>
            </a:r>
          </a:p>
          <a:p>
            <a:r>
              <a:rPr lang="en-US" sz="2800" dirty="0" smtClean="0"/>
              <a:t>Cal Tech, Chemistry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Nobel Prize in Chemistry 1954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Nobel Peace Prize 1962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3276600" y="2133600"/>
            <a:ext cx="685801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7467600" y="2019381"/>
            <a:ext cx="685801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xmlns="" val="304992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academictree.org/photo/cache.06811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53678"/>
            <a:ext cx="4342119" cy="434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4615901"/>
            <a:ext cx="449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R. L. </a:t>
            </a:r>
            <a:r>
              <a:rPr lang="en-US" sz="3600" dirty="0" err="1" smtClean="0"/>
              <a:t>Kuczkowski</a:t>
            </a:r>
            <a:endParaRPr lang="en-US" sz="3600" dirty="0" smtClean="0"/>
          </a:p>
          <a:p>
            <a:r>
              <a:rPr lang="en-US" sz="2800" dirty="0" smtClean="0"/>
              <a:t>University of Michigan, Chemistry Department Chair</a:t>
            </a:r>
          </a:p>
          <a:p>
            <a:r>
              <a:rPr lang="en-US" sz="2800" dirty="0" smtClean="0"/>
              <a:t>Doc’s favorite</a:t>
            </a:r>
            <a:r>
              <a:rPr lang="en-US" sz="2800" smtClean="0"/>
              <a:t>, best mentor </a:t>
            </a:r>
            <a:endParaRPr lang="en-US" sz="2800" dirty="0"/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3870843" y="2162175"/>
            <a:ext cx="685801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5" name="Picture 7" descr="madsci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573890"/>
            <a:ext cx="3025998" cy="2940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495800" y="3514248"/>
            <a:ext cx="4800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‘Doc’ Fong</a:t>
            </a:r>
          </a:p>
          <a:p>
            <a:r>
              <a:rPr lang="en-US" sz="2800" dirty="0" smtClean="0"/>
              <a:t>SUNY Alfred State Chemistry</a:t>
            </a:r>
          </a:p>
          <a:p>
            <a:r>
              <a:rPr lang="en-US" sz="2800" dirty="0" smtClean="0"/>
              <a:t>Mr. `Fixit’ (and nut case)</a:t>
            </a:r>
            <a:endParaRPr lang="en-US" sz="2800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6762750" y="1886040"/>
            <a:ext cx="671512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7483700" y="1390811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YOU !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46043" y="2188243"/>
            <a:ext cx="1994874" cy="132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782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fongjd\AppData\Local\Microsoft\Windows\Temporary Internet Files\Content.Word\New Picture.pn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7772400" cy="48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6" name="Text Box 1373"/>
          <p:cNvSpPr txBox="1">
            <a:spLocks noChangeArrowheads="1"/>
          </p:cNvSpPr>
          <p:nvPr/>
        </p:nvSpPr>
        <p:spPr bwMode="auto">
          <a:xfrm>
            <a:off x="914400" y="152400"/>
            <a:ext cx="6858000" cy="1676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Figure 1: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Assignment of m and J for P and R Branches of a Hypothetical  Diatomic IR spectrum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04800" y="2133600"/>
            <a:ext cx="7508979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Some </a:t>
            </a:r>
            <a:r>
              <a:rPr lang="en-US" sz="2400" b="1" dirty="0" err="1" smtClean="0"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H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ermite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polynomials </a:t>
            </a:r>
            <a:r>
              <a:rPr lang="en-US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(z=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(</a:t>
            </a:r>
            <a:r>
              <a:rPr lang="en-US" sz="2400" b="1" baseline="300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1/2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x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)  (Table 5.2 pg. 170)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	</a:t>
            </a:r>
            <a:r>
              <a:rPr kumimoji="0" lang="pt-B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n	 H</a:t>
            </a:r>
            <a:r>
              <a:rPr kumimoji="0" lang="pt-BR" sz="2400" b="1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n</a:t>
            </a:r>
            <a:r>
              <a:rPr kumimoji="0" lang="pt-B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(z)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	0	1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	1	2z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	2	4z</a:t>
            </a:r>
            <a:r>
              <a:rPr kumimoji="0" lang="pt-BR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2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-2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	3	8z</a:t>
            </a:r>
            <a:r>
              <a:rPr kumimoji="0" lang="pt-BR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3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-12z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	4	16z</a:t>
            </a:r>
            <a:r>
              <a:rPr kumimoji="0" lang="pt-BR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4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-48z</a:t>
            </a:r>
            <a:r>
              <a:rPr kumimoji="0" lang="pt-BR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2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+12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	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5	32z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5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-16z</a:t>
            </a: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3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+120z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0"/>
            <a:ext cx="85344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Solution to reduced mass Schrodinger equation for the Harmonic Oscillator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</a:t>
            </a:r>
            <a:r>
              <a:rPr lang="en-US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=(1/2</a:t>
            </a:r>
            <a:r>
              <a:rPr lang="en-US" sz="2400" b="1" baseline="30000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n</a:t>
            </a:r>
            <a:r>
              <a:rPr lang="en-US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n!)</a:t>
            </a:r>
            <a:r>
              <a:rPr lang="en-US" sz="2400" b="1" baseline="30000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1/2</a:t>
            </a:r>
            <a:r>
              <a:rPr lang="en-US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(</a:t>
            </a:r>
            <a:r>
              <a:rPr lang="en-US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/</a:t>
            </a:r>
            <a:r>
              <a:rPr lang="en-US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</a:t>
            </a:r>
            <a:r>
              <a:rPr lang="en-US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  <a:r>
              <a:rPr lang="en-US" sz="2400" b="1" baseline="30000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1/4</a:t>
            </a:r>
            <a:r>
              <a:rPr lang="en-US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H</a:t>
            </a:r>
            <a:r>
              <a:rPr lang="en-US" sz="2400" b="1" baseline="-30000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n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(</a:t>
            </a:r>
            <a:r>
              <a:rPr lang="en-US" sz="2400" b="1" baseline="300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1/2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x) </a:t>
            </a:r>
            <a:r>
              <a:rPr lang="en-US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exp( -</a:t>
            </a:r>
            <a:r>
              <a:rPr lang="en-US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x</a:t>
            </a:r>
            <a:r>
              <a:rPr lang="en-US" sz="2400" b="1" baseline="30000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/2), n = 0,1,2….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en-US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= (k</a:t>
            </a:r>
            <a:r>
              <a:rPr lang="en-US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</a:t>
            </a:r>
            <a:r>
              <a:rPr lang="en-US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/</a:t>
            </a:r>
            <a:r>
              <a:rPr lang="en-US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ħ </a:t>
            </a:r>
            <a:r>
              <a:rPr lang="en-US" sz="2400" b="1" baseline="30000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 )  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and </a:t>
            </a:r>
            <a:r>
              <a:rPr lang="en-US" sz="2400" b="1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H</a:t>
            </a:r>
            <a:r>
              <a:rPr lang="en-US" sz="2400" b="1" baseline="-30000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n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(</a:t>
            </a:r>
            <a:r>
              <a:rPr lang="en-US" sz="2400" b="1" baseline="300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1/2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x) </a:t>
            </a:r>
            <a:r>
              <a:rPr lang="en-US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is the `</a:t>
            </a:r>
            <a:r>
              <a:rPr lang="en-US" sz="2400" b="1" dirty="0" err="1" smtClean="0"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Hermite</a:t>
            </a:r>
            <a:r>
              <a:rPr lang="en-US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’ Polynomial… </a:t>
            </a:r>
            <a:endParaRPr lang="en-US" sz="2400" dirty="0" smtClean="0"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5181600"/>
            <a:ext cx="8610600" cy="150810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 most important result:  (n=0,1,2…..)</a:t>
            </a:r>
          </a:p>
          <a:p>
            <a:r>
              <a:rPr lang="en-US" sz="3200" b="1" dirty="0" smtClean="0"/>
              <a:t>E</a:t>
            </a:r>
            <a:r>
              <a:rPr lang="en-US" sz="3200" b="1" baseline="-25000" dirty="0" smtClean="0"/>
              <a:t>n</a:t>
            </a:r>
            <a:r>
              <a:rPr lang="en-US" sz="3200" b="1" dirty="0" smtClean="0"/>
              <a:t>  = h</a:t>
            </a:r>
            <a:r>
              <a:rPr lang="en-US" sz="3200" b="1" dirty="0" smtClean="0">
                <a:sym typeface="Symbol"/>
              </a:rPr>
              <a:t>(n + ½ )  where  = </a:t>
            </a:r>
            <a:r>
              <a:rPr lang="en-US" sz="3200" b="1" u="sng" dirty="0" smtClean="0">
                <a:sym typeface="Symbol"/>
              </a:rPr>
              <a:t>h(k/</a:t>
            </a:r>
            <a:r>
              <a:rPr lang="en-US" sz="3200" b="1" u="sng" baseline="30000" dirty="0" smtClean="0">
                <a:sym typeface="Symbol"/>
              </a:rPr>
              <a:t>)1/2</a:t>
            </a:r>
            <a:r>
              <a:rPr lang="en-US" sz="3200" b="1" u="sng" dirty="0" smtClean="0">
                <a:sym typeface="Symbol"/>
              </a:rPr>
              <a:t> =</a:t>
            </a:r>
            <a:r>
              <a:rPr lang="en-US" sz="3200" b="1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ħ</a:t>
            </a:r>
            <a:r>
              <a:rPr lang="en-US" sz="3200" b="1" dirty="0" smtClean="0">
                <a:sym typeface="Symbol"/>
              </a:rPr>
              <a:t>(k/</a:t>
            </a:r>
            <a:r>
              <a:rPr lang="en-US" sz="3200" b="1" baseline="30000" dirty="0" smtClean="0">
                <a:sym typeface="Symbol"/>
              </a:rPr>
              <a:t>)1/2</a:t>
            </a:r>
            <a:r>
              <a:rPr lang="en-US" sz="3200" b="1" dirty="0" smtClean="0">
                <a:sym typeface="Symbol"/>
              </a:rPr>
              <a:t> </a:t>
            </a:r>
            <a:r>
              <a:rPr lang="en-US" sz="3200" b="1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1" dirty="0" smtClean="0">
                <a:sym typeface="Symbol"/>
              </a:rPr>
              <a:t> </a:t>
            </a:r>
            <a:endParaRPr lang="en-US" sz="3200" b="1" dirty="0" smtClean="0"/>
          </a:p>
          <a:p>
            <a:r>
              <a:rPr lang="en-US" sz="3200" b="1" dirty="0" smtClean="0"/>
              <a:t>		                                 2</a:t>
            </a:r>
            <a:r>
              <a:rPr lang="en-US" sz="3200" b="1" dirty="0" smtClean="0">
                <a:sym typeface="Symbol"/>
              </a:rPr>
              <a:t>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ong\Pictures\first four harmo oscillator psi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614464"/>
            <a:ext cx="4114800" cy="54280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516</Words>
  <Application>Microsoft Office PowerPoint</Application>
  <PresentationFormat>On-screen Show (4:3)</PresentationFormat>
  <Paragraphs>90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fong</dc:creator>
  <cp:lastModifiedBy>fong</cp:lastModifiedBy>
  <cp:revision>15</cp:revision>
  <dcterms:created xsi:type="dcterms:W3CDTF">2014-02-24T04:04:47Z</dcterms:created>
  <dcterms:modified xsi:type="dcterms:W3CDTF">2016-03-03T03:46:02Z</dcterms:modified>
</cp:coreProperties>
</file>