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7" r:id="rId10"/>
    <p:sldId id="269" r:id="rId11"/>
    <p:sldId id="268" r:id="rId12"/>
    <p:sldId id="262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9E90-BCD8-4AB9-BCEF-B019A3686847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FF57-7E7D-4280-8951-C421834E9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F57-7E7D-4280-8951-C421834E95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F57-7E7D-4280-8951-C421834E95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F57-7E7D-4280-8951-C421834E95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7E5A-45FD-427F-B766-3A8EEE4226E0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giauque+hall+berkeley&amp;source=images&amp;cd=&amp;cad=rja&amp;docid=lQyM1wgh0yPD2M&amp;tbnid=xqzD1xMQdmFhCM:&amp;ved=0CAUQjRw&amp;url=http://www.flickr.com/photos/whsieh78/4301508107/&amp;ei=wW1vUd69N7HJ0gHtk4HgAg&amp;bvm=bv.45368065,d.dmQ&amp;psig=AFQjCNHgu19pzoljqhncXbAlyOQSqu1Jhw&amp;ust=136634343450092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uact=8&amp;ved=0ahUKEwjDj4vLx6PLAhXFuoMKHVFkDRoQjRwIBw&amp;url=http://www4.uwsp.edu/physastr/kmenning/Phys300/Lect44.html&amp;psig=AFQjCNG6_e7U5SdLxgRiZBL6e1KYEb3Dpw&amp;ust=145706158266492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uact=8&amp;ved=0ahUKEwjDj4vLx6PLAhXFuoMKHVFkDRoQjRwIBw&amp;url=http://www4.uwsp.edu/physastr/kmenning/Phys300/Lect44.html&amp;psig=AFQjCNG6_e7U5SdLxgRiZBL6e1KYEb3Dpw&amp;ust=145706158266492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iyurDPuZ7LAhUCyYMKHcimABsQjRwIBw&amp;url=http://www.science.uva.nl/research/mmm/17t.html&amp;psig=AFQjCNGESAMIEX3JcMIFuEDU0jQCsJvf3w&amp;ust=145688596569517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ahUKEwjp4qC1vJ7LAhXMlYMKHXpXAh0QjRwIBw&amp;url=http://www.nature.com/articles/ncomms8611&amp;psig=AFQjCNEGf4ff43VTb_XrT20He0tDqBbHEQ&amp;ust=145688664938261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JRMWI9WMdbKSDM&amp;tbnid=wdUbtCjRRnu1yM:&amp;ved=&amp;url=http://pages.pomona.edu/~wes04747/chem164/MolZoo/MolZoo.htm&amp;ei=dFclUvrqCIPH2wWY3YDwDw&amp;psig=AFQjCNFJ4jO2LA18KsTFPCMydArkS8hwCw&amp;ust=137826533239088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oEXQ3o-Xd-2J4M&amp;tbnid=w6tss_y1ASRTiM:&amp;ved=&amp;url=http://academictree.org/chemistry/peopleinfo.php?pid=68119&amp;ei=ZlklUszKHKHF2AWg_4FA&amp;bvm=bv.51495398,d.b2I&amp;psig=AFQjCNFWorlHk0TnJA_KcE4zdpIn2BeXWg&amp;ust=13782658309933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arm5.staticflickr.com/4062/4301508107_6b1a5d0408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31769"/>
            <a:ext cx="7239000" cy="54262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Giauque Low Temperature Lab, UC Berkeley</a:t>
            </a:r>
          </a:p>
          <a:p>
            <a:r>
              <a:rPr lang="en-US" sz="2400" dirty="0" smtClean="0"/>
              <a:t>(Doc’s first `home-away-from home’ lab and first love…)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Images of Quantum Harmonic Oscillator </a:t>
            </a:r>
            <a:r>
              <a:rPr lang="en-US" sz="2800" dirty="0" smtClean="0">
                <a:sym typeface="Symbol"/>
              </a:rPr>
              <a:t>(x) </a:t>
            </a:r>
          </a:p>
          <a:p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  and  (x)* </a:t>
            </a:r>
            <a:r>
              <a:rPr lang="en-US" sz="2800" baseline="30000" dirty="0" smtClean="0">
                <a:sym typeface="Symbol"/>
              </a:rPr>
              <a:t>.</a:t>
            </a:r>
            <a:r>
              <a:rPr lang="en-US" sz="2800" dirty="0" smtClean="0">
                <a:sym typeface="Symbol"/>
              </a:rPr>
              <a:t>(x) in ½ kx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potential well </a:t>
            </a:r>
            <a:r>
              <a:rPr lang="en-US" sz="2000" dirty="0" smtClean="0">
                <a:sym typeface="Symbol"/>
              </a:rPr>
              <a:t>(see fig. 5.8 pg. 171 too)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372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175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(x)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(x)* </a:t>
            </a:r>
            <a:r>
              <a:rPr lang="en-US" sz="3600" b="1" baseline="30000" dirty="0" smtClean="0">
                <a:sym typeface="Symbol"/>
              </a:rPr>
              <a:t>.</a:t>
            </a:r>
            <a:r>
              <a:rPr lang="en-US" sz="3600" b="1" dirty="0" smtClean="0">
                <a:sym typeface="Symbol"/>
              </a:rPr>
              <a:t>(x) 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05000" y="4800600"/>
            <a:ext cx="609600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257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½ kx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potential well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4.uwsp.edu/physastr/kmenning/images/pse6.41.f.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4834944" cy="4577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1219200"/>
            <a:ext cx="609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u="sng" dirty="0" smtClean="0"/>
              <a:t>n</a:t>
            </a:r>
          </a:p>
          <a:p>
            <a:r>
              <a:rPr lang="en-US" sz="3300" dirty="0" smtClean="0"/>
              <a:t>5</a:t>
            </a:r>
          </a:p>
          <a:p>
            <a:r>
              <a:rPr lang="en-US" sz="3300" dirty="0" smtClean="0"/>
              <a:t>4</a:t>
            </a:r>
          </a:p>
          <a:p>
            <a:r>
              <a:rPr lang="en-US" sz="3300" dirty="0" smtClean="0"/>
              <a:t>3</a:t>
            </a:r>
          </a:p>
          <a:p>
            <a:r>
              <a:rPr lang="en-US" sz="3300" dirty="0" smtClean="0"/>
              <a:t>2</a:t>
            </a:r>
          </a:p>
          <a:p>
            <a:r>
              <a:rPr lang="en-US" sz="3300" dirty="0" smtClean="0"/>
              <a:t>1</a:t>
            </a:r>
          </a:p>
          <a:p>
            <a:r>
              <a:rPr lang="en-US" sz="3300" dirty="0" smtClean="0"/>
              <a:t>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Quantum harmonic oscillator energy levels</a:t>
            </a:r>
          </a:p>
          <a:p>
            <a:r>
              <a:rPr lang="en-US" sz="2800" dirty="0" smtClean="0"/>
              <a:t>evenly spaced  and separated by ħ</a:t>
            </a:r>
            <a:r>
              <a:rPr lang="en-US" sz="2800" dirty="0" smtClean="0">
                <a:sym typeface="Symbol"/>
              </a:rPr>
              <a:t> =</a:t>
            </a:r>
            <a:r>
              <a:rPr lang="en-US" sz="2800" dirty="0"/>
              <a:t> </a:t>
            </a:r>
            <a:r>
              <a:rPr lang="en-US" sz="2800" dirty="0" smtClean="0"/>
              <a:t>ħ(k/</a:t>
            </a:r>
            <a:r>
              <a:rPr lang="en-US" sz="2800" dirty="0" smtClean="0">
                <a:sym typeface="Symbol"/>
              </a:rPr>
              <a:t>)</a:t>
            </a:r>
            <a:r>
              <a:rPr lang="en-US" sz="2800" baseline="30000" dirty="0" smtClean="0">
                <a:sym typeface="Symbol"/>
              </a:rPr>
              <a:t>1/2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5410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E(n) = ħ</a:t>
            </a:r>
            <a:r>
              <a:rPr lang="en-US" sz="4000" dirty="0" smtClean="0">
                <a:sym typeface="Symbol"/>
              </a:rPr>
              <a:t>(n + ½)    n=0,1,2,3,….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 Properties of  Quantum Harmonic Oscillator solution</a:t>
            </a:r>
          </a:p>
          <a:p>
            <a:r>
              <a:rPr lang="en-US" sz="2800" b="1" dirty="0" smtClean="0"/>
              <a:t>(see pp. </a:t>
            </a:r>
            <a:r>
              <a:rPr lang="en-US" sz="2800" b="1" smtClean="0"/>
              <a:t>172-174)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ym typeface="Symbol"/>
              </a:rPr>
              <a:t>n=0,2,4…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 are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even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functions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ym typeface="Symbol"/>
              </a:rPr>
              <a:t>n=1,3,5…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are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odd</a:t>
            </a:r>
            <a:r>
              <a:rPr lang="en-US" sz="3600" dirty="0" smtClean="0">
                <a:sym typeface="Symbol"/>
              </a:rPr>
              <a:t> functions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even</a:t>
            </a:r>
            <a:r>
              <a:rPr lang="en-US" sz="3600" dirty="0" smtClean="0"/>
              <a:t> =&gt; </a:t>
            </a:r>
            <a:r>
              <a:rPr lang="en-US" sz="3600" dirty="0" smtClean="0">
                <a:sym typeface="Symbol"/>
              </a:rPr>
              <a:t>(x) = (-x);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odd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=&gt; (x) =- (-x)]</a:t>
            </a:r>
          </a:p>
          <a:p>
            <a:r>
              <a:rPr lang="en-US" sz="3600" dirty="0" smtClean="0">
                <a:sym typeface="Symbol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average x = &lt;</a:t>
            </a:r>
            <a:r>
              <a:rPr lang="en-US" sz="3200" dirty="0" smtClean="0">
                <a:sym typeface="Symbol"/>
              </a:rPr>
              <a:t></a:t>
            </a:r>
            <a:r>
              <a:rPr lang="en-US" sz="3200" baseline="-25000" dirty="0" err="1" smtClean="0">
                <a:sym typeface="Symbol"/>
              </a:rPr>
              <a:t>n</a:t>
            </a:r>
            <a:r>
              <a:rPr lang="en-US" sz="3200" dirty="0" err="1" smtClean="0">
                <a:sym typeface="Symbol"/>
              </a:rPr>
              <a:t>|x</a:t>
            </a:r>
            <a:r>
              <a:rPr lang="en-US" sz="3200" dirty="0" smtClean="0">
                <a:sym typeface="Symbol"/>
              </a:rPr>
              <a:t>|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&gt; = 0 for all 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Average p =</a:t>
            </a:r>
            <a:r>
              <a:rPr lang="en-US" sz="3200" dirty="0" smtClean="0"/>
              <a:t> = &lt;</a:t>
            </a:r>
            <a:r>
              <a:rPr lang="en-US" sz="3200" dirty="0" smtClean="0">
                <a:sym typeface="Symbol"/>
              </a:rPr>
              <a:t>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|-</a:t>
            </a:r>
            <a:r>
              <a:rPr lang="en-US" sz="3200" dirty="0" err="1" smtClean="0">
                <a:sym typeface="Symbol"/>
              </a:rPr>
              <a:t>i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  <a:sym typeface="Symbol" pitchFamily="18" charset="2"/>
              </a:rPr>
              <a:t> ħ d/</a:t>
            </a:r>
            <a:r>
              <a:rPr lang="en-US" sz="3200" b="1" dirty="0" err="1" smtClean="0">
                <a:ea typeface="Calibri" pitchFamily="34" charset="0"/>
                <a:cs typeface="Times New Roman" pitchFamily="18" charset="0"/>
                <a:sym typeface="Symbol" pitchFamily="18" charset="2"/>
              </a:rPr>
              <a:t>dx</a:t>
            </a:r>
            <a:r>
              <a:rPr lang="en-US" sz="3200" dirty="0" smtClean="0">
                <a:sym typeface="Symbol"/>
              </a:rPr>
              <a:t>|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&gt;=0 for all 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From chapter 4 also: &lt;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| </a:t>
            </a:r>
            <a:r>
              <a:rPr lang="en-US" sz="3200" baseline="-25000" dirty="0" smtClean="0">
                <a:sym typeface="Symbol"/>
              </a:rPr>
              <a:t>m</a:t>
            </a:r>
            <a:r>
              <a:rPr lang="en-US" sz="3200" dirty="0" smtClean="0">
                <a:sym typeface="Symbol"/>
              </a:rPr>
              <a:t>&gt; = </a:t>
            </a:r>
            <a:r>
              <a:rPr lang="en-US" sz="3200" baseline="-25000" dirty="0" smtClean="0">
                <a:sym typeface="Symbol"/>
              </a:rPr>
              <a:t>nm</a:t>
            </a:r>
            <a:endParaRPr lang="en-US" sz="3200" dirty="0" smtClean="0"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that:   </a:t>
            </a:r>
            <a:r>
              <a:rPr lang="en-US" sz="3200" b="1" dirty="0" smtClean="0">
                <a:solidFill>
                  <a:srgbClr val="FF0000"/>
                </a:solidFill>
              </a:rPr>
              <a:t>even*even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rgbClr val="FF0000"/>
                </a:solidFill>
              </a:rPr>
              <a:t>even  </a:t>
            </a:r>
            <a:r>
              <a:rPr lang="en-US" sz="3200" b="1" dirty="0" smtClean="0"/>
              <a:t>(ex. </a:t>
            </a:r>
            <a:r>
              <a:rPr lang="en-US" sz="3200" b="1" dirty="0" smtClean="0">
                <a:solidFill>
                  <a:srgbClr val="FF0000"/>
                </a:solidFill>
              </a:rPr>
              <a:t> 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* 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=x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/>
              <a:t>)</a:t>
            </a:r>
            <a:endParaRPr lang="en-US" sz="3200" b="1" baseline="30000" dirty="0" smtClean="0"/>
          </a:p>
          <a:p>
            <a:r>
              <a:rPr lang="en-US" sz="3200" dirty="0" smtClean="0"/>
              <a:t>	            </a:t>
            </a:r>
            <a:r>
              <a:rPr lang="en-US" sz="3200" b="1" dirty="0" smtClean="0">
                <a:solidFill>
                  <a:srgbClr val="0070C0"/>
                </a:solidFill>
              </a:rPr>
              <a:t>odd* odd </a:t>
            </a: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even</a:t>
            </a:r>
            <a:r>
              <a:rPr lang="en-US" sz="3200" b="1" dirty="0" smtClean="0"/>
              <a:t>    (ex. 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*x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1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/>
              <a:t>)</a:t>
            </a:r>
            <a:endParaRPr lang="en-US" sz="3200" b="1" baseline="30000" dirty="0" smtClean="0"/>
          </a:p>
          <a:p>
            <a:r>
              <a:rPr lang="en-US" sz="3200" b="1" dirty="0" smtClean="0"/>
              <a:t>		  </a:t>
            </a:r>
            <a:r>
              <a:rPr lang="en-US" sz="3200" b="1" dirty="0" smtClean="0">
                <a:solidFill>
                  <a:srgbClr val="0070C0"/>
                </a:solidFill>
              </a:rPr>
              <a:t>odd*</a:t>
            </a:r>
            <a:r>
              <a:rPr lang="en-US" sz="3200" b="1" dirty="0" smtClean="0">
                <a:solidFill>
                  <a:srgbClr val="FF0000"/>
                </a:solidFill>
              </a:rPr>
              <a:t> even 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0070C0"/>
                </a:solidFill>
              </a:rPr>
              <a:t>odd    (ex.  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5</a:t>
            </a:r>
            <a:r>
              <a:rPr lang="en-US" sz="3200" b="1" dirty="0" smtClean="0"/>
              <a:t>)</a:t>
            </a:r>
            <a:endParaRPr lang="en-US" sz="3200" b="1" baseline="30000" dirty="0" smtClean="0"/>
          </a:p>
          <a:p>
            <a:r>
              <a:rPr lang="en-US" sz="3200" dirty="0" smtClean="0"/>
              <a:t>Since: integrations &lt;</a:t>
            </a:r>
            <a:r>
              <a:rPr lang="en-US" sz="3200" dirty="0" smtClean="0">
                <a:sym typeface="Symbol"/>
              </a:rPr>
              <a:t>|</a:t>
            </a:r>
            <a:r>
              <a:rPr lang="en-US" sz="3200" dirty="0" err="1" smtClean="0">
                <a:sym typeface="Symbol"/>
              </a:rPr>
              <a:t>A</a:t>
            </a:r>
            <a:r>
              <a:rPr lang="en-US" sz="3200" baseline="-25000" dirty="0" err="1" smtClean="0">
                <a:sym typeface="Symbol"/>
              </a:rPr>
              <a:t>op</a:t>
            </a:r>
            <a:r>
              <a:rPr lang="en-US" sz="3200" dirty="0" smtClean="0">
                <a:sym typeface="Symbol"/>
              </a:rPr>
              <a:t>|&gt; are from -</a:t>
            </a:r>
            <a:r>
              <a:rPr lang="en-US" sz="3200" dirty="0" smtClean="0">
                <a:sym typeface="Wingdings" pitchFamily="2" charset="2"/>
              </a:rPr>
              <a:t> +</a:t>
            </a:r>
            <a:r>
              <a:rPr lang="en-US" sz="3200" dirty="0" smtClean="0">
                <a:sym typeface="Symbol"/>
              </a:rPr>
              <a:t>=&gt;…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4.uwsp.edu/physastr/kmenning/images/pse6.41.f.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4834944" cy="4577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ODD/EVEN PROPERTY TO RATIONALIZE THE </a:t>
            </a:r>
            <a:r>
              <a:rPr lang="en-US" dirty="0" smtClean="0">
                <a:sym typeface="Symbol"/>
              </a:rPr>
              <a:t>n= 1 </a:t>
            </a:r>
            <a:r>
              <a:rPr lang="en-US" dirty="0" smtClean="0"/>
              <a:t>SELECTION’ RULE FOR IR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335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Dipole operator =(q*x) `couples’  </a:t>
            </a:r>
            <a:r>
              <a:rPr lang="en-US" sz="2800" dirty="0" smtClean="0">
                <a:sym typeface="Symbol"/>
              </a:rPr>
              <a:t></a:t>
            </a:r>
            <a:r>
              <a:rPr lang="en-US" sz="2800" baseline="-25000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with </a:t>
            </a:r>
            <a:r>
              <a:rPr lang="en-US" sz="2800" baseline="-25000" dirty="0" smtClean="0">
                <a:sym typeface="Symbol"/>
              </a:rPr>
              <a:t>m</a:t>
            </a:r>
            <a:r>
              <a:rPr lang="en-US" sz="2800" dirty="0" smtClean="0">
                <a:sym typeface="Symbol"/>
              </a:rPr>
              <a:t> to produce transition via:</a:t>
            </a:r>
          </a:p>
          <a:p>
            <a:endParaRPr lang="en-US" sz="2800" dirty="0">
              <a:sym typeface="Symbol"/>
            </a:endParaRPr>
          </a:p>
          <a:p>
            <a:pPr>
              <a:buFont typeface="Symbol"/>
              <a:buChar char="ò"/>
            </a:pPr>
            <a:r>
              <a:rPr lang="en-US" sz="3600" dirty="0" smtClean="0">
                <a:sym typeface="Symbol"/>
              </a:rPr>
              <a:t></a:t>
            </a:r>
            <a:r>
              <a:rPr lang="en-US" sz="3600" baseline="-25000" dirty="0" smtClean="0">
                <a:sym typeface="Symbol"/>
              </a:rPr>
              <a:t>m</a:t>
            </a:r>
            <a:r>
              <a:rPr lang="en-US" sz="3600" baseline="30000" dirty="0" smtClean="0">
                <a:sym typeface="Symbol"/>
              </a:rPr>
              <a:t>.</a:t>
            </a:r>
            <a:r>
              <a:rPr lang="en-US" sz="3600" dirty="0" smtClean="0">
                <a:sym typeface="Symbol"/>
              </a:rPr>
              <a:t>(</a:t>
            </a:r>
            <a:r>
              <a:rPr lang="en-US" sz="3600" dirty="0" err="1" smtClean="0">
                <a:sym typeface="Symbol"/>
              </a:rPr>
              <a:t>qx</a:t>
            </a:r>
            <a:r>
              <a:rPr lang="en-US" sz="3600" dirty="0" smtClean="0">
                <a:sym typeface="Symbol"/>
              </a:rPr>
              <a:t>) 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err="1" smtClean="0">
                <a:sym typeface="Symbol"/>
              </a:rPr>
              <a:t>dx</a:t>
            </a:r>
            <a:r>
              <a:rPr lang="en-US" sz="3600" dirty="0" smtClean="0">
                <a:sym typeface="Symbol"/>
              </a:rPr>
              <a:t>=</a:t>
            </a:r>
          </a:p>
          <a:p>
            <a:r>
              <a:rPr lang="en-US" sz="3600" dirty="0" smtClean="0">
                <a:sym typeface="Symbol"/>
              </a:rPr>
              <a:t>q </a:t>
            </a:r>
            <a:r>
              <a:rPr lang="en-US" sz="3600" baseline="-25000" dirty="0" smtClean="0">
                <a:sym typeface="Symbol"/>
              </a:rPr>
              <a:t>m</a:t>
            </a:r>
            <a:r>
              <a:rPr lang="en-US" sz="3600" baseline="30000" dirty="0" smtClean="0">
                <a:sym typeface="Symbol"/>
              </a:rPr>
              <a:t>.</a:t>
            </a:r>
            <a:r>
              <a:rPr lang="en-US" sz="3600" dirty="0" smtClean="0">
                <a:sym typeface="Symbol"/>
              </a:rPr>
              <a:t>(x) 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err="1" smtClean="0">
                <a:sym typeface="Symbol"/>
              </a:rPr>
              <a:t>dx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7696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=&gt; m and n must be odd/even or even odd else integral</a:t>
            </a:r>
            <a:r>
              <a:rPr lang="en-US" sz="3200" dirty="0" smtClean="0">
                <a:sym typeface="Wingdings" pitchFamily="2" charset="2"/>
              </a:rPr>
              <a:t> 0 =&gt; minimum m-n= 1 </a:t>
            </a:r>
            <a:endParaRPr lang="en-US" sz="3200" dirty="0"/>
          </a:p>
        </p:txBody>
      </p:sp>
      <p:sp>
        <p:nvSpPr>
          <p:cNvPr id="6" name="Freeform 5"/>
          <p:cNvSpPr/>
          <p:nvPr/>
        </p:nvSpPr>
        <p:spPr>
          <a:xfrm>
            <a:off x="4953000" y="4038600"/>
            <a:ext cx="212035" cy="506895"/>
          </a:xfrm>
          <a:custGeom>
            <a:avLst/>
            <a:gdLst>
              <a:gd name="connsiteX0" fmla="*/ 212035 w 212035"/>
              <a:gd name="connsiteY0" fmla="*/ 506895 h 506895"/>
              <a:gd name="connsiteX1" fmla="*/ 13252 w 212035"/>
              <a:gd name="connsiteY1" fmla="*/ 327991 h 506895"/>
              <a:gd name="connsiteX2" fmla="*/ 132522 w 212035"/>
              <a:gd name="connsiteY2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35" h="506895">
                <a:moveTo>
                  <a:pt x="212035" y="506895"/>
                </a:moveTo>
                <a:cubicBezTo>
                  <a:pt x="119269" y="459684"/>
                  <a:pt x="26504" y="412473"/>
                  <a:pt x="13252" y="327991"/>
                </a:cubicBezTo>
                <a:cubicBezTo>
                  <a:pt x="0" y="243509"/>
                  <a:pt x="66261" y="121754"/>
                  <a:pt x="132522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00600" y="3505200"/>
            <a:ext cx="212035" cy="506895"/>
          </a:xfrm>
          <a:custGeom>
            <a:avLst/>
            <a:gdLst>
              <a:gd name="connsiteX0" fmla="*/ 212035 w 212035"/>
              <a:gd name="connsiteY0" fmla="*/ 506895 h 506895"/>
              <a:gd name="connsiteX1" fmla="*/ 13252 w 212035"/>
              <a:gd name="connsiteY1" fmla="*/ 327991 h 506895"/>
              <a:gd name="connsiteX2" fmla="*/ 132522 w 212035"/>
              <a:gd name="connsiteY2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35" h="506895">
                <a:moveTo>
                  <a:pt x="212035" y="506895"/>
                </a:moveTo>
                <a:cubicBezTo>
                  <a:pt x="119269" y="459684"/>
                  <a:pt x="26504" y="412473"/>
                  <a:pt x="13252" y="327991"/>
                </a:cubicBezTo>
                <a:cubicBezTo>
                  <a:pt x="0" y="243509"/>
                  <a:pt x="66261" y="121754"/>
                  <a:pt x="132522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24400" y="2971800"/>
            <a:ext cx="212035" cy="506895"/>
          </a:xfrm>
          <a:custGeom>
            <a:avLst/>
            <a:gdLst>
              <a:gd name="connsiteX0" fmla="*/ 212035 w 212035"/>
              <a:gd name="connsiteY0" fmla="*/ 506895 h 506895"/>
              <a:gd name="connsiteX1" fmla="*/ 13252 w 212035"/>
              <a:gd name="connsiteY1" fmla="*/ 327991 h 506895"/>
              <a:gd name="connsiteX2" fmla="*/ 132522 w 212035"/>
              <a:gd name="connsiteY2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35" h="506895">
                <a:moveTo>
                  <a:pt x="212035" y="506895"/>
                </a:moveTo>
                <a:cubicBezTo>
                  <a:pt x="119269" y="459684"/>
                  <a:pt x="26504" y="412473"/>
                  <a:pt x="13252" y="327991"/>
                </a:cubicBezTo>
                <a:cubicBezTo>
                  <a:pt x="0" y="243509"/>
                  <a:pt x="66261" y="121754"/>
                  <a:pt x="132522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27" y="1531011"/>
            <a:ext cx="2843213" cy="3779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0" y="2351362"/>
            <a:ext cx="3228975" cy="521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" y="1440402"/>
            <a:ext cx="3071813" cy="750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27" y="4145897"/>
            <a:ext cx="270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eestyle Script" panose="030804020302050B0404" pitchFamily="66" charset="0"/>
              </a:rPr>
              <a:t>l=</a:t>
            </a:r>
            <a:r>
              <a:rPr lang="en-US" sz="2400" dirty="0">
                <a:latin typeface="+mj-lt"/>
              </a:rPr>
              <a:t>J,    </a:t>
            </a:r>
            <a:r>
              <a:rPr lang="en-US" sz="2400" dirty="0"/>
              <a:t>m= J, J-1,J-2</a:t>
            </a:r>
            <a:r>
              <a:rPr lang="en-US" sz="1350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75" y="4620936"/>
            <a:ext cx="207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  <a:r>
              <a:rPr lang="en-US" sz="2400" dirty="0"/>
              <a:t>E = </a:t>
            </a:r>
            <a:r>
              <a:rPr lang="en-US" sz="2400" u="sng" dirty="0"/>
              <a:t>ħ</a:t>
            </a:r>
            <a:r>
              <a:rPr lang="en-US" sz="2400" u="sng" baseline="30000" dirty="0"/>
              <a:t>2</a:t>
            </a:r>
            <a:r>
              <a:rPr lang="en-US" sz="2400" u="sng" dirty="0"/>
              <a:t> J(J+1)</a:t>
            </a:r>
          </a:p>
          <a:p>
            <a:r>
              <a:rPr lang="en-US" sz="2400" dirty="0"/>
              <a:t>          2</a:t>
            </a:r>
            <a:r>
              <a:rPr lang="en-US" sz="2400" dirty="0">
                <a:sym typeface="Symbol" panose="05050102010706020507" pitchFamily="18" charset="2"/>
              </a:rPr>
              <a:t>r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70867" y="1009650"/>
            <a:ext cx="62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Jm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2888" y="235607"/>
            <a:ext cx="655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D spherical harmonic wave functions </a:t>
            </a:r>
            <a:r>
              <a:rPr lang="en-US" sz="2800" dirty="0" err="1"/>
              <a:t>Y</a:t>
            </a:r>
            <a:r>
              <a:rPr lang="en-US" sz="2800" baseline="-25000" dirty="0" err="1"/>
              <a:t>Jm</a:t>
            </a:r>
            <a:r>
              <a:rPr lang="en-US" sz="2800" dirty="0"/>
              <a:t> and associated operators (L and L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300" y="2982910"/>
            <a:ext cx="341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Eigen values </a:t>
            </a:r>
            <a:r>
              <a:rPr lang="en-US" sz="2400" dirty="0" err="1"/>
              <a:t>Y</a:t>
            </a:r>
            <a:r>
              <a:rPr lang="en-US" sz="2400" baseline="-25000" dirty="0" err="1"/>
              <a:t>Jm</a:t>
            </a:r>
            <a:r>
              <a:rPr lang="en-US" sz="2400" dirty="0"/>
              <a:t> satisfy</a:t>
            </a:r>
          </a:p>
          <a:p>
            <a:r>
              <a:rPr lang="en-US" sz="2400" dirty="0"/>
              <a:t>(</a:t>
            </a:r>
            <a:r>
              <a:rPr lang="en-US" sz="2400" dirty="0">
                <a:latin typeface="Freestyle Script" panose="030804020302050B0404" pitchFamily="66" charset="0"/>
              </a:rPr>
              <a:t>l</a:t>
            </a:r>
            <a:r>
              <a:rPr lang="en-US" sz="2400" dirty="0"/>
              <a:t> = J)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46997" y="2720456"/>
            <a:ext cx="11853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ience.uva.nl/research/mmm/pictures/17tesla/17T_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3010191" cy="401018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600200"/>
            <a:ext cx="5257800" cy="41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05000" y="1676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807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 low temperature cryostat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7912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rest of the measuring system </a:t>
            </a:r>
            <a:endParaRPr lang="en-U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524000"/>
            <a:ext cx="5257800" cy="41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1635617" y="534474"/>
            <a:ext cx="3953814" cy="3226157"/>
          </a:xfrm>
          <a:custGeom>
            <a:avLst/>
            <a:gdLst>
              <a:gd name="connsiteX0" fmla="*/ 0 w 3953814"/>
              <a:gd name="connsiteY0" fmla="*/ 1088264 h 3226157"/>
              <a:gd name="connsiteX1" fmla="*/ 463639 w 3953814"/>
              <a:gd name="connsiteY1" fmla="*/ 547351 h 3226157"/>
              <a:gd name="connsiteX2" fmla="*/ 1764406 w 3953814"/>
              <a:gd name="connsiteY2" fmla="*/ 173864 h 3226157"/>
              <a:gd name="connsiteX3" fmla="*/ 3103808 w 3953814"/>
              <a:gd name="connsiteY3" fmla="*/ 508715 h 3226157"/>
              <a:gd name="connsiteX4" fmla="*/ 3953814 w 3953814"/>
              <a:gd name="connsiteY4" fmla="*/ 3226157 h 322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814" h="3226157">
                <a:moveTo>
                  <a:pt x="0" y="1088264"/>
                </a:moveTo>
                <a:cubicBezTo>
                  <a:pt x="84785" y="894007"/>
                  <a:pt x="169571" y="699751"/>
                  <a:pt x="463639" y="547351"/>
                </a:cubicBezTo>
                <a:cubicBezTo>
                  <a:pt x="757707" y="394951"/>
                  <a:pt x="1324378" y="180303"/>
                  <a:pt x="1764406" y="173864"/>
                </a:cubicBezTo>
                <a:cubicBezTo>
                  <a:pt x="2204434" y="167425"/>
                  <a:pt x="2738907" y="0"/>
                  <a:pt x="3103808" y="508715"/>
                </a:cubicBezTo>
                <a:cubicBezTo>
                  <a:pt x="3468709" y="1017430"/>
                  <a:pt x="3711261" y="2121793"/>
                  <a:pt x="3953814" y="3226157"/>
                </a:cubicBezTo>
              </a:path>
            </a:pathLst>
          </a:cu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ature.com/ncomms/2015/150706/ncomms8611/images_article/ncomms8611-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2068"/>
            <a:ext cx="5589180" cy="6715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10668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the equipment produces:</a:t>
            </a:r>
          </a:p>
          <a:p>
            <a:endParaRPr lang="en-US" dirty="0" smtClean="0"/>
          </a:p>
          <a:p>
            <a:r>
              <a:rPr lang="en-US" dirty="0" smtClean="0"/>
              <a:t>Heat capacity “spectra”</a:t>
            </a:r>
          </a:p>
          <a:p>
            <a:endParaRPr lang="en-US" dirty="0" smtClean="0"/>
          </a:p>
          <a:p>
            <a:r>
              <a:rPr lang="en-US" dirty="0" smtClean="0"/>
              <a:t>(C/T </a:t>
            </a:r>
            <a:r>
              <a:rPr lang="en-US" dirty="0" err="1" smtClean="0"/>
              <a:t>vs</a:t>
            </a:r>
            <a:r>
              <a:rPr lang="en-US" dirty="0" smtClean="0"/>
              <a:t> T plots)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Univ. of Michigan/</a:t>
            </a:r>
            <a:r>
              <a:rPr lang="en-US" sz="4400" dirty="0" err="1" smtClean="0"/>
              <a:t>Westrum</a:t>
            </a:r>
            <a:r>
              <a:rPr lang="en-US" sz="4400" dirty="0" smtClean="0"/>
              <a:t> Fiasco and how </a:t>
            </a:r>
            <a:r>
              <a:rPr lang="en-US" sz="4400" smtClean="0"/>
              <a:t>Doc rekindles a love with </a:t>
            </a:r>
            <a:r>
              <a:rPr lang="en-US" sz="4400" dirty="0" smtClean="0"/>
              <a:t>another kind of spectra….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ges.pomona.edu/~wes04747/chem164/MolZoo/E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33431"/>
            <a:ext cx="3048000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pau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33431"/>
            <a:ext cx="2971800" cy="360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3657600"/>
            <a:ext cx="51815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E. Bright Wilson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Harvard University, Chemistry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National Medal of Science 1975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T.W. Richards Endowed Chair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His son (Ken)wins Nobel in Physics (Cornell Univ.)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813" y="3962400"/>
            <a:ext cx="3938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Linus Pauling</a:t>
            </a:r>
          </a:p>
          <a:p>
            <a:r>
              <a:rPr lang="en-US" sz="2800" dirty="0" smtClean="0"/>
              <a:t>Cal Tech, Chemistry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Nobel Prize in Chemistry 1954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Nobel Peace Prize 1962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276600" y="2133600"/>
            <a:ext cx="685801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7467600" y="2019381"/>
            <a:ext cx="685801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499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cademictree.org/photo/cache.0681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678"/>
            <a:ext cx="4342119" cy="43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615901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R. L. </a:t>
            </a:r>
            <a:r>
              <a:rPr lang="en-US" sz="3600" dirty="0" err="1" smtClean="0"/>
              <a:t>Kuczkowski</a:t>
            </a:r>
            <a:endParaRPr lang="en-US" sz="3600" dirty="0" smtClean="0"/>
          </a:p>
          <a:p>
            <a:r>
              <a:rPr lang="en-US" sz="2800" dirty="0" smtClean="0"/>
              <a:t>University of Michigan, Chemistry Department Chair</a:t>
            </a:r>
          </a:p>
          <a:p>
            <a:r>
              <a:rPr lang="en-US" sz="2800" dirty="0" smtClean="0"/>
              <a:t>Doc’s favorite</a:t>
            </a:r>
            <a:r>
              <a:rPr lang="en-US" sz="2800" smtClean="0"/>
              <a:t>, best mentor 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70843" y="2162175"/>
            <a:ext cx="685801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73890"/>
            <a:ext cx="3025998" cy="29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3514248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‘Doc’ Fong</a:t>
            </a:r>
          </a:p>
          <a:p>
            <a:r>
              <a:rPr lang="en-US" sz="2800" dirty="0" smtClean="0"/>
              <a:t>SUNY Alfred State Chemistry</a:t>
            </a:r>
          </a:p>
          <a:p>
            <a:r>
              <a:rPr lang="en-US" sz="2800" dirty="0" smtClean="0"/>
              <a:t>Mr. `Fixit’ (and nut case)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762750" y="1886040"/>
            <a:ext cx="671512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83700" y="139081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6043" y="2188243"/>
            <a:ext cx="1994874" cy="1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ongjd\AppData\Local\Microsoft\Windows\Temporary Internet Files\Content.Word\New Pic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7724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Text Box 1373"/>
          <p:cNvSpPr txBox="1">
            <a:spLocks noChangeArrowheads="1"/>
          </p:cNvSpPr>
          <p:nvPr/>
        </p:nvSpPr>
        <p:spPr bwMode="auto">
          <a:xfrm>
            <a:off x="914400" y="152400"/>
            <a:ext cx="6858000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Assignment of m and J for P and R Branches of a Hypothetical  Diatomic IR spectrum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133600"/>
            <a:ext cx="7508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Some 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ermite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polynomials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(z=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)  (Table 5.2 pg. 170)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	 H</a:t>
            </a:r>
            <a:r>
              <a:rPr kumimoji="0" lang="pt-BR" sz="24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(z)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0	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1	2z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2	4z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3	8z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-12z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4	16z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-48z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+12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	32z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-16z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+120z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Solution to reduced mass Schrodinger equation for the Harmonic Oscillator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=(1/2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n!)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1/2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(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1/4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x)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exp( -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/2), n = 0,1,2….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 (k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ħ 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) 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and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x)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is the `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Hermite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’ Polynomial… </a:t>
            </a: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8610600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most important result:  (n=0,1,2…..)</a:t>
            </a:r>
          </a:p>
          <a:p>
            <a:r>
              <a:rPr lang="en-US" sz="3200" b="1" dirty="0" smtClean="0"/>
              <a:t>E</a:t>
            </a:r>
            <a:r>
              <a:rPr lang="en-US" sz="3200" b="1" baseline="-25000" dirty="0" smtClean="0"/>
              <a:t>n</a:t>
            </a:r>
            <a:r>
              <a:rPr lang="en-US" sz="3200" b="1" dirty="0" smtClean="0"/>
              <a:t>  = h</a:t>
            </a:r>
            <a:r>
              <a:rPr lang="en-US" sz="3200" b="1" dirty="0" smtClean="0">
                <a:sym typeface="Symbol"/>
              </a:rPr>
              <a:t>(n + ½ )  where  = </a:t>
            </a:r>
            <a:r>
              <a:rPr lang="en-US" sz="3200" b="1" u="sng" dirty="0" smtClean="0">
                <a:sym typeface="Symbol"/>
              </a:rPr>
              <a:t>h(k/</a:t>
            </a:r>
            <a:r>
              <a:rPr lang="en-US" sz="3200" b="1" u="sng" baseline="30000" dirty="0" smtClean="0">
                <a:sym typeface="Symbol"/>
              </a:rPr>
              <a:t>)1/2</a:t>
            </a:r>
            <a:r>
              <a:rPr lang="en-US" sz="3200" b="1" u="sng" dirty="0" smtClean="0">
                <a:sym typeface="Symbol"/>
              </a:rPr>
              <a:t> =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ħ</a:t>
            </a:r>
            <a:r>
              <a:rPr lang="en-US" sz="3200" b="1" dirty="0" smtClean="0">
                <a:sym typeface="Symbol"/>
              </a:rPr>
              <a:t>(k/</a:t>
            </a:r>
            <a:r>
              <a:rPr lang="en-US" sz="3200" b="1" baseline="30000" dirty="0" smtClean="0">
                <a:sym typeface="Symbol"/>
              </a:rPr>
              <a:t>)1/2</a:t>
            </a:r>
            <a:r>
              <a:rPr lang="en-US" sz="3200" b="1" dirty="0" smtClean="0">
                <a:sym typeface="Symbol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ym typeface="Symbol"/>
              </a:rPr>
              <a:t> </a:t>
            </a:r>
            <a:endParaRPr lang="en-US" sz="3200" b="1" dirty="0" smtClean="0"/>
          </a:p>
          <a:p>
            <a:r>
              <a:rPr lang="en-US" sz="3200" b="1" dirty="0" smtClean="0"/>
              <a:t>		                                 2</a:t>
            </a:r>
            <a:r>
              <a:rPr lang="en-US" sz="3200" b="1" dirty="0" smtClean="0">
                <a:sym typeface="Symbol"/>
              </a:rPr>
              <a:t>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ng\Pictures\first four harmo oscillator ps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14464"/>
            <a:ext cx="4114800" cy="542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559</Words>
  <Application>Microsoft Office PowerPoint</Application>
  <PresentationFormat>On-screen Show (4:3)</PresentationFormat>
  <Paragraphs>97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Freestyle Script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16</cp:revision>
  <dcterms:created xsi:type="dcterms:W3CDTF">2014-02-24T04:04:47Z</dcterms:created>
  <dcterms:modified xsi:type="dcterms:W3CDTF">2016-03-07T21:11:22Z</dcterms:modified>
</cp:coreProperties>
</file>