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58" r:id="rId4"/>
    <p:sldId id="262" r:id="rId5"/>
    <p:sldId id="259" r:id="rId6"/>
    <p:sldId id="256" r:id="rId7"/>
    <p:sldId id="257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496E5B2-72FE-44D1-A408-A0D0F968315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13A27A2-69E6-41D5-851C-44D5D9961A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64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A27A2-69E6-41D5-851C-44D5D9961A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2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A27A2-69E6-41D5-851C-44D5D9961A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73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56761-73D9-4AFC-A722-534EED6766A6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B352D-281D-497A-86A4-883C0468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/url?sa=i&amp;rct=j&amp;q=h+atom+orbitals&amp;source=images&amp;cd=&amp;cad=rja&amp;docid=2-f0t3G_l47IYM&amp;tbnid=ilyQf4kfva8vkM:&amp;ved=0CAUQjRw&amp;url=http://www.knowledgetreeproject.org/modern%20view%20of%20matterweb.htm&amp;ei=Lkc9UffVMab-0gHaroDwBw&amp;bvm=bv.43287494,d.dmQ&amp;psig=AFQjCNGU4Q3ABwTAeTwmd5dqd0WWlx7RBA&amp;ust=136305672901583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H+atom+radial+probilities&amp;source=images&amp;cd=&amp;docid=wCkm5vtQhyibtM&amp;tbnid=WAl0aHkFREEQJM:&amp;ved=0CAUQjRw&amp;url=http://www.pha.jhu.edu/~rt19/hydro/node3.html&amp;ei=X0g9UZqNNOi_0QHdjoHICg&amp;bvm=bv.43287494,d.dmQ&amp;psig=AFQjCNHxyvSOavBjWG6P8WjA-syzUikXhg&amp;ust=136305702410273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h+atom+wave+functions&amp;source=images&amp;cd=&amp;cad=rja&amp;docid=RbE4aeIdUlXMkM&amp;tbnid=sMLlzOMI3rBptM:&amp;ved=0CAUQjRw&amp;url=http://www.goiit.com/posts/list/community-shelf-the-quantum-atom-918356.htm&amp;ei=6EI9UaDfKqSp0AHqh4DoCw&amp;bvm=bv.43287494,d.dmQ&amp;psig=AFQjCNGQK1zcG6EkhsUAQ9DHP_ruEu0YXA&amp;ust=136305571237449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h+atom+probability+densities&amp;source=images&amp;cd=&amp;cad=rja&amp;docid=lNI0OMDA-rWbnM&amp;tbnid=Kq1S3lQitnybLM:&amp;ved=0CAUQjRw&amp;url=http://vladimirkalitvianski.wordpress.com/2010/12/02/zoom-in-atom-or-unknown-physics-of-short-distances/&amp;ei=cUM9UfSmGIyC0QHenIC4BA&amp;bvm=bv.43287494,d.dmQ&amp;psig=AFQjCNERfrXElRfd3pCc7JZK-ddc4r6HoA&amp;ust=136305582076777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37865" y="1676400"/>
                <a:ext cx="3127010" cy="154311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me</m:t>
                              </m:r>
                            </m:e>
                            <m:sup>
                              <m: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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0" dirty="0" smtClean="0"/>
              </a:p>
              <a:p>
                <a:endParaRPr lang="en-US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865" y="1676400"/>
                <a:ext cx="3127010" cy="154311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81000" y="3694006"/>
                <a:ext cx="7010400" cy="136043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𝐵𝑜h𝑟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𝑟𝑎𝑑𝑖𝑢𝑠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𝑓𝑜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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0" dirty="0" smtClean="0">
                  <a:sym typeface="Symbol" panose="05050102010706020507" pitchFamily="18" charset="2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694006"/>
                <a:ext cx="7010400" cy="13604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09600" y="1524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Schrodinger’s equation for Hydrogen leads correctly to the Bohr result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0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n= 1,2,3,4…	(principal quantum #)	</a:t>
            </a:r>
          </a:p>
          <a:p>
            <a:endParaRPr lang="en-US" sz="3200" dirty="0" smtClean="0"/>
          </a:p>
          <a:p>
            <a:r>
              <a:rPr lang="en-US" sz="3200" dirty="0" smtClean="0"/>
              <a:t>L = n-1, n-2….0	angular momentum  quantum #)</a:t>
            </a:r>
          </a:p>
          <a:p>
            <a:endParaRPr lang="en-US" sz="3200" dirty="0" smtClean="0"/>
          </a:p>
          <a:p>
            <a:r>
              <a:rPr lang="en-US" sz="3200" dirty="0" smtClean="0"/>
              <a:t>m=</a:t>
            </a:r>
            <a:r>
              <a:rPr lang="en-US" sz="3200" dirty="0" err="1" smtClean="0"/>
              <a:t>m</a:t>
            </a:r>
            <a:r>
              <a:rPr lang="en-US" sz="3200" baseline="-25000" dirty="0" err="1" smtClean="0"/>
              <a:t>L</a:t>
            </a:r>
            <a:r>
              <a:rPr lang="en-US" sz="3200" dirty="0" smtClean="0"/>
              <a:t> = L, L-1, L-2…0, -1,-2…-L  </a:t>
            </a:r>
          </a:p>
          <a:p>
            <a:r>
              <a:rPr lang="en-US" sz="3200" dirty="0" smtClean="0"/>
              <a:t>		(magnetic quantum #)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524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Schrodinger’s equation for Hydrogen leads to families of related quantum wave function states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knowledgetreeproject.org/Hydrogen%20Orbitals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85800"/>
            <a:ext cx="5486400" cy="59791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Angular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lm</a:t>
            </a:r>
            <a:r>
              <a:rPr lang="en-US" sz="2800" dirty="0" smtClean="0"/>
              <a:t>(</a:t>
            </a:r>
            <a:r>
              <a:rPr lang="en-US" sz="2800" dirty="0" smtClean="0">
                <a:sym typeface="Symbol"/>
              </a:rPr>
              <a:t>,) (Spherical harmonic) part of H atom (r, ,)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762000"/>
            <a:ext cx="41910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Contains </a:t>
            </a:r>
            <a:r>
              <a:rPr lang="en-US" sz="3200" dirty="0" err="1" smtClean="0"/>
              <a:t>sines</a:t>
            </a:r>
            <a:r>
              <a:rPr lang="en-US" sz="3200" dirty="0" smtClean="0"/>
              <a:t> and cosines of </a:t>
            </a:r>
            <a:r>
              <a:rPr lang="en-US" sz="3200" dirty="0" smtClean="0">
                <a:sym typeface="Symbol"/>
              </a:rPr>
              <a:t> and </a:t>
            </a:r>
            <a:endParaRPr lang="en-US" sz="3200" dirty="0" smtClean="0"/>
          </a:p>
          <a:p>
            <a:r>
              <a:rPr lang="en-US" sz="3200" dirty="0" smtClean="0"/>
              <a:t>(see table 6.6 pg 218)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68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2400" dirty="0" smtClean="0"/>
              <a:t>n  L  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L</a:t>
            </a:r>
            <a:r>
              <a:rPr lang="en-US" sz="2400" dirty="0" smtClean="0"/>
              <a:t>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1295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(1 0 0)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3352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(2 0 0)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276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(2 1 1)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3276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(2 1 0)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3352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 1 -1)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800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(3 0 0)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876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(3 1 1)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4876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(3 1 0)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4876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1 -1)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6396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(3 2 2)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6396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(3 2 1)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733800" y="6396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(3 2 0)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800600" y="6396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2 -1)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943600" y="6396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 2 -2)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914400"/>
            <a:ext cx="4876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Letter equivalents of L</a:t>
            </a:r>
          </a:p>
          <a:p>
            <a:endParaRPr lang="en-US" sz="4000" dirty="0" smtClean="0"/>
          </a:p>
          <a:p>
            <a:r>
              <a:rPr lang="en-US" sz="4000" dirty="0" smtClean="0"/>
              <a:t>L=0	=&gt; s</a:t>
            </a:r>
          </a:p>
          <a:p>
            <a:r>
              <a:rPr lang="en-US" sz="4000" dirty="0" smtClean="0"/>
              <a:t>L=1	=&gt; p</a:t>
            </a:r>
          </a:p>
          <a:p>
            <a:r>
              <a:rPr lang="en-US" sz="4000" dirty="0" smtClean="0"/>
              <a:t>L=2	=&gt; d</a:t>
            </a:r>
          </a:p>
          <a:p>
            <a:r>
              <a:rPr lang="en-US" sz="4000" dirty="0" smtClean="0"/>
              <a:t>L=3	=&gt; 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pha.jhu.edu/~rt19/hydro/img73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668396"/>
            <a:ext cx="4038600" cy="55967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1143000"/>
            <a:ext cx="175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sz="3600" dirty="0" smtClean="0"/>
              <a:t>(L=0</a:t>
            </a:r>
          </a:p>
          <a:p>
            <a:r>
              <a:rPr lang="en-US" sz="3600" b="1" dirty="0" smtClean="0"/>
              <a:t>n</a:t>
            </a:r>
            <a:r>
              <a:rPr lang="en-US" sz="3600" dirty="0" smtClean="0"/>
              <a:t>=1,2…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28600" y="3429000"/>
            <a:ext cx="156324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/>
              <a:t>n</a:t>
            </a:r>
            <a:r>
              <a:rPr lang="en-US" sz="3200" b="1" dirty="0" err="1" smtClean="0">
                <a:solidFill>
                  <a:srgbClr val="0070C0"/>
                </a:solidFill>
              </a:rPr>
              <a:t>p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dirty="0" smtClean="0"/>
              <a:t>(L=1</a:t>
            </a:r>
          </a:p>
          <a:p>
            <a:r>
              <a:rPr lang="en-US" sz="3200" b="1" dirty="0" smtClean="0"/>
              <a:t>n</a:t>
            </a:r>
            <a:r>
              <a:rPr lang="en-US" sz="3200" dirty="0" smtClean="0"/>
              <a:t>=2,3...)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28600" y="5029200"/>
            <a:ext cx="145905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/>
              <a:t>n</a:t>
            </a:r>
            <a:r>
              <a:rPr lang="en-US" sz="3200" b="1" dirty="0" err="1" smtClean="0">
                <a:solidFill>
                  <a:srgbClr val="00B050"/>
                </a:solidFill>
              </a:rPr>
              <a:t>d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3200" dirty="0" smtClean="0"/>
              <a:t>(L=2</a:t>
            </a:r>
          </a:p>
          <a:p>
            <a:r>
              <a:rPr lang="en-US" sz="3200" b="1" dirty="0" smtClean="0"/>
              <a:t>n</a:t>
            </a:r>
            <a:r>
              <a:rPr lang="en-US" sz="3200" dirty="0" smtClean="0"/>
              <a:t>=3,4..)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52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Radial R(r)  </a:t>
            </a:r>
            <a:r>
              <a:rPr lang="en-US" sz="2800" dirty="0" smtClean="0">
                <a:sym typeface="Symbol"/>
              </a:rPr>
              <a:t> (`</a:t>
            </a:r>
            <a:r>
              <a:rPr lang="en-US" sz="2800" dirty="0" err="1" smtClean="0">
                <a:sym typeface="Symbol"/>
              </a:rPr>
              <a:t>Laguerre</a:t>
            </a:r>
            <a:r>
              <a:rPr lang="en-US" sz="2800" dirty="0" smtClean="0">
                <a:sym typeface="Symbol"/>
              </a:rPr>
              <a:t>’) part of H atom (r, ,)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1066800"/>
            <a:ext cx="4038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~ </a:t>
            </a:r>
            <a:r>
              <a:rPr lang="en-US" sz="2800" dirty="0" smtClean="0"/>
              <a:t>R(r) ~ (a+br+cr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…)e</a:t>
            </a:r>
            <a:r>
              <a:rPr lang="en-US" sz="2800" baseline="30000" dirty="0" smtClean="0"/>
              <a:t>-</a:t>
            </a:r>
            <a:r>
              <a:rPr lang="en-US" sz="2800" baseline="30000" dirty="0" err="1" smtClean="0"/>
              <a:t>kr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600200"/>
            <a:ext cx="4267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Highest Power in polynomial = 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k=r/</a:t>
            </a:r>
            <a:r>
              <a:rPr lang="en-US" sz="2400" b="1" dirty="0" err="1" smtClean="0"/>
              <a:t>n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o</a:t>
            </a:r>
            <a:r>
              <a:rPr lang="en-US" sz="2400" baseline="-25000" dirty="0" smtClean="0"/>
              <a:t>  </a:t>
            </a:r>
            <a:endParaRPr lang="en-US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3" name="Picture 25" descr="http://www.chem1.com/acad/webtext/atoms/atpt-images/s-orb_shell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447800"/>
            <a:ext cx="5600700" cy="4276726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</a:t>
            </a:r>
            <a:r>
              <a:rPr lang="en-US" sz="3200" baseline="-25000" dirty="0" smtClean="0">
                <a:sym typeface="Symbol"/>
              </a:rPr>
              <a:t>ns</a:t>
            </a:r>
            <a:r>
              <a:rPr lang="en-US" sz="3200" dirty="0" smtClean="0">
                <a:sym typeface="Symbol"/>
              </a:rPr>
              <a:t> wave function seen in projection and 2D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56388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R(r) = Radial part (with no </a:t>
            </a:r>
            <a:r>
              <a:rPr lang="en-US" sz="3600" dirty="0" err="1" smtClean="0"/>
              <a:t>sines</a:t>
            </a:r>
            <a:r>
              <a:rPr lang="en-US" sz="3600" dirty="0" smtClean="0"/>
              <a:t> or cosines) is the only contributor to </a:t>
            </a:r>
            <a:r>
              <a:rPr lang="en-US" sz="3600" dirty="0" smtClean="0">
                <a:sym typeface="Symbol"/>
              </a:rPr>
              <a:t></a:t>
            </a:r>
            <a:r>
              <a:rPr lang="en-US" sz="3600" baseline="-25000" dirty="0" smtClean="0">
                <a:sym typeface="Symbol"/>
              </a:rPr>
              <a:t>ns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vladimirkalitvianski.files.wordpress.com/2010/12/hydrogen_orbitals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914400"/>
            <a:ext cx="5715000" cy="518391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57400" y="533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533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2p</a:t>
            </a:r>
            <a:r>
              <a:rPr lang="en-US" sz="2400" b="1" baseline="-25000" dirty="0" smtClean="0"/>
              <a:t>z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2971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3d</a:t>
            </a:r>
            <a:r>
              <a:rPr lang="en-US" sz="2400" b="1" baseline="-25000" dirty="0" smtClean="0"/>
              <a:t>yz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2p</a:t>
            </a:r>
            <a:r>
              <a:rPr lang="en-US" sz="2400" b="1" baseline="-25000" dirty="0" smtClean="0"/>
              <a:t>y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76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Cross section of several H atom orbital  probability densities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6096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r>
              <a:rPr lang="en-US" sz="2400" b="1" dirty="0"/>
              <a:t>f</a:t>
            </a:r>
            <a:r>
              <a:rPr lang="en-US" sz="2400" b="1" baseline="-25000" dirty="0" smtClean="0"/>
              <a:t>yz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2971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3d</a:t>
            </a:r>
            <a:r>
              <a:rPr lang="en-US" sz="2400" b="1" baseline="-25000" dirty="0" smtClean="0"/>
              <a:t>z</a:t>
            </a:r>
            <a:r>
              <a:rPr lang="en-US" sz="2400" b="1" baseline="30000" dirty="0" smtClean="0"/>
              <a:t>2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246</Words>
  <Application>Microsoft Office PowerPoint</Application>
  <PresentationFormat>On-screen Show (4:3)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11</cp:revision>
  <cp:lastPrinted>2014-03-07T22:35:21Z</cp:lastPrinted>
  <dcterms:created xsi:type="dcterms:W3CDTF">2013-03-11T02:34:49Z</dcterms:created>
  <dcterms:modified xsi:type="dcterms:W3CDTF">2016-03-25T16:00:32Z</dcterms:modified>
</cp:coreProperties>
</file>