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256" r:id="rId3"/>
    <p:sldId id="275" r:id="rId4"/>
    <p:sldId id="276" r:id="rId5"/>
    <p:sldId id="277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1426E-D68E-4F42-A9FD-B66651B5D315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2707B-FB9A-42D6-AE1C-40CEDB867D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584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707B-FB9A-42D6-AE1C-40CEDB867D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8202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707B-FB9A-42D6-AE1C-40CEDB867DC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707B-FB9A-42D6-AE1C-40CEDB867DC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BA57-5A0D-4B4C-B5E7-4EE5990AA678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9AC99-DE63-45BB-A2A0-1CA3BC894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2/21/Visible_spectrum_of_hydrogen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600200"/>
            <a:ext cx="7391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Bohr’s derivation of the `Bohr’ atom (see also: text, pp 18-22)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406" descr="H atom spectr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5400"/>
            <a:ext cx="8744430" cy="1828800"/>
          </a:xfrm>
          <a:prstGeom prst="rect">
            <a:avLst/>
          </a:prstGeom>
          <a:noFill/>
        </p:spPr>
      </p:pic>
      <p:sp>
        <p:nvSpPr>
          <p:cNvPr id="12292" name="Text Box 798"/>
          <p:cNvSpPr txBox="1">
            <a:spLocks noChangeArrowheads="1"/>
          </p:cNvSpPr>
          <p:nvPr/>
        </p:nvSpPr>
        <p:spPr bwMode="auto">
          <a:xfrm>
            <a:off x="693738" y="581025"/>
            <a:ext cx="540067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Text Box 799"/>
          <p:cNvSpPr txBox="1">
            <a:spLocks noChangeArrowheads="1"/>
          </p:cNvSpPr>
          <p:nvPr/>
        </p:nvSpPr>
        <p:spPr bwMode="auto">
          <a:xfrm>
            <a:off x="-3175" y="971550"/>
            <a:ext cx="5597525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" name="AutoShape 880"/>
          <p:cNvSpPr>
            <a:spLocks noChangeShapeType="1"/>
          </p:cNvSpPr>
          <p:nvPr/>
        </p:nvSpPr>
        <p:spPr bwMode="auto">
          <a:xfrm rot="5400000">
            <a:off x="3657600" y="838200"/>
            <a:ext cx="762000" cy="1219200"/>
          </a:xfrm>
          <a:prstGeom prst="straightConnector1">
            <a:avLst/>
          </a:prstGeom>
          <a:noFill/>
          <a:ln w="41275">
            <a:solidFill>
              <a:srgbClr val="FF0000"/>
            </a:solidFill>
            <a:round/>
            <a:headEnd/>
            <a:tailEnd type="stealth" w="sm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3" name="Text Box 881"/>
          <p:cNvSpPr txBox="1">
            <a:spLocks noChangeArrowheads="1"/>
          </p:cNvSpPr>
          <p:nvPr/>
        </p:nvSpPr>
        <p:spPr bwMode="auto">
          <a:xfrm>
            <a:off x="1992313" y="468313"/>
            <a:ext cx="80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Paschen series limit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80845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Observed Hydrogen Atom Emission Spectrum from 0-2000 nm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533400"/>
            <a:ext cx="873989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Lyman	       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Balmer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Paschen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series name	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9144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0" y="2047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838200" y="5638800"/>
            <a:ext cx="7204665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Symbol"/>
              </a:rPr>
              <a:t>E=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2.173*10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-18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[1/n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-1/n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]  in  J/electron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4196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From experiment, all lines can be fit using:</a:t>
            </a:r>
          </a:p>
          <a:p>
            <a:r>
              <a:rPr lang="en-US" sz="3200" dirty="0" smtClean="0"/>
              <a:t>RYDBERG EQUATION: (</a:t>
            </a:r>
            <a:r>
              <a:rPr lang="en-US" sz="3200" dirty="0" err="1" smtClean="0"/>
              <a:t>n</a:t>
            </a:r>
            <a:r>
              <a:rPr lang="en-US" sz="3200" baseline="-25000" dirty="0" err="1" smtClean="0"/>
              <a:t>f</a:t>
            </a:r>
            <a:r>
              <a:rPr lang="en-US" sz="3200" dirty="0" smtClean="0"/>
              <a:t> &lt; </a:t>
            </a:r>
            <a:r>
              <a:rPr lang="en-US" sz="3200" dirty="0" err="1" smtClean="0"/>
              <a:t>n</a:t>
            </a:r>
            <a:r>
              <a:rPr lang="en-US" sz="3200" baseline="-25000" dirty="0" err="1" smtClean="0"/>
              <a:t>i</a:t>
            </a:r>
            <a:r>
              <a:rPr lang="en-US" sz="3200" dirty="0" smtClean="0"/>
              <a:t> both integers 1,2,3…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37338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Each series has a `limit’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1905000" y="457200"/>
            <a:ext cx="6858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AutoShape 880"/>
          <p:cNvSpPr>
            <a:spLocks noChangeShapeType="1"/>
          </p:cNvSpPr>
          <p:nvPr/>
        </p:nvSpPr>
        <p:spPr bwMode="auto">
          <a:xfrm rot="5400000">
            <a:off x="1638300" y="876300"/>
            <a:ext cx="1066800" cy="1143000"/>
          </a:xfrm>
          <a:prstGeom prst="straightConnector1">
            <a:avLst/>
          </a:prstGeom>
          <a:noFill/>
          <a:ln w="41275">
            <a:solidFill>
              <a:schemeClr val="accent5">
                <a:lumMod val="50000"/>
              </a:schemeClr>
            </a:solidFill>
            <a:round/>
            <a:headEnd/>
            <a:tailEnd type="stealth" w="sm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880"/>
          <p:cNvSpPr>
            <a:spLocks noChangeShapeType="1"/>
          </p:cNvSpPr>
          <p:nvPr/>
        </p:nvSpPr>
        <p:spPr bwMode="auto">
          <a:xfrm rot="5400000">
            <a:off x="-228599" y="1524002"/>
            <a:ext cx="1143002" cy="76198"/>
          </a:xfrm>
          <a:prstGeom prst="straightConnector1">
            <a:avLst/>
          </a:prstGeom>
          <a:noFill/>
          <a:ln w="41275">
            <a:solidFill>
              <a:schemeClr val="tx1"/>
            </a:solidFill>
            <a:round/>
            <a:headEnd/>
            <a:tailEnd type="stealth" w="sm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30480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displays several distinct `series’ of lines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 animBg="1"/>
      <p:bldP spid="12297" grpId="0"/>
      <p:bldP spid="13" grpId="0" animBg="1"/>
      <p:bldP spid="14" grpId="0"/>
      <p:bldP spid="16" grpId="0"/>
      <p:bldP spid="18" grpId="0" animBg="1"/>
      <p:bldP spid="19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Old physics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	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en-US" sz="3200" b="1" i="0" u="none" strike="noStrike" cap="none" normalizeH="0" baseline="-30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centripetal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en-US" sz="3200" b="1" i="0" u="none" strike="noStrike" cap="none" normalizeH="0" baseline="-30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electrostatic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   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		mv</a:t>
            </a:r>
            <a:r>
              <a:rPr lang="en-US" sz="3200" b="1" baseline="30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/r      = Ke</a:t>
            </a:r>
            <a:r>
              <a:rPr lang="en-US" sz="3200" b="1" baseline="30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/r</a:t>
            </a:r>
            <a:r>
              <a:rPr lang="en-US" sz="3200" b="1" baseline="30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			 =&gt;     mv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	     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Ke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/r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			or:	p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/m        =Ke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/r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524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Bohr’s reasoning to solve the H atom </a:t>
            </a:r>
            <a:r>
              <a:rPr lang="en-US" sz="2400" b="1" dirty="0" smtClean="0"/>
              <a:t>problem (see pp 18-22)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5486400" y="3200400"/>
            <a:ext cx="12314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p=h/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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895600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1a) </a:t>
            </a:r>
            <a:r>
              <a:rPr lang="en-US" sz="2800" b="1" u="sng" dirty="0" smtClean="0">
                <a:solidFill>
                  <a:srgbClr val="FF0000"/>
                </a:solidFill>
              </a:rPr>
              <a:t>New Physics idea 1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plug in  </a:t>
            </a:r>
            <a:r>
              <a:rPr lang="en-US" sz="2800" b="1" dirty="0" err="1" smtClean="0">
                <a:solidFill>
                  <a:srgbClr val="FF0000"/>
                </a:solidFill>
              </a:rPr>
              <a:t>DeBroglie’s</a:t>
            </a:r>
            <a:r>
              <a:rPr lang="en-US" sz="2800" b="1" dirty="0" smtClean="0">
                <a:solidFill>
                  <a:srgbClr val="FF0000"/>
                </a:solidFill>
              </a:rPr>
              <a:t>  hypothesis:</a:t>
            </a:r>
            <a:r>
              <a:rPr lang="en-US" sz="2800" dirty="0" smtClean="0"/>
              <a:t>    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9624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1b) </a:t>
            </a:r>
            <a:r>
              <a:rPr lang="en-US" sz="2800" b="1" dirty="0" smtClean="0">
                <a:solidFill>
                  <a:srgbClr val="FF0000"/>
                </a:solidFill>
              </a:rPr>
              <a:t>Rearrange &amp; solve for </a:t>
            </a:r>
            <a:r>
              <a:rPr lang="en-US" sz="2800" b="1" dirty="0" smtClean="0">
                <a:solidFill>
                  <a:srgbClr val="0070C0"/>
                </a:solidFill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3962400"/>
            <a:ext cx="4191000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</a:rPr>
              <a:t>=mKe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/h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         </a:t>
            </a:r>
            <a:r>
              <a:rPr lang="en-US" sz="2800" b="1" u="sng" dirty="0" smtClean="0">
                <a:solidFill>
                  <a:srgbClr val="FF0000"/>
                </a:solidFill>
              </a:rPr>
              <a:t>eq. 1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419600"/>
            <a:ext cx="457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2a) </a:t>
            </a:r>
            <a:r>
              <a:rPr lang="en-US" sz="2800" b="1" u="sng" dirty="0" smtClean="0">
                <a:solidFill>
                  <a:srgbClr val="FF0000"/>
                </a:solidFill>
              </a:rPr>
              <a:t>New Physics idea 2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  Make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 fit into the orbital</a:t>
            </a:r>
          </a:p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      circumference perfectly.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4400" y="4876800"/>
            <a:ext cx="30396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2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</a:t>
            </a:r>
            <a:r>
              <a:rPr lang="en-US" sz="2800" b="1" dirty="0" smtClean="0">
                <a:solidFill>
                  <a:srgbClr val="0070C0"/>
                </a:solidFill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</a:rPr>
              <a:t> = n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800" b="1" dirty="0" smtClean="0">
                <a:solidFill>
                  <a:srgbClr val="FF0000"/>
                </a:solidFill>
              </a:rPr>
              <a:t>…n=1,2…..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=&gt; </a:t>
            </a:r>
            <a:r>
              <a:rPr lang="en-US" sz="2800" b="1" dirty="0" smtClean="0">
                <a:solidFill>
                  <a:srgbClr val="0070C0"/>
                </a:solidFill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</a:rPr>
              <a:t>=  n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/2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109155" y="2652889"/>
            <a:ext cx="1377245" cy="776111"/>
          </a:xfrm>
          <a:custGeom>
            <a:avLst/>
            <a:gdLst>
              <a:gd name="connsiteX0" fmla="*/ 1128889 w 1128889"/>
              <a:gd name="connsiteY0" fmla="*/ 519289 h 519289"/>
              <a:gd name="connsiteX1" fmla="*/ 688623 w 1128889"/>
              <a:gd name="connsiteY1" fmla="*/ 428978 h 519289"/>
              <a:gd name="connsiteX2" fmla="*/ 112889 w 1128889"/>
              <a:gd name="connsiteY2" fmla="*/ 169333 h 519289"/>
              <a:gd name="connsiteX3" fmla="*/ 11289 w 1128889"/>
              <a:gd name="connsiteY3" fmla="*/ 0 h 51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8889" h="519289">
                <a:moveTo>
                  <a:pt x="1128889" y="519289"/>
                </a:moveTo>
                <a:cubicBezTo>
                  <a:pt x="993422" y="503296"/>
                  <a:pt x="857956" y="487304"/>
                  <a:pt x="688623" y="428978"/>
                </a:cubicBezTo>
                <a:cubicBezTo>
                  <a:pt x="519290" y="370652"/>
                  <a:pt x="225778" y="240829"/>
                  <a:pt x="112889" y="169333"/>
                </a:cubicBezTo>
                <a:cubicBezTo>
                  <a:pt x="0" y="97837"/>
                  <a:pt x="5644" y="48918"/>
                  <a:pt x="11289" y="0"/>
                </a:cubicBezTo>
              </a:path>
            </a:pathLst>
          </a:cu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0" y="5903893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2b)  </a:t>
            </a:r>
            <a:r>
              <a:rPr lang="en-US" sz="2800" b="1" dirty="0" smtClean="0">
                <a:solidFill>
                  <a:srgbClr val="FF0000"/>
                </a:solidFill>
              </a:rPr>
              <a:t>Substitute it into eq. 1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   and solve for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.</a:t>
            </a:r>
            <a:r>
              <a:rPr lang="en-US" sz="2800" b="1" dirty="0" smtClean="0">
                <a:solidFill>
                  <a:srgbClr val="FF0000"/>
                </a:solidFill>
              </a:rPr>
              <a:t> 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572000" y="4495800"/>
            <a:ext cx="1307630" cy="993422"/>
          </a:xfrm>
          <a:custGeom>
            <a:avLst/>
            <a:gdLst>
              <a:gd name="connsiteX0" fmla="*/ 1307630 w 1307630"/>
              <a:gd name="connsiteY0" fmla="*/ 993422 h 993422"/>
              <a:gd name="connsiteX1" fmla="*/ 1115719 w 1307630"/>
              <a:gd name="connsiteY1" fmla="*/ 857956 h 993422"/>
              <a:gd name="connsiteX2" fmla="*/ 1115719 w 1307630"/>
              <a:gd name="connsiteY2" fmla="*/ 857956 h 993422"/>
              <a:gd name="connsiteX3" fmla="*/ 404519 w 1307630"/>
              <a:gd name="connsiteY3" fmla="*/ 790222 h 993422"/>
              <a:gd name="connsiteX4" fmla="*/ 43274 w 1307630"/>
              <a:gd name="connsiteY4" fmla="*/ 609600 h 993422"/>
              <a:gd name="connsiteX5" fmla="*/ 144874 w 1307630"/>
              <a:gd name="connsiteY5" fmla="*/ 0 h 993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7630" h="993422">
                <a:moveTo>
                  <a:pt x="1307630" y="993422"/>
                </a:moveTo>
                <a:lnTo>
                  <a:pt x="1115719" y="857956"/>
                </a:lnTo>
                <a:lnTo>
                  <a:pt x="1115719" y="857956"/>
                </a:lnTo>
                <a:cubicBezTo>
                  <a:pt x="997186" y="846667"/>
                  <a:pt x="583260" y="831615"/>
                  <a:pt x="404519" y="790222"/>
                </a:cubicBezTo>
                <a:cubicBezTo>
                  <a:pt x="225778" y="748829"/>
                  <a:pt x="86548" y="741304"/>
                  <a:pt x="43274" y="609600"/>
                </a:cubicBezTo>
                <a:cubicBezTo>
                  <a:pt x="0" y="477896"/>
                  <a:pt x="72437" y="238948"/>
                  <a:pt x="144874" y="0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029200" y="6096000"/>
            <a:ext cx="3810000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800" b="1" dirty="0" smtClean="0">
                <a:solidFill>
                  <a:srgbClr val="FF0000"/>
                </a:solidFill>
              </a:rPr>
              <a:t>= nh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/2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</a:t>
            </a:r>
            <a:r>
              <a:rPr lang="en-US" sz="2800" b="1" dirty="0" smtClean="0">
                <a:solidFill>
                  <a:srgbClr val="FF0000"/>
                </a:solidFill>
              </a:rPr>
              <a:t>mKe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  </a:t>
            </a:r>
            <a:r>
              <a:rPr lang="en-US" sz="2800" b="1" u="sng" dirty="0" smtClean="0">
                <a:solidFill>
                  <a:srgbClr val="FF0000"/>
                </a:solidFill>
              </a:rPr>
              <a:t>eq. 2 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2" grpId="0" animBg="1"/>
      <p:bldP spid="14" grpId="0"/>
      <p:bldP spid="16" grpId="0" animBg="1"/>
      <p:bldP spid="17" grpId="0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Bohr’s reasoning to solve the H atom problem (continued)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434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3) Do the math….</a:t>
            </a:r>
          </a:p>
          <a:p>
            <a:r>
              <a:rPr lang="en-US" sz="2800" b="1" dirty="0" smtClean="0"/>
              <a:t> Plug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 </a:t>
            </a:r>
            <a:r>
              <a:rPr lang="en-US" sz="2800" b="1" dirty="0" smtClean="0">
                <a:sym typeface="Symbol"/>
              </a:rPr>
              <a:t>in </a:t>
            </a:r>
            <a:r>
              <a:rPr lang="en-US" sz="2800" b="1" u="sng" dirty="0" smtClean="0">
                <a:solidFill>
                  <a:srgbClr val="FF0000"/>
                </a:solidFill>
                <a:sym typeface="Symbol"/>
              </a:rPr>
              <a:t>eq. 2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b="1" dirty="0" smtClean="0">
                <a:sym typeface="Symbol"/>
              </a:rPr>
              <a:t>back into </a:t>
            </a:r>
            <a:r>
              <a:rPr lang="en-US" sz="2800" b="1" u="sng" dirty="0" smtClean="0">
                <a:solidFill>
                  <a:srgbClr val="FF0000"/>
                </a:solidFill>
                <a:sym typeface="Symbol"/>
              </a:rPr>
              <a:t>eq. 1 </a:t>
            </a:r>
            <a:r>
              <a:rPr lang="en-US" sz="2800" b="1" dirty="0" smtClean="0">
                <a:sym typeface="Symbol"/>
              </a:rPr>
              <a:t>and express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r</a:t>
            </a:r>
            <a:r>
              <a:rPr lang="en-US" sz="2800" b="1" dirty="0" smtClean="0">
                <a:sym typeface="Symbol"/>
              </a:rPr>
              <a:t> in terms of just physical constants and n </a:t>
            </a:r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4953000" y="1524000"/>
            <a:ext cx="4191000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</a:rPr>
              <a:t>=mKe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/h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         </a:t>
            </a:r>
            <a:r>
              <a:rPr lang="en-US" sz="2800" b="1" u="sng" dirty="0" smtClean="0">
                <a:solidFill>
                  <a:srgbClr val="FF0000"/>
                </a:solidFill>
              </a:rPr>
              <a:t>eq. 1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286000"/>
            <a:ext cx="3810000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800" b="1" dirty="0" smtClean="0">
                <a:solidFill>
                  <a:srgbClr val="FF0000"/>
                </a:solidFill>
              </a:rPr>
              <a:t>= nh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/2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</a:t>
            </a:r>
            <a:r>
              <a:rPr lang="en-US" sz="2800" b="1" dirty="0" smtClean="0">
                <a:solidFill>
                  <a:srgbClr val="FF0000"/>
                </a:solidFill>
              </a:rPr>
              <a:t>mKe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  </a:t>
            </a:r>
            <a:r>
              <a:rPr lang="en-US" sz="2800" b="1" u="sng" dirty="0" smtClean="0">
                <a:solidFill>
                  <a:srgbClr val="FF0000"/>
                </a:solidFill>
              </a:rPr>
              <a:t>eq. 2 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38044" y="2020711"/>
            <a:ext cx="1021645" cy="428978"/>
          </a:xfrm>
          <a:custGeom>
            <a:avLst/>
            <a:gdLst>
              <a:gd name="connsiteX0" fmla="*/ 0 w 1021645"/>
              <a:gd name="connsiteY0" fmla="*/ 428978 h 428978"/>
              <a:gd name="connsiteX1" fmla="*/ 180623 w 1021645"/>
              <a:gd name="connsiteY1" fmla="*/ 338667 h 428978"/>
              <a:gd name="connsiteX2" fmla="*/ 711200 w 1021645"/>
              <a:gd name="connsiteY2" fmla="*/ 191911 h 428978"/>
              <a:gd name="connsiteX3" fmla="*/ 970845 w 1021645"/>
              <a:gd name="connsiteY3" fmla="*/ 191911 h 428978"/>
              <a:gd name="connsiteX4" fmla="*/ 1016000 w 1021645"/>
              <a:gd name="connsiteY4" fmla="*/ 0 h 428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45" h="428978">
                <a:moveTo>
                  <a:pt x="0" y="428978"/>
                </a:moveTo>
                <a:cubicBezTo>
                  <a:pt x="31045" y="403578"/>
                  <a:pt x="62090" y="378178"/>
                  <a:pt x="180623" y="338667"/>
                </a:cubicBezTo>
                <a:cubicBezTo>
                  <a:pt x="299156" y="299156"/>
                  <a:pt x="579496" y="216370"/>
                  <a:pt x="711200" y="191911"/>
                </a:cubicBezTo>
                <a:cubicBezTo>
                  <a:pt x="842904" y="167452"/>
                  <a:pt x="920045" y="223896"/>
                  <a:pt x="970845" y="191911"/>
                </a:cubicBezTo>
                <a:cubicBezTo>
                  <a:pt x="1021645" y="159926"/>
                  <a:pt x="1018822" y="79963"/>
                  <a:pt x="1016000" y="0"/>
                </a:cubicBezTo>
              </a:path>
            </a:pathLst>
          </a:custGeom>
          <a:ln w="317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3124200"/>
            <a:ext cx="4364948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r</a:t>
            </a:r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/4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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mKe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200" b="1" u="sng" dirty="0" smtClean="0">
                <a:solidFill>
                  <a:srgbClr val="FF0000"/>
                </a:solidFill>
              </a:rPr>
              <a:t>eq. 3  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396240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4) Compute kinetic energy (KE)  using </a:t>
            </a:r>
            <a:r>
              <a:rPr lang="en-US" sz="2800" b="1" u="sng" dirty="0" smtClean="0">
                <a:solidFill>
                  <a:srgbClr val="FF0000"/>
                </a:solidFill>
              </a:rPr>
              <a:t>eq. 2 </a:t>
            </a:r>
            <a:r>
              <a:rPr lang="en-US" sz="2800" b="1" dirty="0" smtClean="0"/>
              <a:t>for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 </a:t>
            </a:r>
            <a:r>
              <a:rPr lang="en-US" sz="2800" b="1" dirty="0" smtClean="0">
                <a:sym typeface="Symbol"/>
              </a:rPr>
              <a:t>in p=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h/</a:t>
            </a:r>
            <a:r>
              <a:rPr lang="en-US" sz="2800" b="1" dirty="0" smtClean="0">
                <a:sym typeface="Symbol"/>
              </a:rPr>
              <a:t> </a:t>
            </a:r>
            <a:r>
              <a:rPr lang="en-US" sz="2800" b="1" dirty="0" smtClean="0"/>
              <a:t>and potential energy (PE) using </a:t>
            </a:r>
            <a:r>
              <a:rPr lang="en-US" sz="2800" b="1" u="sng" dirty="0" smtClean="0">
                <a:solidFill>
                  <a:srgbClr val="FF0000"/>
                </a:solidFill>
              </a:rPr>
              <a:t>eq. 3 </a:t>
            </a:r>
            <a:r>
              <a:rPr lang="en-US" sz="2800" b="1" dirty="0" smtClean="0"/>
              <a:t>for </a:t>
            </a:r>
            <a:r>
              <a:rPr lang="en-US" sz="2800" b="1" dirty="0" smtClean="0">
                <a:solidFill>
                  <a:srgbClr val="0070C0"/>
                </a:solidFill>
              </a:rPr>
              <a:t>r</a:t>
            </a:r>
            <a:r>
              <a:rPr lang="en-US" sz="2800" b="1" dirty="0" smtClean="0"/>
              <a:t> .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4953000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KE= p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/2m =</a:t>
            </a:r>
            <a:r>
              <a:rPr lang="en-US" sz="2800" b="1" dirty="0" smtClean="0">
                <a:solidFill>
                  <a:srgbClr val="FF0000"/>
                </a:solidFill>
              </a:rPr>
              <a:t>(h/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)</a:t>
            </a:r>
            <a:r>
              <a:rPr lang="en-US" sz="2800" b="1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/2m</a:t>
            </a:r>
          </a:p>
          <a:p>
            <a:r>
              <a:rPr lang="en-US" sz="2800" b="1" dirty="0" smtClean="0">
                <a:sym typeface="Symbol"/>
              </a:rPr>
              <a:t>PE= - Ke</a:t>
            </a:r>
            <a:r>
              <a:rPr lang="en-US" sz="2800" b="1" baseline="30000" dirty="0" smtClean="0">
                <a:sym typeface="Symbol"/>
              </a:rPr>
              <a:t>2</a:t>
            </a:r>
            <a:r>
              <a:rPr lang="en-US" sz="2800" b="1" dirty="0" smtClean="0">
                <a:sym typeface="Symbol"/>
              </a:rPr>
              <a:t>/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r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8800" y="49530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=2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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e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/n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5410200"/>
            <a:ext cx="2727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=-4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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 </a:t>
            </a:r>
            <a:r>
              <a:rPr lang="en-US" sz="2800" b="1" dirty="0" smtClean="0">
                <a:solidFill>
                  <a:srgbClr val="FF0000"/>
                </a:solidFill>
              </a:rPr>
              <a:t>mK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e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/n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572934" y="2664178"/>
            <a:ext cx="1394177" cy="2370666"/>
          </a:xfrm>
          <a:custGeom>
            <a:avLst/>
            <a:gdLst>
              <a:gd name="connsiteX0" fmla="*/ 1394177 w 1394177"/>
              <a:gd name="connsiteY0" fmla="*/ 0 h 2370666"/>
              <a:gd name="connsiteX1" fmla="*/ 682977 w 1394177"/>
              <a:gd name="connsiteY1" fmla="*/ 225778 h 2370666"/>
              <a:gd name="connsiteX2" fmla="*/ 28222 w 1394177"/>
              <a:gd name="connsiteY2" fmla="*/ 857955 h 2370666"/>
              <a:gd name="connsiteX3" fmla="*/ 852310 w 1394177"/>
              <a:gd name="connsiteY3" fmla="*/ 2370666 h 237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4177" h="2370666">
                <a:moveTo>
                  <a:pt x="1394177" y="0"/>
                </a:moveTo>
                <a:cubicBezTo>
                  <a:pt x="1152406" y="41393"/>
                  <a:pt x="910636" y="82786"/>
                  <a:pt x="682977" y="225778"/>
                </a:cubicBezTo>
                <a:cubicBezTo>
                  <a:pt x="455318" y="368771"/>
                  <a:pt x="0" y="500474"/>
                  <a:pt x="28222" y="857955"/>
                </a:cubicBezTo>
                <a:cubicBezTo>
                  <a:pt x="56444" y="1215436"/>
                  <a:pt x="454377" y="1793051"/>
                  <a:pt x="852310" y="2370666"/>
                </a:cubicBezTo>
              </a:path>
            </a:pathLst>
          </a:custGeom>
          <a:ln w="381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733800" y="3581400"/>
            <a:ext cx="834437" cy="2209800"/>
          </a:xfrm>
          <a:custGeom>
            <a:avLst/>
            <a:gdLst>
              <a:gd name="connsiteX0" fmla="*/ 758237 w 758237"/>
              <a:gd name="connsiteY0" fmla="*/ 0 h 2191926"/>
              <a:gd name="connsiteX1" fmla="*/ 351837 w 758237"/>
              <a:gd name="connsiteY1" fmla="*/ 248356 h 2191926"/>
              <a:gd name="connsiteX2" fmla="*/ 24459 w 758237"/>
              <a:gd name="connsiteY2" fmla="*/ 936978 h 2191926"/>
              <a:gd name="connsiteX3" fmla="*/ 205082 w 758237"/>
              <a:gd name="connsiteY3" fmla="*/ 1783645 h 2191926"/>
              <a:gd name="connsiteX4" fmla="*/ 80904 w 758237"/>
              <a:gd name="connsiteY4" fmla="*/ 2133600 h 2191926"/>
              <a:gd name="connsiteX5" fmla="*/ 13171 w 758237"/>
              <a:gd name="connsiteY5" fmla="*/ 2133600 h 219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8237" h="2191926">
                <a:moveTo>
                  <a:pt x="758237" y="0"/>
                </a:moveTo>
                <a:cubicBezTo>
                  <a:pt x="616185" y="46096"/>
                  <a:pt x="474133" y="92193"/>
                  <a:pt x="351837" y="248356"/>
                </a:cubicBezTo>
                <a:cubicBezTo>
                  <a:pt x="229541" y="404519"/>
                  <a:pt x="48918" y="681097"/>
                  <a:pt x="24459" y="936978"/>
                </a:cubicBezTo>
                <a:cubicBezTo>
                  <a:pt x="0" y="1192860"/>
                  <a:pt x="195675" y="1584208"/>
                  <a:pt x="205082" y="1783645"/>
                </a:cubicBezTo>
                <a:cubicBezTo>
                  <a:pt x="214490" y="1983082"/>
                  <a:pt x="112889" y="2075274"/>
                  <a:pt x="80904" y="2133600"/>
                </a:cubicBezTo>
                <a:cubicBezTo>
                  <a:pt x="48919" y="2191926"/>
                  <a:pt x="31045" y="2162763"/>
                  <a:pt x="13171" y="2133600"/>
                </a:cubicBezTo>
              </a:path>
            </a:pathLst>
          </a:custGeom>
          <a:ln w="41275">
            <a:solidFill>
              <a:srgbClr val="0070C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133600" y="60198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 = KE +PE</a:t>
            </a:r>
            <a:endParaRPr lang="en-US" sz="3200" b="1" dirty="0"/>
          </a:p>
        </p:txBody>
      </p:sp>
      <p:sp>
        <p:nvSpPr>
          <p:cNvPr id="18" name="Rectangle 17"/>
          <p:cNvSpPr/>
          <p:nvPr/>
        </p:nvSpPr>
        <p:spPr>
          <a:xfrm>
            <a:off x="5562600" y="6019800"/>
            <a:ext cx="3182281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b="1" dirty="0" smtClean="0"/>
              <a:t>= -2</a:t>
            </a:r>
            <a:r>
              <a:rPr lang="en-US" sz="3200" b="1" dirty="0" smtClean="0">
                <a:sym typeface="Symbol"/>
              </a:rPr>
              <a:t></a:t>
            </a:r>
            <a:r>
              <a:rPr lang="en-US" sz="3200" b="1" baseline="30000" dirty="0" smtClean="0"/>
              <a:t>2 </a:t>
            </a:r>
            <a:r>
              <a:rPr lang="en-US" sz="3200" b="1" dirty="0" smtClean="0"/>
              <a:t>mK</a:t>
            </a:r>
            <a:r>
              <a:rPr lang="en-US" sz="3200" b="1" baseline="30000" dirty="0" smtClean="0"/>
              <a:t>2</a:t>
            </a:r>
            <a:r>
              <a:rPr lang="en-US" sz="3200" b="1" dirty="0" smtClean="0"/>
              <a:t>e</a:t>
            </a:r>
            <a:r>
              <a:rPr lang="en-US" sz="3200" b="1" baseline="30000" dirty="0" smtClean="0"/>
              <a:t>4</a:t>
            </a:r>
            <a:r>
              <a:rPr lang="en-US" sz="3200" b="1" dirty="0" smtClean="0"/>
              <a:t>/n</a:t>
            </a:r>
            <a:r>
              <a:rPr lang="en-US" sz="3200" b="1" baseline="30000" dirty="0" smtClean="0"/>
              <a:t>2</a:t>
            </a:r>
            <a:r>
              <a:rPr lang="en-US" sz="3200" b="1" dirty="0" smtClean="0"/>
              <a:t>h</a:t>
            </a:r>
            <a:r>
              <a:rPr lang="en-US" sz="3200" b="1" baseline="30000" dirty="0" smtClean="0"/>
              <a:t>2</a:t>
            </a:r>
            <a:endParaRPr lang="en-US" sz="3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562600" y="5943600"/>
            <a:ext cx="27432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own Arrow 20"/>
          <p:cNvSpPr/>
          <p:nvPr/>
        </p:nvSpPr>
        <p:spPr>
          <a:xfrm>
            <a:off x="6477000" y="2819400"/>
            <a:ext cx="76200" cy="304800"/>
          </a:xfrm>
          <a:prstGeom prst="downArrow">
            <a:avLst/>
          </a:prstGeom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2133600" y="5943600"/>
            <a:ext cx="27432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/>
      <p:bldP spid="11" grpId="0"/>
      <p:bldP spid="12" grpId="0"/>
      <p:bldP spid="14" grpId="0"/>
      <p:bldP spid="15" grpId="0" animBg="1"/>
      <p:bldP spid="16" grpId="0" animBg="1"/>
      <p:bldP spid="17" grpId="0"/>
      <p:bldP spid="18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219200"/>
            <a:ext cx="34243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E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3200" b="1" dirty="0" smtClean="0">
                <a:solidFill>
                  <a:srgbClr val="FF0000"/>
                </a:solidFill>
              </a:rPr>
              <a:t>=-2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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 </a:t>
            </a:r>
            <a:r>
              <a:rPr lang="en-US" sz="3200" b="1" dirty="0" smtClean="0">
                <a:solidFill>
                  <a:srgbClr val="FF0000"/>
                </a:solidFill>
              </a:rPr>
              <a:t>mK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e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</a:rPr>
              <a:t>/n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i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905000"/>
            <a:ext cx="34243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/>
              <a:t>E</a:t>
            </a:r>
            <a:r>
              <a:rPr lang="en-US" sz="3200" b="1" baseline="-25000" dirty="0" err="1" smtClean="0"/>
              <a:t>f</a:t>
            </a:r>
            <a:r>
              <a:rPr lang="en-US" sz="3200" b="1" dirty="0" smtClean="0"/>
              <a:t>=-2</a:t>
            </a:r>
            <a:r>
              <a:rPr lang="en-US" sz="3200" b="1" dirty="0" smtClean="0">
                <a:sym typeface="Symbol"/>
              </a:rPr>
              <a:t></a:t>
            </a:r>
            <a:r>
              <a:rPr lang="en-US" sz="3200" b="1" baseline="30000" dirty="0" smtClean="0"/>
              <a:t>2 </a:t>
            </a:r>
            <a:r>
              <a:rPr lang="en-US" sz="3200" b="1" dirty="0" smtClean="0"/>
              <a:t>mK</a:t>
            </a:r>
            <a:r>
              <a:rPr lang="en-US" sz="3200" b="1" baseline="30000" dirty="0" smtClean="0"/>
              <a:t>2</a:t>
            </a:r>
            <a:r>
              <a:rPr lang="en-US" sz="3200" b="1" dirty="0" smtClean="0"/>
              <a:t>e</a:t>
            </a:r>
            <a:r>
              <a:rPr lang="en-US" sz="3200" b="1" baseline="30000" dirty="0" smtClean="0"/>
              <a:t>4</a:t>
            </a:r>
            <a:r>
              <a:rPr lang="en-US" sz="3200" b="1" dirty="0" smtClean="0"/>
              <a:t>/n</a:t>
            </a:r>
            <a:r>
              <a:rPr lang="en-US" sz="3200" b="1" baseline="-25000" dirty="0" smtClean="0"/>
              <a:t>f</a:t>
            </a:r>
            <a:r>
              <a:rPr lang="en-US" sz="3200" b="1" baseline="30000" dirty="0" smtClean="0"/>
              <a:t>2</a:t>
            </a:r>
            <a:r>
              <a:rPr lang="en-US" sz="3200" b="1" dirty="0" smtClean="0"/>
              <a:t>h</a:t>
            </a:r>
            <a:r>
              <a:rPr lang="en-US" sz="3200" b="1" baseline="30000" dirty="0" smtClean="0"/>
              <a:t>2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6172200" y="1219200"/>
            <a:ext cx="2057400" cy="228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858000" y="1981200"/>
            <a:ext cx="762000" cy="76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72200" y="990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E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i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1600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E</a:t>
            </a:r>
            <a:r>
              <a:rPr lang="en-US" sz="2400" b="1" baseline="-25000" dirty="0" err="1" smtClean="0"/>
              <a:t>f</a:t>
            </a:r>
            <a:endParaRPr lang="en-US" sz="2400" b="1" baseline="-25000" dirty="0"/>
          </a:p>
        </p:txBody>
      </p:sp>
      <p:sp>
        <p:nvSpPr>
          <p:cNvPr id="8" name="Oval 7"/>
          <p:cNvSpPr/>
          <p:nvPr/>
        </p:nvSpPr>
        <p:spPr>
          <a:xfrm>
            <a:off x="6248400" y="1676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455229" y="1636486"/>
            <a:ext cx="478971" cy="366485"/>
          </a:xfrm>
          <a:custGeom>
            <a:avLst/>
            <a:gdLst>
              <a:gd name="connsiteX0" fmla="*/ 0 w 478971"/>
              <a:gd name="connsiteY0" fmla="*/ 72571 h 366485"/>
              <a:gd name="connsiteX1" fmla="*/ 250371 w 478971"/>
              <a:gd name="connsiteY1" fmla="*/ 18143 h 366485"/>
              <a:gd name="connsiteX2" fmla="*/ 435428 w 478971"/>
              <a:gd name="connsiteY2" fmla="*/ 181428 h 366485"/>
              <a:gd name="connsiteX3" fmla="*/ 478971 w 478971"/>
              <a:gd name="connsiteY3" fmla="*/ 366485 h 366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971" h="366485">
                <a:moveTo>
                  <a:pt x="0" y="72571"/>
                </a:moveTo>
                <a:cubicBezTo>
                  <a:pt x="88900" y="36285"/>
                  <a:pt x="177800" y="0"/>
                  <a:pt x="250371" y="18143"/>
                </a:cubicBezTo>
                <a:cubicBezTo>
                  <a:pt x="322942" y="36286"/>
                  <a:pt x="397328" y="123371"/>
                  <a:pt x="435428" y="181428"/>
                </a:cubicBezTo>
                <a:cubicBezTo>
                  <a:pt x="473528" y="239485"/>
                  <a:pt x="476249" y="302985"/>
                  <a:pt x="478971" y="366485"/>
                </a:cubicBezTo>
              </a:path>
            </a:pathLst>
          </a:cu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" y="28956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/>
              </a:rPr>
              <a:t></a:t>
            </a:r>
            <a:r>
              <a:rPr lang="en-US" sz="2800" b="1" dirty="0" smtClean="0">
                <a:sym typeface="Symbol"/>
              </a:rPr>
              <a:t>E=</a:t>
            </a:r>
            <a:r>
              <a:rPr lang="en-US" sz="2800" b="1" dirty="0" err="1" smtClean="0">
                <a:sym typeface="Symbol"/>
              </a:rPr>
              <a:t>E</a:t>
            </a:r>
            <a:r>
              <a:rPr lang="en-US" sz="2800" b="1" baseline="-25000" dirty="0" err="1" smtClean="0">
                <a:sym typeface="Symbol"/>
              </a:rPr>
              <a:t>i</a:t>
            </a:r>
            <a:r>
              <a:rPr lang="en-US" sz="2800" b="1" dirty="0" err="1" smtClean="0">
                <a:sym typeface="Symbol"/>
              </a:rPr>
              <a:t>-E</a:t>
            </a:r>
            <a:r>
              <a:rPr lang="en-US" sz="2800" b="1" baseline="-25000" dirty="0" err="1" smtClean="0">
                <a:sym typeface="Symbol"/>
              </a:rPr>
              <a:t>f</a:t>
            </a:r>
            <a:r>
              <a:rPr lang="en-US" sz="2800" b="1" dirty="0" smtClean="0">
                <a:sym typeface="Symbol"/>
              </a:rPr>
              <a:t> =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2</a:t>
            </a:r>
            <a:r>
              <a:rPr lang="en-US" sz="2800" b="1" dirty="0" smtClean="0">
                <a:sym typeface="Symbol"/>
              </a:rPr>
              <a:t></a:t>
            </a:r>
            <a:r>
              <a:rPr lang="en-US" sz="2800" b="1" baseline="30000" dirty="0" smtClean="0"/>
              <a:t>2 </a:t>
            </a:r>
            <a:r>
              <a:rPr lang="en-US" sz="2800" b="1" dirty="0" smtClean="0"/>
              <a:t>mK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e</a:t>
            </a:r>
            <a:r>
              <a:rPr lang="en-US" sz="2800" b="1" baseline="30000" dirty="0" smtClean="0"/>
              <a:t>4</a:t>
            </a:r>
            <a:r>
              <a:rPr lang="en-US" sz="2800" b="1" dirty="0" smtClean="0"/>
              <a:t>h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  (1/n</a:t>
            </a:r>
            <a:r>
              <a:rPr lang="en-US" sz="2800" b="1" baseline="-25000" dirty="0" smtClean="0"/>
              <a:t>f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-1/n</a:t>
            </a:r>
            <a:r>
              <a:rPr lang="en-US" sz="2800" b="1" baseline="-25000" dirty="0" smtClean="0"/>
              <a:t>i</a:t>
            </a:r>
            <a:r>
              <a:rPr lang="en-US" sz="2800" b="1" baseline="30000" dirty="0" smtClean="0"/>
              <a:t>2</a:t>
            </a:r>
            <a:r>
              <a:rPr lang="en-US" sz="2800" dirty="0" smtClean="0"/>
              <a:t>)</a:t>
            </a:r>
            <a:r>
              <a:rPr lang="en-US" sz="2800" dirty="0" smtClean="0">
                <a:sym typeface="Symbol"/>
              </a:rPr>
              <a:t>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35052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K=1/4</a:t>
            </a:r>
            <a:r>
              <a:rPr lang="en-US" sz="3200" dirty="0" smtClean="0">
                <a:sym typeface="Symbol"/>
              </a:rPr>
              <a:t></a:t>
            </a:r>
            <a:r>
              <a:rPr lang="en-US" sz="3200" baseline="-25000" dirty="0" smtClean="0">
                <a:sym typeface="Symbol"/>
              </a:rPr>
              <a:t>o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4191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Plug in values for m=m(electron),  h, e and </a:t>
            </a:r>
            <a:r>
              <a:rPr lang="en-US" b="1" dirty="0" smtClean="0">
                <a:sym typeface="Symbol"/>
              </a:rPr>
              <a:t></a:t>
            </a:r>
            <a:r>
              <a:rPr lang="en-US" b="1" baseline="-25000" dirty="0" smtClean="0">
                <a:sym typeface="Symbol"/>
              </a:rPr>
              <a:t> </a:t>
            </a:r>
            <a:r>
              <a:rPr lang="en-US" b="1" dirty="0" smtClean="0">
                <a:sym typeface="Symbol"/>
              </a:rPr>
              <a:t> from front flap of </a:t>
            </a:r>
            <a:r>
              <a:rPr lang="en-US" b="1" dirty="0" err="1" smtClean="0">
                <a:sym typeface="Symbol"/>
              </a:rPr>
              <a:t>McQuarrie</a:t>
            </a:r>
            <a:r>
              <a:rPr lang="en-US" b="1" dirty="0" smtClean="0">
                <a:sym typeface="Symbol"/>
              </a:rPr>
              <a:t> text (in MKS)</a:t>
            </a:r>
            <a:r>
              <a:rPr lang="en-US" b="1" dirty="0" smtClean="0"/>
              <a:t>	</a:t>
            </a:r>
            <a:endParaRPr lang="en-US" b="1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838200" y="5181600"/>
            <a:ext cx="7204665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Symbol"/>
              </a:rPr>
              <a:t>E=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2.173*10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-18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[1/n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-1/n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]  in  J/electron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58674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Reproduces </a:t>
            </a:r>
            <a:r>
              <a:rPr lang="en-US" sz="3200" dirty="0" err="1" smtClean="0"/>
              <a:t>Rydberg</a:t>
            </a:r>
            <a:r>
              <a:rPr lang="en-US" sz="3200" dirty="0" smtClean="0"/>
              <a:t> equation exactly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ile:Visible spectrum of hydroge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590800"/>
            <a:ext cx="7610475" cy="7810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10200" y="3581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r>
              <a:rPr lang="en-US" dirty="0" smtClean="0">
                <a:sym typeface="Wingdings" pitchFamily="2" charset="2"/>
              </a:rPr>
              <a:t>2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3505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42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2209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52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3505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62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32213" y="2117272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72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14478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n</a:t>
            </a:r>
            <a:r>
              <a:rPr lang="en-US" sz="4000" baseline="-25000" dirty="0" err="1" smtClean="0"/>
              <a:t>i</a:t>
            </a:r>
            <a:r>
              <a:rPr lang="en-US" sz="4000" dirty="0" err="1" smtClean="0">
                <a:sym typeface="Wingdings" pitchFamily="2" charset="2"/>
              </a:rPr>
              <a:t>n</a:t>
            </a:r>
            <a:r>
              <a:rPr lang="en-US" sz="4000" baseline="-25000" dirty="0" err="1" smtClean="0">
                <a:sym typeface="Wingdings" pitchFamily="2" charset="2"/>
              </a:rPr>
              <a:t>f</a:t>
            </a:r>
            <a:r>
              <a:rPr lang="en-US" sz="4000" dirty="0" smtClean="0">
                <a:sym typeface="Wingdings" pitchFamily="2" charset="2"/>
              </a:rPr>
              <a:t>=2</a:t>
            </a:r>
            <a:endParaRPr lang="en-US" sz="4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38100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Visible `</a:t>
            </a:r>
            <a:r>
              <a:rPr lang="en-US" sz="3200" dirty="0" err="1" smtClean="0"/>
              <a:t>Balmer</a:t>
            </a:r>
            <a:r>
              <a:rPr lang="en-US" sz="3200" dirty="0" smtClean="0"/>
              <a:t> series’ expanded and assigned  (see page 21 figure 1.10)</a:t>
            </a:r>
            <a:endParaRPr lang="en-US" sz="32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8600" y="3921949"/>
            <a:ext cx="5181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Obs			n</a:t>
            </a:r>
            <a:r>
              <a:rPr kumimoji="0" lang="pt-BR" sz="3200" b="1" i="0" u="sng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pt-BR" sz="3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n</a:t>
            </a:r>
            <a:r>
              <a:rPr kumimoji="0" lang="pt-BR" sz="3200" b="1" i="0" u="sng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pt-BR" sz="3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3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656.5 nm		3	2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486.3		4	2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434.2		5	2	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8758" y="208811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8</a:t>
            </a:r>
            <a:r>
              <a:rPr lang="en-US" dirty="0" smtClean="0">
                <a:sym typeface="Wingdings" pitchFamily="2" charset="2"/>
              </a:rPr>
              <a:t>2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38862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u="sng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Bohr model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4495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656.3 nm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7800" y="49530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486.2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57800" y="54102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434.1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867400"/>
            <a:ext cx="9144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Bohr wins Nobel Prize in Physics…one of the youngest ever to win 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536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425</Words>
  <Application>Microsoft Office PowerPoint</Application>
  <PresentationFormat>On-screen Show (4:3)</PresentationFormat>
  <Paragraphs>73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23</cp:revision>
  <dcterms:created xsi:type="dcterms:W3CDTF">2013-01-24T04:18:37Z</dcterms:created>
  <dcterms:modified xsi:type="dcterms:W3CDTF">2016-01-26T02:45:48Z</dcterms:modified>
</cp:coreProperties>
</file>