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6" r:id="rId4"/>
    <p:sldId id="264" r:id="rId5"/>
    <p:sldId id="265" r:id="rId6"/>
    <p:sldId id="266" r:id="rId7"/>
    <p:sldId id="259" r:id="rId8"/>
    <p:sldId id="263" r:id="rId9"/>
    <p:sldId id="267" r:id="rId10"/>
    <p:sldId id="268" r:id="rId11"/>
    <p:sldId id="262" r:id="rId12"/>
    <p:sldId id="260" r:id="rId13"/>
    <p:sldId id="261" r:id="rId1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09" autoAdjust="0"/>
  </p:normalViewPr>
  <p:slideViewPr>
    <p:cSldViewPr>
      <p:cViewPr varScale="1">
        <p:scale>
          <a:sx n="51" d="100"/>
          <a:sy n="51" d="100"/>
        </p:scale>
        <p:origin x="102" y="6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AF2D0F04-8A8D-499E-80BE-E0165015C5EA}" type="datetimeFigureOut">
              <a:rPr lang="en-US" smtClean="0"/>
              <a:pPr/>
              <a:t>4/29/2016</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8099A0D0-6EA2-4165-BB7D-59E9D51AEF15}" type="slidenum">
              <a:rPr lang="en-US" smtClean="0"/>
              <a:pPr/>
              <a:t>‹#›</a:t>
            </a:fld>
            <a:endParaRPr lang="en-US"/>
          </a:p>
        </p:txBody>
      </p:sp>
    </p:spTree>
    <p:extLst>
      <p:ext uri="{BB962C8B-B14F-4D97-AF65-F5344CB8AC3E}">
        <p14:creationId xmlns:p14="http://schemas.microsoft.com/office/powerpoint/2010/main" val="3668502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3</a:t>
            </a:fld>
            <a:endParaRPr lang="en-US"/>
          </a:p>
        </p:txBody>
      </p:sp>
    </p:spTree>
    <p:extLst>
      <p:ext uri="{BB962C8B-B14F-4D97-AF65-F5344CB8AC3E}">
        <p14:creationId xmlns:p14="http://schemas.microsoft.com/office/powerpoint/2010/main" val="2638212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4</a:t>
            </a:fld>
            <a:endParaRPr lang="en-US"/>
          </a:p>
        </p:txBody>
      </p:sp>
    </p:spTree>
    <p:extLst>
      <p:ext uri="{BB962C8B-B14F-4D97-AF65-F5344CB8AC3E}">
        <p14:creationId xmlns:p14="http://schemas.microsoft.com/office/powerpoint/2010/main" val="2656725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5</a:t>
            </a:fld>
            <a:endParaRPr lang="en-US"/>
          </a:p>
        </p:txBody>
      </p:sp>
    </p:spTree>
    <p:extLst>
      <p:ext uri="{BB962C8B-B14F-4D97-AF65-F5344CB8AC3E}">
        <p14:creationId xmlns:p14="http://schemas.microsoft.com/office/powerpoint/2010/main" val="67250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6</a:t>
            </a:fld>
            <a:endParaRPr lang="en-US"/>
          </a:p>
        </p:txBody>
      </p:sp>
    </p:spTree>
    <p:extLst>
      <p:ext uri="{BB962C8B-B14F-4D97-AF65-F5344CB8AC3E}">
        <p14:creationId xmlns:p14="http://schemas.microsoft.com/office/powerpoint/2010/main" val="4040841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7</a:t>
            </a:fld>
            <a:endParaRPr lang="en-US"/>
          </a:p>
        </p:txBody>
      </p:sp>
    </p:spTree>
    <p:extLst>
      <p:ext uri="{BB962C8B-B14F-4D97-AF65-F5344CB8AC3E}">
        <p14:creationId xmlns:p14="http://schemas.microsoft.com/office/powerpoint/2010/main" val="207834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8</a:t>
            </a:fld>
            <a:endParaRPr lang="en-US"/>
          </a:p>
        </p:txBody>
      </p:sp>
    </p:spTree>
    <p:extLst>
      <p:ext uri="{BB962C8B-B14F-4D97-AF65-F5344CB8AC3E}">
        <p14:creationId xmlns:p14="http://schemas.microsoft.com/office/powerpoint/2010/main" val="1182317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99A0D0-6EA2-4165-BB7D-59E9D51AEF15}" type="slidenum">
              <a:rPr lang="en-US" smtClean="0"/>
              <a:pPr/>
              <a:t>12</a:t>
            </a:fld>
            <a:endParaRPr lang="en-US"/>
          </a:p>
        </p:txBody>
      </p:sp>
    </p:spTree>
    <p:extLst>
      <p:ext uri="{BB962C8B-B14F-4D97-AF65-F5344CB8AC3E}">
        <p14:creationId xmlns:p14="http://schemas.microsoft.com/office/powerpoint/2010/main" val="2276525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C45330-A01B-43EF-B749-C369C7FFDDE7}"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45330-A01B-43EF-B749-C369C7FFDDE7}"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45330-A01B-43EF-B749-C369C7FFDDE7}"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45330-A01B-43EF-B749-C369C7FFDDE7}"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C45330-A01B-43EF-B749-C369C7FFDDE7}"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C45330-A01B-43EF-B749-C369C7FFDDE7}"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C45330-A01B-43EF-B749-C369C7FFDDE7}" type="datetimeFigureOut">
              <a:rPr lang="en-US" smtClean="0"/>
              <a:pPr/>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C45330-A01B-43EF-B749-C369C7FFDDE7}" type="datetimeFigureOut">
              <a:rPr lang="en-US" smtClean="0"/>
              <a:pPr/>
              <a:t>4/29/2016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45330-A01B-43EF-B749-C369C7FFDDE7}" type="datetimeFigureOut">
              <a:rPr lang="en-US" smtClean="0"/>
              <a:pPr/>
              <a:t>4/29/2016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C45330-A01B-43EF-B749-C369C7FFDDE7}"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C45330-A01B-43EF-B749-C369C7FFDDE7}"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B2745-6BEF-47E1-89F4-15060AF0E6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45330-A01B-43EF-B749-C369C7FFDDE7}" type="datetimeFigureOut">
              <a:rPr lang="en-US" smtClean="0"/>
              <a:pPr/>
              <a:t>4/29/2016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B2745-6BEF-47E1-89F4-15060AF0E6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459547" y="2652712"/>
            <a:ext cx="5931853" cy="1552575"/>
          </a:xfrm>
          <a:prstGeom prst="rect">
            <a:avLst/>
          </a:prstGeom>
          <a:noFill/>
          <a:ln w="9525">
            <a:noFill/>
            <a:miter lim="800000"/>
            <a:headEnd/>
            <a:tailEnd/>
          </a:ln>
        </p:spPr>
      </p:pic>
      <p:sp>
        <p:nvSpPr>
          <p:cNvPr id="3" name="TextBox 2"/>
          <p:cNvSpPr txBox="1"/>
          <p:nvPr/>
        </p:nvSpPr>
        <p:spPr>
          <a:xfrm>
            <a:off x="762000" y="838200"/>
            <a:ext cx="8153400" cy="1877437"/>
          </a:xfrm>
          <a:prstGeom prst="rect">
            <a:avLst/>
          </a:prstGeom>
          <a:noFill/>
        </p:spPr>
        <p:txBody>
          <a:bodyPr wrap="square" rtlCol="0">
            <a:spAutoFit/>
          </a:bodyPr>
          <a:lstStyle/>
          <a:p>
            <a:r>
              <a:rPr lang="en-US" sz="2400" b="1" dirty="0" smtClean="0"/>
              <a:t>Assume two boxes are connected by a stop cock and heavily insulated so that no energy goes in or out in either work or heat forms. Initially, one box is evacuated while the other has gas, with the stopcock closed.</a:t>
            </a:r>
          </a:p>
          <a:p>
            <a:endParaRPr lang="en-US" sz="2000" dirty="0"/>
          </a:p>
        </p:txBody>
      </p:sp>
      <p:sp>
        <p:nvSpPr>
          <p:cNvPr id="4" name="TextBox 3"/>
          <p:cNvSpPr txBox="1"/>
          <p:nvPr/>
        </p:nvSpPr>
        <p:spPr>
          <a:xfrm>
            <a:off x="838200" y="152400"/>
            <a:ext cx="7086600" cy="646331"/>
          </a:xfrm>
          <a:prstGeom prst="rect">
            <a:avLst/>
          </a:prstGeom>
          <a:noFill/>
        </p:spPr>
        <p:txBody>
          <a:bodyPr wrap="square" rtlCol="0">
            <a:spAutoFit/>
          </a:bodyPr>
          <a:lstStyle/>
          <a:p>
            <a:r>
              <a:rPr lang="en-US" sz="3600" b="1" dirty="0" smtClean="0"/>
              <a:t>Why we need a `second law’</a:t>
            </a:r>
            <a:r>
              <a:rPr lang="en-US" dirty="0" smtClean="0"/>
              <a:t>: </a:t>
            </a:r>
            <a:endParaRPr lang="en-US" dirty="0"/>
          </a:p>
        </p:txBody>
      </p:sp>
      <p:sp>
        <p:nvSpPr>
          <p:cNvPr id="5" name="TextBox 4"/>
          <p:cNvSpPr txBox="1"/>
          <p:nvPr/>
        </p:nvSpPr>
        <p:spPr>
          <a:xfrm>
            <a:off x="4648200" y="2286000"/>
            <a:ext cx="2971800" cy="1754326"/>
          </a:xfrm>
          <a:prstGeom prst="rect">
            <a:avLst/>
          </a:prstGeom>
          <a:solidFill>
            <a:schemeClr val="bg1"/>
          </a:solidFill>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6" name="TextBox 5"/>
          <p:cNvSpPr txBox="1"/>
          <p:nvPr/>
        </p:nvSpPr>
        <p:spPr>
          <a:xfrm>
            <a:off x="914400" y="3962400"/>
            <a:ext cx="7696200" cy="954107"/>
          </a:xfrm>
          <a:prstGeom prst="rect">
            <a:avLst/>
          </a:prstGeom>
          <a:noFill/>
        </p:spPr>
        <p:txBody>
          <a:bodyPr wrap="square" rtlCol="0">
            <a:spAutoFit/>
          </a:bodyPr>
          <a:lstStyle/>
          <a:p>
            <a:r>
              <a:rPr lang="en-US" sz="2800" b="1" dirty="0" smtClean="0"/>
              <a:t>What happens when the stopcock is turned to connect the two boxes ? </a:t>
            </a:r>
            <a:endParaRPr lang="en-US" sz="2800" b="1" dirty="0"/>
          </a:p>
        </p:txBody>
      </p:sp>
      <p:pic>
        <p:nvPicPr>
          <p:cNvPr id="7" name="Picture 6"/>
          <p:cNvPicPr/>
          <p:nvPr/>
        </p:nvPicPr>
        <p:blipFill>
          <a:blip r:embed="rId2" cstate="print"/>
          <a:srcRect/>
          <a:stretch>
            <a:fillRect/>
          </a:stretch>
        </p:blipFill>
        <p:spPr bwMode="auto">
          <a:xfrm>
            <a:off x="685800" y="5029200"/>
            <a:ext cx="5931853" cy="1552575"/>
          </a:xfrm>
          <a:prstGeom prst="rect">
            <a:avLst/>
          </a:prstGeom>
          <a:noFill/>
          <a:ln w="9525">
            <a:noFill/>
            <a:miter lim="800000"/>
            <a:headEnd/>
            <a:tailEnd/>
          </a:ln>
        </p:spPr>
      </p:pic>
      <p:cxnSp>
        <p:nvCxnSpPr>
          <p:cNvPr id="9" name="Straight Arrow Connector 8"/>
          <p:cNvCxnSpPr/>
          <p:nvPr/>
        </p:nvCxnSpPr>
        <p:spPr>
          <a:xfrm>
            <a:off x="3505200" y="5638800"/>
            <a:ext cx="609600" cy="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705600" y="5029200"/>
            <a:ext cx="2438400" cy="1015663"/>
          </a:xfrm>
          <a:prstGeom prst="rect">
            <a:avLst/>
          </a:prstGeom>
          <a:solidFill>
            <a:srgbClr val="FFFF00"/>
          </a:solidFill>
        </p:spPr>
        <p:txBody>
          <a:bodyPr wrap="square" rtlCol="0">
            <a:spAutoFit/>
          </a:bodyPr>
          <a:lstStyle/>
          <a:p>
            <a:r>
              <a:rPr lang="en-US" sz="2000" b="1" dirty="0" smtClean="0"/>
              <a:t>Both boxes fill and end up with equal concentrations of gas</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00200" y="381000"/>
            <a:ext cx="6057900" cy="1077218"/>
          </a:xfrm>
          <a:prstGeom prst="rect">
            <a:avLst/>
          </a:prstGeom>
          <a:noFill/>
        </p:spPr>
        <p:txBody>
          <a:bodyPr wrap="square" rtlCol="0">
            <a:spAutoFit/>
          </a:bodyPr>
          <a:lstStyle/>
          <a:p>
            <a:r>
              <a:rPr lang="en-US" sz="3200" dirty="0" err="1" smtClean="0"/>
              <a:t>dS</a:t>
            </a:r>
            <a:r>
              <a:rPr lang="en-US" sz="3200" baseline="-25000" dirty="0" err="1" smtClean="0"/>
              <a:t>sys</a:t>
            </a:r>
            <a:r>
              <a:rPr lang="en-US" sz="3200" dirty="0" smtClean="0"/>
              <a:t> = </a:t>
            </a:r>
            <a:r>
              <a:rPr lang="en-US" sz="3200" u="sng" dirty="0" err="1" smtClean="0"/>
              <a:t>dQ</a:t>
            </a:r>
            <a:r>
              <a:rPr lang="en-US" sz="3200" u="sng" baseline="-25000" dirty="0" err="1" smtClean="0"/>
              <a:t>r</a:t>
            </a:r>
            <a:r>
              <a:rPr lang="en-US" sz="3200" baseline="-25000" dirty="0" err="1" smtClean="0"/>
              <a:t>ev</a:t>
            </a:r>
            <a:r>
              <a:rPr lang="en-US" sz="3200" dirty="0" smtClean="0"/>
              <a:t> = </a:t>
            </a:r>
            <a:r>
              <a:rPr lang="en-US" sz="3200" u="sng" dirty="0" err="1" smtClean="0"/>
              <a:t>dE</a:t>
            </a:r>
            <a:r>
              <a:rPr lang="en-US" sz="3200" dirty="0" smtClean="0"/>
              <a:t> – </a:t>
            </a:r>
            <a:r>
              <a:rPr lang="en-US" sz="3200" u="sng" dirty="0" err="1" smtClean="0"/>
              <a:t>dW</a:t>
            </a:r>
            <a:r>
              <a:rPr lang="en-US" sz="3200" dirty="0" smtClean="0"/>
              <a:t> = </a:t>
            </a:r>
            <a:r>
              <a:rPr lang="en-US" sz="3200" u="sng" dirty="0" err="1" smtClean="0"/>
              <a:t>dE</a:t>
            </a:r>
            <a:r>
              <a:rPr lang="en-US" sz="3200" dirty="0" smtClean="0"/>
              <a:t> + </a:t>
            </a:r>
            <a:r>
              <a:rPr lang="en-US" sz="3200" u="sng" dirty="0" err="1" smtClean="0"/>
              <a:t>PdV</a:t>
            </a:r>
            <a:endParaRPr lang="en-US" sz="3200" u="sng" dirty="0" smtClean="0"/>
          </a:p>
          <a:p>
            <a:r>
              <a:rPr lang="en-US" sz="3200" dirty="0"/>
              <a:t> </a:t>
            </a:r>
            <a:r>
              <a:rPr lang="en-US" sz="3200" dirty="0" smtClean="0"/>
              <a:t>             T	       T	       T	      T        </a:t>
            </a:r>
            <a:r>
              <a:rPr lang="en-US" sz="3200" dirty="0" err="1" smtClean="0"/>
              <a:t>T</a:t>
            </a:r>
            <a:r>
              <a:rPr lang="en-US" sz="3200" dirty="0" smtClean="0"/>
              <a:t> </a:t>
            </a:r>
            <a:endParaRPr lang="en-US" sz="3200" dirty="0"/>
          </a:p>
        </p:txBody>
      </p:sp>
      <p:sp>
        <p:nvSpPr>
          <p:cNvPr id="5" name="TextBox 4"/>
          <p:cNvSpPr txBox="1"/>
          <p:nvPr/>
        </p:nvSpPr>
        <p:spPr>
          <a:xfrm>
            <a:off x="251114" y="2543716"/>
            <a:ext cx="2514600" cy="584775"/>
          </a:xfrm>
          <a:prstGeom prst="rect">
            <a:avLst/>
          </a:prstGeom>
          <a:noFill/>
        </p:spPr>
        <p:txBody>
          <a:bodyPr wrap="square" rtlCol="0">
            <a:spAutoFit/>
          </a:bodyPr>
          <a:lstStyle/>
          <a:p>
            <a:r>
              <a:rPr lang="en-US" sz="3200" dirty="0" smtClean="0">
                <a:solidFill>
                  <a:srgbClr val="FF0000"/>
                </a:solidFill>
              </a:rPr>
              <a:t>For Ideal Gas</a:t>
            </a:r>
            <a:endParaRPr lang="en-US" sz="3200" dirty="0">
              <a:solidFill>
                <a:srgbClr val="FF0000"/>
              </a:solidFill>
            </a:endParaRPr>
          </a:p>
        </p:txBody>
      </p:sp>
      <p:sp>
        <p:nvSpPr>
          <p:cNvPr id="6" name="TextBox 5"/>
          <p:cNvSpPr txBox="1"/>
          <p:nvPr/>
        </p:nvSpPr>
        <p:spPr>
          <a:xfrm>
            <a:off x="2819400" y="1458218"/>
            <a:ext cx="5029200" cy="1354217"/>
          </a:xfrm>
          <a:prstGeom prst="rect">
            <a:avLst/>
          </a:prstGeom>
          <a:noFill/>
        </p:spPr>
        <p:txBody>
          <a:bodyPr wrap="square" rtlCol="0">
            <a:spAutoFit/>
          </a:bodyPr>
          <a:lstStyle/>
          <a:p>
            <a:r>
              <a:rPr lang="en-US" sz="3200" dirty="0" err="1" smtClean="0"/>
              <a:t>dS</a:t>
            </a:r>
            <a:r>
              <a:rPr lang="en-US" sz="3200" baseline="-25000" dirty="0" err="1" smtClean="0"/>
              <a:t>sys</a:t>
            </a:r>
            <a:r>
              <a:rPr lang="en-US" sz="3200" dirty="0" smtClean="0"/>
              <a:t> = </a:t>
            </a:r>
            <a:r>
              <a:rPr lang="en-US" sz="3200" u="sng" dirty="0" err="1" smtClean="0"/>
              <a:t>C</a:t>
            </a:r>
            <a:r>
              <a:rPr lang="en-US" sz="3200" u="sng" baseline="-25000" dirty="0" err="1" smtClean="0"/>
              <a:t>v</a:t>
            </a:r>
            <a:r>
              <a:rPr lang="en-US" sz="3200" u="sng" dirty="0" err="1" smtClean="0"/>
              <a:t>dT</a:t>
            </a:r>
            <a:r>
              <a:rPr lang="en-US" sz="3200" u="sng" dirty="0" smtClean="0"/>
              <a:t> </a:t>
            </a:r>
            <a:r>
              <a:rPr lang="en-US" sz="3200" dirty="0" smtClean="0"/>
              <a:t>  + </a:t>
            </a:r>
            <a:r>
              <a:rPr lang="en-US" sz="3200" u="sng" dirty="0" err="1" smtClean="0"/>
              <a:t>PdV</a:t>
            </a:r>
            <a:endParaRPr lang="en-US" sz="3200" u="sng" dirty="0" smtClean="0"/>
          </a:p>
          <a:p>
            <a:r>
              <a:rPr lang="en-US" sz="3200" dirty="0"/>
              <a:t> </a:t>
            </a:r>
            <a:r>
              <a:rPr lang="en-US" sz="3200" dirty="0" smtClean="0"/>
              <a:t>             T            </a:t>
            </a:r>
            <a:r>
              <a:rPr lang="en-US" sz="3200" dirty="0" err="1" smtClean="0"/>
              <a:t>T</a:t>
            </a:r>
            <a:r>
              <a:rPr lang="en-US" sz="3200" dirty="0" smtClean="0"/>
              <a:t>  </a:t>
            </a:r>
          </a:p>
          <a:p>
            <a:r>
              <a:rPr lang="en-US" dirty="0"/>
              <a:t> </a:t>
            </a:r>
            <a:r>
              <a:rPr lang="en-US" dirty="0" smtClean="0"/>
              <a:t>  </a:t>
            </a:r>
            <a:endParaRPr lang="en-US" dirty="0"/>
          </a:p>
        </p:txBody>
      </p:sp>
      <p:sp>
        <p:nvSpPr>
          <p:cNvPr id="7" name="TextBox 6"/>
          <p:cNvSpPr txBox="1"/>
          <p:nvPr/>
        </p:nvSpPr>
        <p:spPr>
          <a:xfrm>
            <a:off x="3048000" y="2512765"/>
            <a:ext cx="4038600" cy="1077218"/>
          </a:xfrm>
          <a:prstGeom prst="rect">
            <a:avLst/>
          </a:prstGeom>
          <a:noFill/>
        </p:spPr>
        <p:txBody>
          <a:bodyPr wrap="square" rtlCol="0">
            <a:spAutoFit/>
          </a:bodyPr>
          <a:lstStyle/>
          <a:p>
            <a:r>
              <a:rPr lang="en-US" sz="3200" dirty="0" err="1" smtClean="0"/>
              <a:t>dS</a:t>
            </a:r>
            <a:r>
              <a:rPr lang="en-US" sz="3200" baseline="-25000" dirty="0" err="1" smtClean="0"/>
              <a:t>sys</a:t>
            </a:r>
            <a:r>
              <a:rPr lang="en-US" sz="3200" dirty="0" smtClean="0"/>
              <a:t> = </a:t>
            </a:r>
            <a:r>
              <a:rPr lang="en-US" sz="3200" u="sng" dirty="0" err="1" smtClean="0"/>
              <a:t>C</a:t>
            </a:r>
            <a:r>
              <a:rPr lang="en-US" sz="3200" u="sng" baseline="-25000" dirty="0" err="1" smtClean="0"/>
              <a:t>v</a:t>
            </a:r>
            <a:r>
              <a:rPr lang="en-US" sz="3200" u="sng" dirty="0" smtClean="0"/>
              <a:t> </a:t>
            </a:r>
            <a:r>
              <a:rPr lang="en-US" sz="3200" u="sng" dirty="0" err="1" smtClean="0"/>
              <a:t>dT</a:t>
            </a:r>
            <a:r>
              <a:rPr lang="en-US" sz="3200" u="sng" dirty="0" smtClean="0"/>
              <a:t> </a:t>
            </a:r>
            <a:r>
              <a:rPr lang="en-US" sz="3200" dirty="0" smtClean="0"/>
              <a:t>+ </a:t>
            </a:r>
            <a:r>
              <a:rPr lang="en-US" sz="3200" u="sng" dirty="0" smtClean="0"/>
              <a:t>RT/V</a:t>
            </a:r>
            <a:r>
              <a:rPr lang="en-US" sz="3200" dirty="0" smtClean="0"/>
              <a:t> </a:t>
            </a:r>
            <a:r>
              <a:rPr lang="en-US" sz="3200" dirty="0" err="1" smtClean="0"/>
              <a:t>dV</a:t>
            </a:r>
            <a:endParaRPr lang="en-US" sz="3200" dirty="0" smtClean="0"/>
          </a:p>
          <a:p>
            <a:r>
              <a:rPr lang="en-US" sz="3200" dirty="0"/>
              <a:t> </a:t>
            </a:r>
            <a:r>
              <a:rPr lang="en-US" sz="3200" dirty="0" smtClean="0"/>
              <a:t>              T	        T     </a:t>
            </a:r>
            <a:endParaRPr lang="en-US" sz="3200" dirty="0"/>
          </a:p>
        </p:txBody>
      </p:sp>
      <p:sp>
        <p:nvSpPr>
          <p:cNvPr id="8" name="TextBox 7"/>
          <p:cNvSpPr txBox="1"/>
          <p:nvPr/>
        </p:nvSpPr>
        <p:spPr>
          <a:xfrm>
            <a:off x="304800" y="3645543"/>
            <a:ext cx="8001000" cy="1077218"/>
          </a:xfrm>
          <a:prstGeom prst="rect">
            <a:avLst/>
          </a:prstGeom>
          <a:noFill/>
        </p:spPr>
        <p:txBody>
          <a:bodyPr wrap="square" rtlCol="0">
            <a:spAutoFit/>
          </a:bodyPr>
          <a:lstStyle/>
          <a:p>
            <a:r>
              <a:rPr lang="en-US" sz="3200" dirty="0" smtClean="0"/>
              <a:t>If </a:t>
            </a:r>
            <a:r>
              <a:rPr lang="en-US" sz="3200" dirty="0" err="1" smtClean="0"/>
              <a:t>dS</a:t>
            </a:r>
            <a:r>
              <a:rPr lang="en-US" sz="3200" baseline="-25000" dirty="0" err="1" smtClean="0"/>
              <a:t>sys</a:t>
            </a:r>
            <a:r>
              <a:rPr lang="en-US" sz="3200" dirty="0" smtClean="0"/>
              <a:t> is a state function:  </a:t>
            </a:r>
            <a:r>
              <a:rPr lang="en-US" sz="3200" u="sng" dirty="0" smtClean="0">
                <a:sym typeface="Symbol" panose="05050102010706020507" pitchFamily="18" charset="2"/>
              </a:rPr>
              <a:t></a:t>
            </a:r>
            <a:r>
              <a:rPr lang="en-US" sz="3200" u="sng" dirty="0" err="1" smtClean="0"/>
              <a:t>C</a:t>
            </a:r>
            <a:r>
              <a:rPr lang="en-US" sz="3200" u="sng" baseline="-25000" dirty="0" err="1" smtClean="0"/>
              <a:t>v</a:t>
            </a:r>
            <a:r>
              <a:rPr lang="en-US" sz="3200" dirty="0" smtClean="0"/>
              <a:t> = </a:t>
            </a:r>
            <a:r>
              <a:rPr lang="en-US" sz="3200" u="sng" dirty="0" smtClean="0">
                <a:sym typeface="Symbol" panose="05050102010706020507" pitchFamily="18" charset="2"/>
              </a:rPr>
              <a:t></a:t>
            </a:r>
            <a:r>
              <a:rPr lang="en-US" sz="3200" u="sng" dirty="0" smtClean="0"/>
              <a:t>(R/V)</a:t>
            </a:r>
          </a:p>
          <a:p>
            <a:r>
              <a:rPr lang="en-US" sz="3200" dirty="0"/>
              <a:t> </a:t>
            </a:r>
            <a:r>
              <a:rPr lang="en-US" sz="3200" dirty="0" smtClean="0"/>
              <a:t>					</a:t>
            </a:r>
            <a:r>
              <a:rPr lang="en-US" sz="3200" dirty="0" smtClean="0">
                <a:sym typeface="Symbol" panose="05050102010706020507" pitchFamily="18" charset="2"/>
              </a:rPr>
              <a:t></a:t>
            </a:r>
            <a:r>
              <a:rPr lang="en-US" sz="3200" dirty="0" smtClean="0"/>
              <a:t>V      </a:t>
            </a:r>
            <a:r>
              <a:rPr lang="en-US" sz="3200" dirty="0" smtClean="0">
                <a:sym typeface="Symbol" panose="05050102010706020507" pitchFamily="18" charset="2"/>
              </a:rPr>
              <a:t></a:t>
            </a:r>
            <a:r>
              <a:rPr lang="en-US" sz="3200" dirty="0" smtClean="0"/>
              <a:t>T	</a:t>
            </a:r>
            <a:endParaRPr lang="en-US" sz="3200" dirty="0"/>
          </a:p>
        </p:txBody>
      </p:sp>
      <p:sp>
        <p:nvSpPr>
          <p:cNvPr id="9" name="TextBox 8"/>
          <p:cNvSpPr txBox="1"/>
          <p:nvPr/>
        </p:nvSpPr>
        <p:spPr>
          <a:xfrm>
            <a:off x="279400" y="4711203"/>
            <a:ext cx="4724400" cy="1077218"/>
          </a:xfrm>
          <a:prstGeom prst="rect">
            <a:avLst/>
          </a:prstGeom>
          <a:noFill/>
        </p:spPr>
        <p:txBody>
          <a:bodyPr wrap="square" rtlCol="0">
            <a:spAutoFit/>
          </a:bodyPr>
          <a:lstStyle/>
          <a:p>
            <a:r>
              <a:rPr lang="en-US" sz="3200" dirty="0" smtClean="0"/>
              <a:t>Since </a:t>
            </a:r>
            <a:r>
              <a:rPr lang="en-US" sz="3200" dirty="0" err="1" smtClean="0"/>
              <a:t>C</a:t>
            </a:r>
            <a:r>
              <a:rPr lang="en-US" sz="3200" baseline="-25000" dirty="0" err="1" smtClean="0"/>
              <a:t>v</a:t>
            </a:r>
            <a:r>
              <a:rPr lang="en-US" sz="3200" dirty="0" smtClean="0"/>
              <a:t>=constant, </a:t>
            </a:r>
            <a:r>
              <a:rPr lang="en-US" sz="3200" u="sng" dirty="0" smtClean="0">
                <a:sym typeface="Symbol" panose="05050102010706020507" pitchFamily="18" charset="2"/>
              </a:rPr>
              <a:t></a:t>
            </a:r>
            <a:r>
              <a:rPr lang="en-US" sz="3200" u="sng" dirty="0" err="1" smtClean="0"/>
              <a:t>C</a:t>
            </a:r>
            <a:r>
              <a:rPr lang="en-US" sz="3200" u="sng" baseline="-25000" dirty="0" err="1" smtClean="0"/>
              <a:t>v</a:t>
            </a:r>
            <a:r>
              <a:rPr lang="en-US" sz="3200" dirty="0" smtClean="0"/>
              <a:t> = 0</a:t>
            </a:r>
          </a:p>
          <a:p>
            <a:r>
              <a:rPr lang="en-US" sz="3200" dirty="0"/>
              <a:t> </a:t>
            </a:r>
            <a:r>
              <a:rPr lang="en-US" sz="3200" dirty="0" smtClean="0"/>
              <a:t>                                  </a:t>
            </a:r>
            <a:r>
              <a:rPr lang="en-US" sz="3200" dirty="0" smtClean="0">
                <a:sym typeface="Symbol" panose="05050102010706020507" pitchFamily="18" charset="2"/>
              </a:rPr>
              <a:t></a:t>
            </a:r>
            <a:r>
              <a:rPr lang="en-US" sz="3200" dirty="0" smtClean="0"/>
              <a:t>V </a:t>
            </a:r>
            <a:r>
              <a:rPr lang="en-US" dirty="0" smtClean="0"/>
              <a:t>   </a:t>
            </a:r>
            <a:endParaRPr lang="en-US" dirty="0"/>
          </a:p>
        </p:txBody>
      </p:sp>
      <p:sp>
        <p:nvSpPr>
          <p:cNvPr id="11" name="TextBox 10"/>
          <p:cNvSpPr txBox="1"/>
          <p:nvPr/>
        </p:nvSpPr>
        <p:spPr>
          <a:xfrm>
            <a:off x="5029200" y="4711203"/>
            <a:ext cx="4114800" cy="1077218"/>
          </a:xfrm>
          <a:prstGeom prst="rect">
            <a:avLst/>
          </a:prstGeom>
          <a:noFill/>
        </p:spPr>
        <p:txBody>
          <a:bodyPr wrap="square" rtlCol="0">
            <a:spAutoFit/>
          </a:bodyPr>
          <a:lstStyle/>
          <a:p>
            <a:r>
              <a:rPr lang="en-US" sz="3200" dirty="0">
                <a:sym typeface="Symbol" panose="05050102010706020507" pitchFamily="18" charset="2"/>
              </a:rPr>
              <a:t>=</a:t>
            </a:r>
            <a:r>
              <a:rPr lang="en-US" sz="3200" dirty="0" smtClean="0">
                <a:sym typeface="Symbol" panose="05050102010706020507" pitchFamily="18" charset="2"/>
              </a:rPr>
              <a:t>   </a:t>
            </a:r>
            <a:r>
              <a:rPr lang="en-US" sz="3200" dirty="0" smtClean="0"/>
              <a:t> </a:t>
            </a:r>
            <a:r>
              <a:rPr lang="en-US" sz="3200" u="sng" dirty="0" smtClean="0">
                <a:sym typeface="Symbol" panose="05050102010706020507" pitchFamily="18" charset="2"/>
              </a:rPr>
              <a:t></a:t>
            </a:r>
            <a:r>
              <a:rPr lang="en-US" sz="3200" u="sng" dirty="0" smtClean="0"/>
              <a:t>(R/V )</a:t>
            </a:r>
            <a:r>
              <a:rPr lang="en-US" sz="3200" dirty="0" smtClean="0"/>
              <a:t>= 0</a:t>
            </a:r>
            <a:endParaRPr lang="en-US" sz="3200" u="sng" dirty="0" smtClean="0"/>
          </a:p>
          <a:p>
            <a:r>
              <a:rPr lang="en-US" sz="3200" dirty="0"/>
              <a:t> </a:t>
            </a:r>
            <a:r>
              <a:rPr lang="en-US" sz="3200" dirty="0" smtClean="0"/>
              <a:t>           </a:t>
            </a:r>
            <a:r>
              <a:rPr lang="en-US" sz="3200" dirty="0" smtClean="0">
                <a:sym typeface="Symbol" panose="05050102010706020507" pitchFamily="18" charset="2"/>
              </a:rPr>
              <a:t></a:t>
            </a:r>
            <a:r>
              <a:rPr lang="en-US" sz="3200" dirty="0" smtClean="0"/>
              <a:t>T</a:t>
            </a:r>
            <a:endParaRPr lang="en-US" sz="3200" dirty="0"/>
          </a:p>
        </p:txBody>
      </p:sp>
      <p:sp>
        <p:nvSpPr>
          <p:cNvPr id="12" name="TextBox 11"/>
          <p:cNvSpPr txBox="1"/>
          <p:nvPr/>
        </p:nvSpPr>
        <p:spPr>
          <a:xfrm>
            <a:off x="457200" y="5943600"/>
            <a:ext cx="6172200" cy="584775"/>
          </a:xfrm>
          <a:prstGeom prst="rect">
            <a:avLst/>
          </a:prstGeom>
          <a:solidFill>
            <a:srgbClr val="FFFF00"/>
          </a:solidFill>
        </p:spPr>
        <p:txBody>
          <a:bodyPr wrap="square" rtlCol="0">
            <a:spAutoFit/>
          </a:bodyPr>
          <a:lstStyle/>
          <a:p>
            <a:r>
              <a:rPr lang="en-US" sz="3200" b="1" dirty="0" smtClean="0">
                <a:sym typeface="Symbol" panose="05050102010706020507" pitchFamily="18" charset="2"/>
              </a:rPr>
              <a:t>    </a:t>
            </a:r>
            <a:r>
              <a:rPr lang="en-US" sz="3200" b="1" dirty="0" err="1" smtClean="0">
                <a:sym typeface="Symbol" panose="05050102010706020507" pitchFamily="18" charset="2"/>
              </a:rPr>
              <a:t>S</a:t>
            </a:r>
            <a:r>
              <a:rPr lang="en-US" sz="3200" b="1" baseline="-25000" dirty="0" err="1" smtClean="0">
                <a:sym typeface="Symbol" panose="05050102010706020507" pitchFamily="18" charset="2"/>
              </a:rPr>
              <a:t>sys</a:t>
            </a:r>
            <a:r>
              <a:rPr lang="en-US" sz="3200" b="1" dirty="0" smtClean="0">
                <a:sym typeface="Symbol" panose="05050102010706020507" pitchFamily="18" charset="2"/>
              </a:rPr>
              <a:t> is</a:t>
            </a:r>
            <a:r>
              <a:rPr lang="en-US" sz="3200" b="1" dirty="0" smtClean="0"/>
              <a:t> a state function</a:t>
            </a:r>
            <a:endParaRPr lang="en-US" sz="3200" b="1" dirty="0"/>
          </a:p>
        </p:txBody>
      </p:sp>
      <p:cxnSp>
        <p:nvCxnSpPr>
          <p:cNvPr id="10" name="Straight Connector 9"/>
          <p:cNvCxnSpPr/>
          <p:nvPr/>
        </p:nvCxnSpPr>
        <p:spPr>
          <a:xfrm>
            <a:off x="5669973" y="3128491"/>
            <a:ext cx="381000" cy="2696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479473" y="2667000"/>
            <a:ext cx="381000" cy="2696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92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09600" y="2133600"/>
            <a:ext cx="8046113" cy="31085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potential energy</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800" b="1" i="0"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mgh</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mg =`gravitational force’</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height	       </a:t>
            </a:r>
            <a:r>
              <a:rPr kumimoji="0" lang="en-US" sz="28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reversible thermal energy absorbed by system</a:t>
            </a: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 </a:t>
            </a:r>
            <a:r>
              <a:rPr kumimoji="0" lang="en-US" sz="2800" b="1" i="0" u="sng"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Q</a:t>
            </a:r>
            <a:r>
              <a:rPr kumimoji="0" lang="en-US" sz="2800" b="1" i="0" u="sng" strike="noStrike" cap="none" normalizeH="0" baseline="-30000" dirty="0" err="1" smtClean="0">
                <a:ln>
                  <a:noFill/>
                </a:ln>
                <a:solidFill>
                  <a:srgbClr val="FF0000"/>
                </a:solidFill>
                <a:effectLst/>
                <a:latin typeface="Calibri" pitchFamily="34" charset="0"/>
                <a:ea typeface="Calibri" pitchFamily="34" charset="0"/>
                <a:cs typeface="Times New Roman" pitchFamily="18" charset="0"/>
              </a:rPr>
              <a:t>rev</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height of system in energy 		                       T</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solidFill>
                <a:srgbClr val="FF0000"/>
              </a:solidFill>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Calibri" pitchFamily="34" charset="0"/>
                <a:cs typeface="Times New Roman" pitchFamily="18" charset="0"/>
              </a:rPr>
              <a:t>				</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p:txBody>
      </p:sp>
      <p:sp>
        <p:nvSpPr>
          <p:cNvPr id="4" name="Rectangle 3"/>
          <p:cNvSpPr/>
          <p:nvPr/>
        </p:nvSpPr>
        <p:spPr>
          <a:xfrm>
            <a:off x="4953000" y="4648200"/>
            <a:ext cx="2668423" cy="1384995"/>
          </a:xfrm>
          <a:prstGeom prst="rect">
            <a:avLst/>
          </a:prstGeom>
        </p:spPr>
        <p:txBody>
          <a:bodyPr wrap="none">
            <a:spAutoFit/>
          </a:bodyPr>
          <a:lstStyle/>
          <a:p>
            <a:r>
              <a:rPr lang="en-US" sz="2800" b="1" dirty="0" smtClean="0">
                <a:solidFill>
                  <a:srgbClr val="FF0000"/>
                </a:solidFill>
                <a:latin typeface="Calibri" pitchFamily="34" charset="0"/>
                <a:ea typeface="Calibri" pitchFamily="34" charset="0"/>
                <a:cs typeface="Times New Roman" pitchFamily="18" charset="0"/>
              </a:rPr>
              <a:t>= `thermal force’</a:t>
            </a:r>
          </a:p>
          <a:p>
            <a:r>
              <a:rPr lang="en-US" sz="2800" b="1" dirty="0" smtClean="0">
                <a:solidFill>
                  <a:srgbClr val="FF0000"/>
                </a:solidFill>
                <a:latin typeface="Calibri" pitchFamily="34" charset="0"/>
                <a:cs typeface="Times New Roman" pitchFamily="18" charset="0"/>
              </a:rPr>
              <a:t>= `entropic force</a:t>
            </a:r>
          </a:p>
          <a:p>
            <a:r>
              <a:rPr lang="en-US" sz="2800" b="1" dirty="0" smtClean="0">
                <a:solidFill>
                  <a:srgbClr val="FF0000"/>
                </a:solidFill>
                <a:latin typeface="Calibri" pitchFamily="34" charset="0"/>
                <a:cs typeface="Times New Roman" pitchFamily="18" charset="0"/>
              </a:rPr>
              <a:t>= entropy</a:t>
            </a:r>
            <a:endParaRPr lang="en-US" sz="2800" b="1" dirty="0">
              <a:solidFill>
                <a:srgbClr val="FF0000"/>
              </a:solidFill>
            </a:endParaRPr>
          </a:p>
        </p:txBody>
      </p:sp>
      <p:sp>
        <p:nvSpPr>
          <p:cNvPr id="5" name="TextBox 4"/>
          <p:cNvSpPr txBox="1"/>
          <p:nvPr/>
        </p:nvSpPr>
        <p:spPr>
          <a:xfrm>
            <a:off x="609600" y="457200"/>
            <a:ext cx="7772400" cy="1446550"/>
          </a:xfrm>
          <a:prstGeom prst="rect">
            <a:avLst/>
          </a:prstGeom>
          <a:noFill/>
        </p:spPr>
        <p:txBody>
          <a:bodyPr wrap="square" rtlCol="0">
            <a:spAutoFit/>
          </a:bodyPr>
          <a:lstStyle/>
          <a:p>
            <a:r>
              <a:rPr lang="en-US" sz="4400" dirty="0" smtClean="0"/>
              <a:t>Analogy of mechanical and thermal forces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blinds(horizontal)">
                                      <p:cBhvr>
                                        <p:cTn id="7" dur="500"/>
                                        <p:tgtEl>
                                          <p:spTgt spid="204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049">
                                            <p:txEl>
                                              <p:pRg st="1" end="1"/>
                                            </p:txEl>
                                          </p:spTgt>
                                        </p:tgtEl>
                                        <p:attrNameLst>
                                          <p:attrName>style.visibility</p:attrName>
                                        </p:attrNameLst>
                                      </p:cBhvr>
                                      <p:to>
                                        <p:strVal val="visible"/>
                                      </p:to>
                                    </p:set>
                                    <p:animEffect transition="in" filter="blinds(horizontal)">
                                      <p:cBhvr>
                                        <p:cTn id="10" dur="500"/>
                                        <p:tgtEl>
                                          <p:spTgt spid="204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049">
                                            <p:txEl>
                                              <p:pRg st="3" end="3"/>
                                            </p:txEl>
                                          </p:spTgt>
                                        </p:tgtEl>
                                        <p:attrNameLst>
                                          <p:attrName>style.visibility</p:attrName>
                                        </p:attrNameLst>
                                      </p:cBhvr>
                                      <p:to>
                                        <p:strVal val="visible"/>
                                      </p:to>
                                    </p:set>
                                    <p:animEffect transition="in" filter="blinds(horizontal)">
                                      <p:cBhvr>
                                        <p:cTn id="15" dur="500"/>
                                        <p:tgtEl>
                                          <p:spTgt spid="2049">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049">
                                            <p:txEl>
                                              <p:pRg st="4" end="4"/>
                                            </p:txEl>
                                          </p:spTgt>
                                        </p:tgtEl>
                                        <p:attrNameLst>
                                          <p:attrName>style.visibility</p:attrName>
                                        </p:attrNameLst>
                                      </p:cBhvr>
                                      <p:to>
                                        <p:strVal val="visible"/>
                                      </p:to>
                                    </p:set>
                                    <p:animEffect transition="in" filter="blinds(horizontal)">
                                      <p:cBhvr>
                                        <p:cTn id="18" dur="500"/>
                                        <p:tgtEl>
                                          <p:spTgt spid="204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linds(horizontal)">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blinds(horizontal)">
                                      <p:cBhvr>
                                        <p:cTn id="28" dur="500"/>
                                        <p:tgtEl>
                                          <p:spTgt spid="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linds(horizontal)">
                                      <p:cBhvr>
                                        <p:cTn id="3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r>
              <a:rPr lang="en-US" sz="3600" dirty="0" smtClean="0"/>
              <a:t>`</a:t>
            </a:r>
            <a:r>
              <a:rPr lang="en-US" sz="3600" b="1" dirty="0" smtClean="0"/>
              <a:t>New ideas connected with the </a:t>
            </a:r>
            <a:r>
              <a:rPr lang="en-US" sz="3600" b="1" dirty="0" smtClean="0">
                <a:solidFill>
                  <a:srgbClr val="FF0000"/>
                </a:solidFill>
              </a:rPr>
              <a:t>Second Law</a:t>
            </a:r>
            <a:endParaRPr lang="en-US" sz="3600" b="1" dirty="0">
              <a:solidFill>
                <a:srgbClr val="FF0000"/>
              </a:solidFill>
            </a:endParaRPr>
          </a:p>
        </p:txBody>
      </p:sp>
      <p:sp>
        <p:nvSpPr>
          <p:cNvPr id="3" name="TextBox 2"/>
          <p:cNvSpPr txBox="1"/>
          <p:nvPr/>
        </p:nvSpPr>
        <p:spPr>
          <a:xfrm>
            <a:off x="609600" y="762000"/>
            <a:ext cx="8534400" cy="7417415"/>
          </a:xfrm>
          <a:prstGeom prst="rect">
            <a:avLst/>
          </a:prstGeom>
          <a:noFill/>
        </p:spPr>
        <p:txBody>
          <a:bodyPr wrap="square" rtlCol="0">
            <a:spAutoFit/>
          </a:bodyPr>
          <a:lstStyle/>
          <a:p>
            <a:pPr>
              <a:buFont typeface="Arial" pitchFamily="34" charset="0"/>
              <a:buChar char="•"/>
            </a:pPr>
            <a:r>
              <a:rPr lang="en-US" dirty="0" smtClean="0"/>
              <a:t> </a:t>
            </a:r>
            <a:r>
              <a:rPr lang="en-US" sz="2800" b="1" dirty="0" smtClean="0">
                <a:solidFill>
                  <a:srgbClr val="FF0000"/>
                </a:solidFill>
              </a:rPr>
              <a:t>Time’s arrow ,chaos and microstates</a:t>
            </a:r>
          </a:p>
          <a:p>
            <a:pPr lvl="1">
              <a:buFont typeface="Wingdings" pitchFamily="2" charset="2"/>
              <a:buChar char="ü"/>
            </a:pPr>
            <a:r>
              <a:rPr lang="en-US" sz="2800" b="1" dirty="0" smtClean="0">
                <a:solidFill>
                  <a:srgbClr val="0070C0"/>
                </a:solidFill>
              </a:rPr>
              <a:t>Laws of Physics work forward and back in time , but decay has only one direction</a:t>
            </a:r>
          </a:p>
          <a:p>
            <a:pPr lvl="1"/>
            <a:endParaRPr lang="en-US" sz="2800" b="1" dirty="0" smtClean="0">
              <a:solidFill>
                <a:srgbClr val="0070C0"/>
              </a:solidFill>
            </a:endParaRPr>
          </a:p>
          <a:p>
            <a:pPr lvl="1">
              <a:buFont typeface="Wingdings" pitchFamily="2" charset="2"/>
              <a:buChar char="ü"/>
            </a:pPr>
            <a:r>
              <a:rPr lang="en-US" sz="2800" b="1" dirty="0" smtClean="0">
                <a:solidFill>
                  <a:srgbClr val="0070C0"/>
                </a:solidFill>
              </a:rPr>
              <a:t>Number of possible equivalent energy states increases rapidly when maximum # of </a:t>
            </a:r>
            <a:r>
              <a:rPr lang="en-US" sz="2800" b="1" dirty="0" err="1" smtClean="0">
                <a:solidFill>
                  <a:srgbClr val="0070C0"/>
                </a:solidFill>
              </a:rPr>
              <a:t>degeneracies</a:t>
            </a:r>
            <a:r>
              <a:rPr lang="en-US" sz="2800" b="1" dirty="0" smtClean="0">
                <a:solidFill>
                  <a:srgbClr val="0070C0"/>
                </a:solidFill>
              </a:rPr>
              <a:t>= maximum alternative states (chaos) occur </a:t>
            </a:r>
          </a:p>
          <a:p>
            <a:pPr lvl="1"/>
            <a:r>
              <a:rPr lang="en-US" sz="2800" b="1" dirty="0" smtClean="0">
                <a:solidFill>
                  <a:srgbClr val="0070C0"/>
                </a:solidFill>
              </a:rPr>
              <a:t>( spin or coin toss analogy/Pascal Triangle)</a:t>
            </a:r>
          </a:p>
          <a:p>
            <a:endParaRPr lang="en-US" sz="2400" b="1" dirty="0" smtClean="0"/>
          </a:p>
          <a:p>
            <a:pPr>
              <a:buFont typeface="Arial" pitchFamily="34" charset="0"/>
              <a:buChar char="•"/>
            </a:pPr>
            <a:r>
              <a:rPr lang="en-US" sz="3600" b="1" dirty="0" smtClean="0">
                <a:solidFill>
                  <a:srgbClr val="FF0000"/>
                </a:solidFill>
              </a:rPr>
              <a:t>reversible </a:t>
            </a:r>
            <a:r>
              <a:rPr lang="en-US" sz="3600" b="1" dirty="0" err="1" smtClean="0">
                <a:solidFill>
                  <a:srgbClr val="FF0000"/>
                </a:solidFill>
              </a:rPr>
              <a:t>vs</a:t>
            </a:r>
            <a:r>
              <a:rPr lang="en-US" sz="3600" b="1" dirty="0" smtClean="0">
                <a:solidFill>
                  <a:srgbClr val="FF0000"/>
                </a:solidFill>
              </a:rPr>
              <a:t> irreversible processes (infinitely slow </a:t>
            </a:r>
            <a:r>
              <a:rPr lang="en-US" sz="3600" b="1" dirty="0" err="1" smtClean="0">
                <a:solidFill>
                  <a:srgbClr val="FF0000"/>
                </a:solidFill>
              </a:rPr>
              <a:t>vs</a:t>
            </a:r>
            <a:r>
              <a:rPr lang="en-US" sz="3600" b="1" dirty="0" smtClean="0">
                <a:solidFill>
                  <a:srgbClr val="FF0000"/>
                </a:solidFill>
              </a:rPr>
              <a:t> finite change)….</a:t>
            </a:r>
            <a:r>
              <a:rPr lang="en-US" sz="3600" b="1" u="sng" dirty="0" smtClean="0">
                <a:solidFill>
                  <a:srgbClr val="FF0000"/>
                </a:solidFill>
              </a:rPr>
              <a:t>Data Explorer DEMO </a:t>
            </a:r>
            <a:r>
              <a:rPr lang="en-US" sz="3600" b="1" dirty="0" smtClean="0">
                <a:solidFill>
                  <a:srgbClr val="FF0000"/>
                </a:solidFill>
              </a:rPr>
              <a:t>…a change in T </a:t>
            </a:r>
            <a:r>
              <a:rPr lang="en-US" sz="3600" b="1" u="sng" dirty="0" smtClean="0">
                <a:solidFill>
                  <a:srgbClr val="FF0000"/>
                </a:solidFill>
              </a:rPr>
              <a:t>always</a:t>
            </a:r>
            <a:r>
              <a:rPr lang="en-US" sz="3600" b="1" dirty="0" smtClean="0">
                <a:solidFill>
                  <a:srgbClr val="FF0000"/>
                </a:solidFill>
              </a:rPr>
              <a:t> accompanies a irreversible process</a:t>
            </a:r>
          </a:p>
          <a:p>
            <a:pPr>
              <a:buFont typeface="Arial" pitchFamily="34" charset="0"/>
              <a:buChar char="•"/>
            </a:pPr>
            <a:endParaRPr lang="en-US" sz="3600" b="1" dirty="0" smtClean="0"/>
          </a:p>
          <a:p>
            <a:endParaRPr lang="en-US" sz="2400" b="1" i="1" dirty="0" smtClean="0">
              <a:solidFill>
                <a:srgbClr val="0070C0"/>
              </a:solidFill>
            </a:endParaRPr>
          </a:p>
          <a:p>
            <a:r>
              <a:rPr lang="en-US" sz="2400" b="1" i="1" dirty="0" smtClean="0">
                <a:solidFill>
                  <a:srgbClr val="0070C0"/>
                </a:solidFill>
              </a:rPr>
              <a:t>	 </a:t>
            </a:r>
            <a:endParaRPr lang="en-US" sz="2400" b="1" i="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82000" cy="461665"/>
          </a:xfrm>
          <a:prstGeom prst="rect">
            <a:avLst/>
          </a:prstGeom>
          <a:noFill/>
        </p:spPr>
        <p:txBody>
          <a:bodyPr wrap="square" rtlCol="0">
            <a:spAutoFit/>
          </a:bodyPr>
          <a:lstStyle/>
          <a:p>
            <a:r>
              <a:rPr lang="en-US" sz="2400" b="1" dirty="0" smtClean="0"/>
              <a:t>One more new idea…surroundings </a:t>
            </a:r>
            <a:r>
              <a:rPr lang="en-US" sz="2400" b="1" dirty="0" err="1" smtClean="0"/>
              <a:t>vs</a:t>
            </a:r>
            <a:r>
              <a:rPr lang="en-US" sz="2400" b="1" dirty="0" smtClean="0"/>
              <a:t> system processes… </a:t>
            </a:r>
            <a:endParaRPr lang="en-US" sz="2400" b="1" dirty="0"/>
          </a:p>
        </p:txBody>
      </p:sp>
      <p:sp>
        <p:nvSpPr>
          <p:cNvPr id="1026" name="Oval 2"/>
          <p:cNvSpPr>
            <a:spLocks noChangeArrowheads="1"/>
          </p:cNvSpPr>
          <p:nvPr/>
        </p:nvSpPr>
        <p:spPr bwMode="auto">
          <a:xfrm>
            <a:off x="3810000" y="1981200"/>
            <a:ext cx="5181600" cy="4572000"/>
          </a:xfrm>
          <a:prstGeom prst="ellipse">
            <a:avLst/>
          </a:prstGeom>
          <a:solidFill>
            <a:srgbClr val="92CDDC">
              <a:alpha val="3300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Rectangle 3"/>
          <p:cNvSpPr>
            <a:spLocks noChangeArrowheads="1"/>
          </p:cNvSpPr>
          <p:nvPr/>
        </p:nvSpPr>
        <p:spPr bwMode="auto">
          <a:xfrm>
            <a:off x="6553200" y="3733801"/>
            <a:ext cx="45719" cy="76200"/>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 name="TextBox 4"/>
          <p:cNvSpPr txBox="1"/>
          <p:nvPr/>
        </p:nvSpPr>
        <p:spPr>
          <a:xfrm>
            <a:off x="3886200" y="4267200"/>
            <a:ext cx="5105400" cy="923330"/>
          </a:xfrm>
          <a:prstGeom prst="rect">
            <a:avLst/>
          </a:prstGeom>
          <a:noFill/>
        </p:spPr>
        <p:txBody>
          <a:bodyPr wrap="square" rtlCol="0">
            <a:spAutoFit/>
          </a:bodyPr>
          <a:lstStyle/>
          <a:p>
            <a:r>
              <a:rPr lang="en-US" sz="5400" b="1" dirty="0" smtClean="0"/>
              <a:t>SURROUNDINGS</a:t>
            </a:r>
            <a:endParaRPr lang="en-US" sz="5400" b="1" dirty="0"/>
          </a:p>
        </p:txBody>
      </p:sp>
      <p:cxnSp>
        <p:nvCxnSpPr>
          <p:cNvPr id="7" name="Straight Arrow Connector 6"/>
          <p:cNvCxnSpPr/>
          <p:nvPr/>
        </p:nvCxnSpPr>
        <p:spPr>
          <a:xfrm>
            <a:off x="6096000" y="3124200"/>
            <a:ext cx="381000" cy="533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638800" y="2819400"/>
            <a:ext cx="1219200" cy="276999"/>
          </a:xfrm>
          <a:prstGeom prst="rect">
            <a:avLst/>
          </a:prstGeom>
          <a:noFill/>
        </p:spPr>
        <p:txBody>
          <a:bodyPr wrap="square" rtlCol="0">
            <a:spAutoFit/>
          </a:bodyPr>
          <a:lstStyle/>
          <a:p>
            <a:r>
              <a:rPr lang="en-US" sz="1200" dirty="0" smtClean="0">
                <a:solidFill>
                  <a:srgbClr val="FF0000"/>
                </a:solidFill>
              </a:rPr>
              <a:t>system</a:t>
            </a:r>
            <a:endParaRPr lang="en-US" sz="1200" dirty="0">
              <a:solidFill>
                <a:srgbClr val="FF0000"/>
              </a:solidFill>
            </a:endParaRPr>
          </a:p>
        </p:txBody>
      </p:sp>
      <p:sp>
        <p:nvSpPr>
          <p:cNvPr id="9" name="TextBox 8"/>
          <p:cNvSpPr txBox="1"/>
          <p:nvPr/>
        </p:nvSpPr>
        <p:spPr>
          <a:xfrm>
            <a:off x="0" y="1828800"/>
            <a:ext cx="4800600" cy="3046988"/>
          </a:xfrm>
          <a:prstGeom prst="rect">
            <a:avLst/>
          </a:prstGeom>
          <a:noFill/>
        </p:spPr>
        <p:txBody>
          <a:bodyPr wrap="square" rtlCol="0">
            <a:spAutoFit/>
          </a:bodyPr>
          <a:lstStyle/>
          <a:p>
            <a:r>
              <a:rPr lang="en-US" sz="2400" b="1" dirty="0" smtClean="0"/>
              <a:t> </a:t>
            </a:r>
            <a:r>
              <a:rPr lang="en-US" sz="2400" b="1" u="sng" dirty="0" smtClean="0"/>
              <a:t>Any</a:t>
            </a:r>
            <a:r>
              <a:rPr lang="en-US" sz="2400" b="1" dirty="0" smtClean="0"/>
              <a:t> change to it is reversible</a:t>
            </a:r>
          </a:p>
          <a:p>
            <a:r>
              <a:rPr lang="en-US" sz="2400" b="1" dirty="0" smtClean="0"/>
              <a:t> from the surroundings’ perspective</a:t>
            </a:r>
          </a:p>
          <a:p>
            <a:r>
              <a:rPr lang="en-US" sz="2400" b="1" dirty="0"/>
              <a:t>s</a:t>
            </a:r>
            <a:r>
              <a:rPr lang="en-US" sz="2400" b="1" dirty="0" smtClean="0"/>
              <a:t>ince the `surroundings’=rest of universe, all changes appear</a:t>
            </a:r>
          </a:p>
          <a:p>
            <a:r>
              <a:rPr lang="en-US" sz="2400" b="1" dirty="0" smtClean="0"/>
              <a:t>infinitesimally small, e.g. </a:t>
            </a:r>
          </a:p>
          <a:p>
            <a:r>
              <a:rPr lang="en-US" sz="2400" b="1" dirty="0" smtClean="0"/>
              <a:t>d</a:t>
            </a:r>
            <a:r>
              <a:rPr lang="en-US" sz="2400" b="1" dirty="0" smtClean="0"/>
              <a:t>ifferential (dx)=&gt; reversible.</a:t>
            </a:r>
          </a:p>
          <a:p>
            <a:endParaRPr lang="en-US" sz="2400" b="1" dirty="0" smtClean="0"/>
          </a:p>
          <a:p>
            <a:endParaRPr lang="en-US" sz="2400" b="1" dirty="0"/>
          </a:p>
        </p:txBody>
      </p:sp>
      <p:sp>
        <p:nvSpPr>
          <p:cNvPr id="10" name="TextBox 9"/>
          <p:cNvSpPr txBox="1"/>
          <p:nvPr/>
        </p:nvSpPr>
        <p:spPr>
          <a:xfrm>
            <a:off x="533400" y="685800"/>
            <a:ext cx="8610600" cy="1077218"/>
          </a:xfrm>
          <a:prstGeom prst="rect">
            <a:avLst/>
          </a:prstGeom>
          <a:noFill/>
        </p:spPr>
        <p:txBody>
          <a:bodyPr wrap="square" rtlCol="0">
            <a:spAutoFit/>
          </a:bodyPr>
          <a:lstStyle/>
          <a:p>
            <a:pPr>
              <a:buFont typeface="Arial" pitchFamily="34" charset="0"/>
              <a:buChar char="•"/>
            </a:pPr>
            <a:r>
              <a:rPr lang="en-US" sz="3200" b="1" dirty="0" smtClean="0"/>
              <a:t>Surroundings</a:t>
            </a:r>
            <a:r>
              <a:rPr lang="en-US" sz="3200" dirty="0" smtClean="0"/>
              <a:t> are huge</a:t>
            </a:r>
          </a:p>
          <a:p>
            <a:pPr>
              <a:buFont typeface="Arial" pitchFamily="34" charset="0"/>
              <a:buChar char="•"/>
            </a:pPr>
            <a:r>
              <a:rPr lang="en-US" sz="3200" b="1" dirty="0" smtClean="0">
                <a:solidFill>
                  <a:srgbClr val="FF0000"/>
                </a:solidFill>
              </a:rPr>
              <a:t>System</a:t>
            </a:r>
            <a:r>
              <a:rPr lang="en-US" sz="3200" dirty="0" smtClean="0">
                <a:solidFill>
                  <a:srgbClr val="FF0000"/>
                </a:solidFill>
              </a:rPr>
              <a:t> </a:t>
            </a:r>
            <a:r>
              <a:rPr lang="en-US" sz="3200" dirty="0" smtClean="0"/>
              <a:t>is tiny compared to surroundings</a:t>
            </a:r>
            <a:endParaRPr lang="en-US" sz="3200" dirty="0"/>
          </a:p>
        </p:txBody>
      </p:sp>
      <p:sp>
        <p:nvSpPr>
          <p:cNvPr id="13" name="TextBox 12"/>
          <p:cNvSpPr txBox="1"/>
          <p:nvPr/>
        </p:nvSpPr>
        <p:spPr>
          <a:xfrm>
            <a:off x="838200" y="5395436"/>
            <a:ext cx="3352800" cy="1200329"/>
          </a:xfrm>
          <a:prstGeom prst="rect">
            <a:avLst/>
          </a:prstGeom>
          <a:noFill/>
        </p:spPr>
        <p:txBody>
          <a:bodyPr wrap="square" rtlCol="0">
            <a:spAutoFit/>
          </a:bodyPr>
          <a:lstStyle/>
          <a:p>
            <a:r>
              <a:rPr lang="en-US" sz="2400" b="1" dirty="0" smtClean="0"/>
              <a:t>Change for the </a:t>
            </a:r>
            <a:r>
              <a:rPr lang="en-US" sz="2400" b="1" dirty="0" smtClean="0">
                <a:solidFill>
                  <a:srgbClr val="FF0000"/>
                </a:solidFill>
              </a:rPr>
              <a:t>system</a:t>
            </a:r>
            <a:r>
              <a:rPr lang="en-US" sz="2400" b="1" dirty="0" smtClean="0"/>
              <a:t> can be either reversible or irreversible</a:t>
            </a:r>
            <a:endParaRPr lang="en-US" sz="2400" b="1" dirty="0"/>
          </a:p>
        </p:txBody>
      </p:sp>
      <p:sp>
        <p:nvSpPr>
          <p:cNvPr id="3" name="TextBox 2"/>
          <p:cNvSpPr txBox="1"/>
          <p:nvPr/>
        </p:nvSpPr>
        <p:spPr>
          <a:xfrm>
            <a:off x="228600" y="4267200"/>
            <a:ext cx="3429000" cy="1077218"/>
          </a:xfrm>
          <a:prstGeom prst="rect">
            <a:avLst/>
          </a:prstGeom>
          <a:noFill/>
        </p:spPr>
        <p:txBody>
          <a:bodyPr wrap="square" rtlCol="0">
            <a:spAutoFit/>
          </a:bodyPr>
          <a:lstStyle/>
          <a:p>
            <a:r>
              <a:rPr lang="en-US" sz="3200" b="1" dirty="0" smtClean="0">
                <a:solidFill>
                  <a:srgbClr val="0070C0"/>
                </a:solidFill>
              </a:rPr>
              <a:t>(pee-in-the-pool </a:t>
            </a:r>
            <a:r>
              <a:rPr lang="en-US" sz="3200" b="1" dirty="0">
                <a:solidFill>
                  <a:srgbClr val="0070C0"/>
                </a:solidFill>
              </a:rPr>
              <a:t>analogy)…</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blinds(horizontal)">
                                      <p:cBhvr>
                                        <p:cTn id="17" dur="500"/>
                                        <p:tgtEl>
                                          <p:spTgt spid="102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par>
                                <p:cTn id="21" presetID="3" presetClass="entr" presetSubtype="1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blinds(horizontal)">
                                      <p:cBhvr>
                                        <p:cTn id="26" dur="500"/>
                                        <p:tgtEl>
                                          <p:spTgt spid="1026"/>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linds(horizontal)">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linds(horizont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fade">
                                      <p:cBhvr>
                                        <p:cTn id="39" dur="500"/>
                                        <p:tgtEl>
                                          <p:spTgt spid="3">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blinds(horizontal)">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p:bldP spid="1027" grpId="0" animBg="1"/>
      <p:bldP spid="5" grpId="0"/>
      <p:bldP spid="8"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447800" y="2590800"/>
            <a:ext cx="6229350" cy="1552575"/>
          </a:xfrm>
          <a:prstGeom prst="rect">
            <a:avLst/>
          </a:prstGeom>
          <a:noFill/>
          <a:ln w="9525">
            <a:noFill/>
            <a:miter lim="800000"/>
            <a:headEnd/>
            <a:tailEnd/>
          </a:ln>
        </p:spPr>
      </p:pic>
      <p:sp>
        <p:nvSpPr>
          <p:cNvPr id="3" name="TextBox 2"/>
          <p:cNvSpPr txBox="1"/>
          <p:nvPr/>
        </p:nvSpPr>
        <p:spPr>
          <a:xfrm>
            <a:off x="685800" y="304800"/>
            <a:ext cx="7162800" cy="2554545"/>
          </a:xfrm>
          <a:prstGeom prst="rect">
            <a:avLst/>
          </a:prstGeom>
          <a:noFill/>
        </p:spPr>
        <p:txBody>
          <a:bodyPr wrap="square" rtlCol="0">
            <a:spAutoFit/>
          </a:bodyPr>
          <a:lstStyle/>
          <a:p>
            <a:r>
              <a:rPr lang="en-US" sz="3200" b="1" dirty="0" smtClean="0"/>
              <a:t>Similarly, if two different gases with equal energy are in two separate boxes , with stopcock closed, what happens when the stop cock opens ???</a:t>
            </a:r>
          </a:p>
          <a:p>
            <a:endParaRPr lang="en-US" sz="3200" b="1" dirty="0"/>
          </a:p>
        </p:txBody>
      </p:sp>
      <p:sp>
        <p:nvSpPr>
          <p:cNvPr id="4" name="TextBox 3"/>
          <p:cNvSpPr txBox="1"/>
          <p:nvPr/>
        </p:nvSpPr>
        <p:spPr>
          <a:xfrm>
            <a:off x="6553200" y="4800600"/>
            <a:ext cx="2590800" cy="1877437"/>
          </a:xfrm>
          <a:prstGeom prst="rect">
            <a:avLst/>
          </a:prstGeom>
          <a:noFill/>
        </p:spPr>
        <p:txBody>
          <a:bodyPr wrap="square" rtlCol="0">
            <a:spAutoFit/>
          </a:bodyPr>
          <a:lstStyle/>
          <a:p>
            <a:r>
              <a:rPr lang="en-US" sz="2900" b="1" dirty="0" smtClean="0"/>
              <a:t>WHY  ???</a:t>
            </a:r>
          </a:p>
          <a:p>
            <a:r>
              <a:rPr lang="en-US" sz="2900" b="1" dirty="0" smtClean="0"/>
              <a:t>WHAT `</a:t>
            </a:r>
            <a:r>
              <a:rPr lang="en-US" sz="2900" b="1" i="1" dirty="0" smtClean="0">
                <a:solidFill>
                  <a:srgbClr val="FF0000"/>
                </a:solidFill>
              </a:rPr>
              <a:t>FORCE</a:t>
            </a:r>
            <a:r>
              <a:rPr lang="en-US" sz="2900" b="1" dirty="0" smtClean="0"/>
              <a:t>’ DRIVES THESE EFFECTS ?</a:t>
            </a:r>
            <a:endParaRPr lang="en-US" sz="2900" b="1" dirty="0"/>
          </a:p>
        </p:txBody>
      </p:sp>
      <p:sp>
        <p:nvSpPr>
          <p:cNvPr id="5" name="TextBox 4"/>
          <p:cNvSpPr txBox="1"/>
          <p:nvPr/>
        </p:nvSpPr>
        <p:spPr>
          <a:xfrm>
            <a:off x="4953000" y="2590800"/>
            <a:ext cx="3276600" cy="1477328"/>
          </a:xfrm>
          <a:prstGeom prst="rect">
            <a:avLst/>
          </a:prstGeom>
          <a:solidFill>
            <a:schemeClr val="bg1"/>
          </a:solidFill>
        </p:spPr>
        <p:txBody>
          <a:bodyPr wrap="square" rtlCol="0">
            <a:spAutoFit/>
          </a:bodyPr>
          <a:lstStyle/>
          <a:p>
            <a:endParaRPr lang="en-US" dirty="0" smtClean="0"/>
          </a:p>
          <a:p>
            <a:endParaRPr lang="en-US" dirty="0" smtClean="0"/>
          </a:p>
          <a:p>
            <a:endParaRPr lang="en-US" dirty="0" smtClean="0"/>
          </a:p>
          <a:p>
            <a:endParaRPr lang="en-US" dirty="0" smtClean="0"/>
          </a:p>
          <a:p>
            <a:endParaRPr lang="en-US" dirty="0"/>
          </a:p>
        </p:txBody>
      </p:sp>
      <p:pic>
        <p:nvPicPr>
          <p:cNvPr id="6" name="Picture 5"/>
          <p:cNvPicPr/>
          <p:nvPr/>
        </p:nvPicPr>
        <p:blipFill>
          <a:blip r:embed="rId2" cstate="print"/>
          <a:srcRect/>
          <a:stretch>
            <a:fillRect/>
          </a:stretch>
        </p:blipFill>
        <p:spPr bwMode="auto">
          <a:xfrm>
            <a:off x="76200" y="4419600"/>
            <a:ext cx="6229350" cy="1552575"/>
          </a:xfrm>
          <a:prstGeom prst="rect">
            <a:avLst/>
          </a:prstGeom>
          <a:noFill/>
          <a:ln w="9525">
            <a:noFill/>
            <a:miter lim="800000"/>
            <a:headEnd/>
            <a:tailEnd/>
          </a:ln>
        </p:spPr>
      </p:pic>
      <p:cxnSp>
        <p:nvCxnSpPr>
          <p:cNvPr id="8" name="Straight Arrow Connector 7"/>
          <p:cNvCxnSpPr/>
          <p:nvPr/>
        </p:nvCxnSpPr>
        <p:spPr>
          <a:xfrm>
            <a:off x="3124200" y="5181600"/>
            <a:ext cx="533400" cy="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447800" y="5791200"/>
            <a:ext cx="4648200" cy="954107"/>
          </a:xfrm>
          <a:prstGeom prst="rect">
            <a:avLst/>
          </a:prstGeom>
          <a:solidFill>
            <a:srgbClr val="FFFF00"/>
          </a:solidFill>
        </p:spPr>
        <p:txBody>
          <a:bodyPr wrap="square" rtlCol="0">
            <a:spAutoFit/>
          </a:bodyPr>
          <a:lstStyle/>
          <a:p>
            <a:r>
              <a:rPr lang="en-US" sz="2800" b="1" dirty="0" smtClean="0"/>
              <a:t>They mix until evenly distributed on both sides</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linds(horizontal)">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30747"/>
            <a:ext cx="8686800" cy="3170099"/>
          </a:xfrm>
          <a:prstGeom prst="rect">
            <a:avLst/>
          </a:prstGeom>
          <a:noFill/>
        </p:spPr>
        <p:txBody>
          <a:bodyPr wrap="square" rtlCol="0">
            <a:spAutoFit/>
          </a:bodyPr>
          <a:lstStyle/>
          <a:p>
            <a:r>
              <a:rPr lang="en-US" sz="3200" b="1" dirty="0"/>
              <a:t>	</a:t>
            </a:r>
            <a:r>
              <a:rPr lang="en-US" sz="3200" b="1" dirty="0" smtClean="0"/>
              <a:t>		</a:t>
            </a:r>
            <a:r>
              <a:rPr lang="en-US" sz="3200" b="1" u="sng" dirty="0" err="1" smtClean="0"/>
              <a:t>Clausius</a:t>
            </a:r>
            <a:endParaRPr lang="en-US" sz="3200" b="1" u="sng" dirty="0"/>
          </a:p>
          <a:p>
            <a:r>
              <a:rPr lang="en-US" b="1" dirty="0">
                <a:solidFill>
                  <a:srgbClr val="FF0000"/>
                </a:solidFill>
              </a:rPr>
              <a:t>“</a:t>
            </a:r>
            <a:r>
              <a:rPr lang="en-US" sz="2800" b="1" dirty="0">
                <a:solidFill>
                  <a:srgbClr val="FF0000"/>
                </a:solidFill>
              </a:rPr>
              <a:t>It is impossible to construct a machine which is capable of conveying heat by a cyclic process from one reservoir (at a lower temperature) to another at a higher temperature unless work is done on the machine by some outside </a:t>
            </a:r>
            <a:r>
              <a:rPr lang="en-US" sz="2800" b="1" dirty="0" smtClean="0">
                <a:solidFill>
                  <a:srgbClr val="FF0000"/>
                </a:solidFill>
              </a:rPr>
              <a:t>agency.”  </a:t>
            </a:r>
            <a:r>
              <a:rPr lang="en-US" sz="2800" b="1" dirty="0" smtClean="0">
                <a:solidFill>
                  <a:srgbClr val="7030A0"/>
                </a:solidFill>
              </a:rPr>
              <a:t>(~means can’t move heat from cold to hot without work.)</a:t>
            </a:r>
            <a:endParaRPr lang="en-US" sz="2800" b="1" dirty="0">
              <a:solidFill>
                <a:srgbClr val="7030A0"/>
              </a:solidFill>
            </a:endParaRPr>
          </a:p>
        </p:txBody>
      </p:sp>
      <p:sp>
        <p:nvSpPr>
          <p:cNvPr id="11269" name="Rectangle 5"/>
          <p:cNvSpPr>
            <a:spLocks noChangeArrowheads="1"/>
          </p:cNvSpPr>
          <p:nvPr/>
        </p:nvSpPr>
        <p:spPr bwMode="auto">
          <a:xfrm>
            <a:off x="0" y="4334232"/>
            <a:ext cx="9299918" cy="252376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It is impossible to construct a machine that, operating in a</a:t>
            </a:r>
          </a:p>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cycle, will take heat from a reservoir at constant </a:t>
            </a:r>
          </a:p>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temperature and convert it to work  without accompanying </a:t>
            </a:r>
          </a:p>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changes in the reservoir or its surroundings.  </a:t>
            </a:r>
          </a:p>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rgbClr val="7030A0"/>
                </a:solidFill>
                <a:effectLst/>
                <a:latin typeface="Calibri" pitchFamily="34" charset="0"/>
                <a:ea typeface="Calibri" pitchFamily="34" charset="0"/>
                <a:cs typeface="Times New Roman" pitchFamily="18" charset="0"/>
              </a:rPr>
              <a:t>(~ means no heat engine ever works at an efficiency of 100%</a:t>
            </a:r>
            <a:r>
              <a:rPr kumimoji="0" lang="en-US" sz="2800" b="0" i="0" u="none" strike="noStrike" cap="none" normalizeH="0" baseline="0" dirty="0" smtClean="0">
                <a:ln>
                  <a:noFill/>
                </a:ln>
                <a:solidFill>
                  <a:srgbClr val="7030A0"/>
                </a:solidFill>
                <a:effectLst/>
                <a:latin typeface="Calibri" pitchFamily="34" charset="0"/>
                <a:ea typeface="Calibri" pitchFamily="34" charset="0"/>
                <a:cs typeface="Times New Roman" pitchFamily="18" charset="0"/>
              </a:rPr>
              <a:t>)</a:t>
            </a:r>
            <a:endParaRPr kumimoji="0" lang="en-US" sz="2800"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Box 11"/>
          <p:cNvSpPr txBox="1"/>
          <p:nvPr/>
        </p:nvSpPr>
        <p:spPr>
          <a:xfrm>
            <a:off x="2438400" y="3900846"/>
            <a:ext cx="3657600" cy="584775"/>
          </a:xfrm>
          <a:prstGeom prst="rect">
            <a:avLst/>
          </a:prstGeom>
          <a:noFill/>
        </p:spPr>
        <p:txBody>
          <a:bodyPr wrap="square" rtlCol="0">
            <a:spAutoFit/>
          </a:bodyPr>
          <a:lstStyle/>
          <a:p>
            <a:r>
              <a:rPr lang="en-US" sz="3200" b="1" u="sng" dirty="0" smtClean="0"/>
              <a:t>Kelvin-Planck </a:t>
            </a:r>
            <a:endParaRPr lang="en-US" sz="3200" b="1" u="sng" dirty="0"/>
          </a:p>
        </p:txBody>
      </p:sp>
      <p:sp>
        <p:nvSpPr>
          <p:cNvPr id="11" name="TextBox 10"/>
          <p:cNvSpPr txBox="1"/>
          <p:nvPr/>
        </p:nvSpPr>
        <p:spPr>
          <a:xfrm>
            <a:off x="0" y="0"/>
            <a:ext cx="8991600" cy="646331"/>
          </a:xfrm>
          <a:prstGeom prst="rect">
            <a:avLst/>
          </a:prstGeom>
          <a:solidFill>
            <a:srgbClr val="FFFF00"/>
          </a:solidFill>
        </p:spPr>
        <p:txBody>
          <a:bodyPr wrap="square" rtlCol="0">
            <a:spAutoFit/>
          </a:bodyPr>
          <a:lstStyle/>
          <a:p>
            <a:r>
              <a:rPr lang="en-US" b="1" dirty="0" smtClean="0"/>
              <a:t>VARIOUS STATEMENTS ABOUT THE `FORCE’ DRIVING THE GAS IN THE BOXES: </a:t>
            </a:r>
          </a:p>
          <a:p>
            <a:r>
              <a:rPr lang="en-US" b="1" dirty="0" smtClean="0"/>
              <a:t>			THE </a:t>
            </a:r>
            <a:r>
              <a:rPr lang="en-US" b="1" dirty="0" smtClean="0">
                <a:solidFill>
                  <a:srgbClr val="FF0000"/>
                </a:solidFill>
              </a:rPr>
              <a:t>SECOND LAW </a:t>
            </a:r>
            <a:r>
              <a:rPr lang="en-US" b="1" dirty="0" smtClean="0"/>
              <a:t>IN SEVERAL FORMS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dissolve">
                                      <p:cBhvr>
                                        <p:cTn id="12" dur="500"/>
                                        <p:tgtEl>
                                          <p:spTgt spid="11269"/>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269"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 y="483467"/>
            <a:ext cx="2743200" cy="584775"/>
          </a:xfrm>
          <a:prstGeom prst="rect">
            <a:avLst/>
          </a:prstGeom>
          <a:noFill/>
        </p:spPr>
        <p:txBody>
          <a:bodyPr wrap="square" rtlCol="0">
            <a:spAutoFit/>
          </a:bodyPr>
          <a:lstStyle/>
          <a:p>
            <a:r>
              <a:rPr lang="en-US" sz="3200" b="1" u="sng" dirty="0" smtClean="0"/>
              <a:t>Boltzmann</a:t>
            </a:r>
            <a:endParaRPr lang="en-US" sz="3200" b="1" u="sng" dirty="0"/>
          </a:p>
        </p:txBody>
      </p:sp>
      <p:sp>
        <p:nvSpPr>
          <p:cNvPr id="8" name="TextBox 7"/>
          <p:cNvSpPr txBox="1"/>
          <p:nvPr/>
        </p:nvSpPr>
        <p:spPr>
          <a:xfrm>
            <a:off x="4740275" y="2060868"/>
            <a:ext cx="3048000" cy="707886"/>
          </a:xfrm>
          <a:prstGeom prst="rect">
            <a:avLst/>
          </a:prstGeom>
          <a:noFill/>
        </p:spPr>
        <p:txBody>
          <a:bodyPr wrap="square" rtlCol="0">
            <a:spAutoFit/>
          </a:bodyPr>
          <a:lstStyle/>
          <a:p>
            <a:r>
              <a:rPr lang="en-US" sz="4000" b="1" dirty="0" smtClean="0">
                <a:solidFill>
                  <a:srgbClr val="FF0000"/>
                </a:solidFill>
              </a:rPr>
              <a:t>S = k </a:t>
            </a:r>
            <a:r>
              <a:rPr lang="en-US" sz="4000" b="1" dirty="0" err="1" smtClean="0">
                <a:solidFill>
                  <a:srgbClr val="FF0000"/>
                </a:solidFill>
              </a:rPr>
              <a:t>ln</a:t>
            </a:r>
            <a:r>
              <a:rPr lang="en-US" sz="4000" b="1" dirty="0" smtClean="0">
                <a:solidFill>
                  <a:srgbClr val="FF0000"/>
                </a:solidFill>
              </a:rPr>
              <a:t> </a:t>
            </a:r>
            <a:r>
              <a:rPr lang="en-US" sz="4000" b="1" dirty="0" smtClean="0">
                <a:solidFill>
                  <a:srgbClr val="0070C0"/>
                </a:solidFill>
              </a:rPr>
              <a:t>W</a:t>
            </a:r>
            <a:endParaRPr lang="en-US" sz="4000" b="1" dirty="0">
              <a:solidFill>
                <a:srgbClr val="0070C0"/>
              </a:solidFill>
            </a:endParaRPr>
          </a:p>
        </p:txBody>
      </p:sp>
      <p:sp>
        <p:nvSpPr>
          <p:cNvPr id="15" name="TextBox 14"/>
          <p:cNvSpPr txBox="1"/>
          <p:nvPr/>
        </p:nvSpPr>
        <p:spPr>
          <a:xfrm>
            <a:off x="51955" y="934252"/>
            <a:ext cx="5791200" cy="1200329"/>
          </a:xfrm>
          <a:prstGeom prst="rect">
            <a:avLst/>
          </a:prstGeom>
          <a:noFill/>
        </p:spPr>
        <p:txBody>
          <a:bodyPr wrap="square" rtlCol="0">
            <a:spAutoFit/>
          </a:bodyPr>
          <a:lstStyle/>
          <a:p>
            <a:r>
              <a:rPr lang="en-US" sz="3600" b="1" dirty="0" smtClean="0">
                <a:solidFill>
                  <a:srgbClr val="FF0000"/>
                </a:solidFill>
              </a:rPr>
              <a:t>S</a:t>
            </a:r>
            <a:r>
              <a:rPr lang="en-US" sz="3600" dirty="0" smtClean="0"/>
              <a:t>=`</a:t>
            </a:r>
            <a:r>
              <a:rPr lang="en-US" sz="3600" b="1" dirty="0" smtClean="0">
                <a:solidFill>
                  <a:srgbClr val="FF0000"/>
                </a:solidFill>
              </a:rPr>
              <a:t>ENTROPY’ </a:t>
            </a:r>
          </a:p>
          <a:p>
            <a:r>
              <a:rPr lang="en-US" sz="3600" b="1" dirty="0" smtClean="0">
                <a:solidFill>
                  <a:srgbClr val="0070C0"/>
                </a:solidFill>
              </a:rPr>
              <a:t>W=</a:t>
            </a:r>
            <a:r>
              <a:rPr lang="en-US" sz="3600" b="1" dirty="0"/>
              <a:t> # </a:t>
            </a:r>
            <a:r>
              <a:rPr lang="en-US" sz="3600" b="1" dirty="0" smtClean="0"/>
              <a:t>available microstates </a:t>
            </a:r>
            <a:endParaRPr lang="en-US" sz="3600" b="1" dirty="0">
              <a:solidFill>
                <a:srgbClr val="0070C0"/>
              </a:solidFill>
            </a:endParaRPr>
          </a:p>
        </p:txBody>
      </p:sp>
      <p:pic>
        <p:nvPicPr>
          <p:cNvPr id="18" name="Picture 3"/>
          <p:cNvPicPr>
            <a:picLocks noChangeAspect="1" noChangeArrowheads="1"/>
          </p:cNvPicPr>
          <p:nvPr/>
        </p:nvPicPr>
        <p:blipFill>
          <a:blip r:embed="rId3" cstate="print"/>
          <a:srcRect/>
          <a:stretch>
            <a:fillRect/>
          </a:stretch>
        </p:blipFill>
        <p:spPr bwMode="auto">
          <a:xfrm>
            <a:off x="369887" y="2919846"/>
            <a:ext cx="3173413" cy="3886200"/>
          </a:xfrm>
          <a:prstGeom prst="rect">
            <a:avLst/>
          </a:prstGeom>
          <a:noFill/>
        </p:spPr>
      </p:pic>
      <p:sp>
        <p:nvSpPr>
          <p:cNvPr id="19" name="Text Box 7"/>
          <p:cNvSpPr txBox="1">
            <a:spLocks noChangeArrowheads="1"/>
          </p:cNvSpPr>
          <p:nvPr/>
        </p:nvSpPr>
        <p:spPr bwMode="auto">
          <a:xfrm>
            <a:off x="737755" y="2764198"/>
            <a:ext cx="2819400" cy="366713"/>
          </a:xfrm>
          <a:prstGeom prst="rect">
            <a:avLst/>
          </a:prstGeom>
          <a:noFill/>
          <a:ln w="9525">
            <a:noFill/>
            <a:miter lim="800000"/>
            <a:headEnd/>
            <a:tailEnd/>
          </a:ln>
          <a:effectLst/>
        </p:spPr>
        <p:txBody>
          <a:bodyPr>
            <a:spAutoFit/>
          </a:bodyPr>
          <a:lstStyle/>
          <a:p>
            <a:pPr>
              <a:spcBef>
                <a:spcPct val="50000"/>
              </a:spcBef>
            </a:pPr>
            <a:r>
              <a:rPr lang="en-US" b="1" dirty="0"/>
              <a:t>Ludwig von Boltzmann</a:t>
            </a:r>
          </a:p>
        </p:txBody>
      </p:sp>
      <p:pic>
        <p:nvPicPr>
          <p:cNvPr id="20" name="Picture 4"/>
          <p:cNvPicPr>
            <a:picLocks noChangeAspect="1" noChangeArrowheads="1"/>
          </p:cNvPicPr>
          <p:nvPr/>
        </p:nvPicPr>
        <p:blipFill>
          <a:blip r:embed="rId4" cstate="print"/>
          <a:srcRect/>
          <a:stretch>
            <a:fillRect/>
          </a:stretch>
        </p:blipFill>
        <p:spPr bwMode="auto">
          <a:xfrm>
            <a:off x="4495800" y="2764198"/>
            <a:ext cx="3536950" cy="3943350"/>
          </a:xfrm>
          <a:prstGeom prst="rect">
            <a:avLst/>
          </a:prstGeom>
          <a:noFill/>
        </p:spPr>
      </p:pic>
      <p:sp>
        <p:nvSpPr>
          <p:cNvPr id="2" name="TextBox 1"/>
          <p:cNvSpPr txBox="1"/>
          <p:nvPr/>
        </p:nvSpPr>
        <p:spPr>
          <a:xfrm>
            <a:off x="228600" y="0"/>
            <a:ext cx="7924800" cy="523220"/>
          </a:xfrm>
          <a:prstGeom prst="rect">
            <a:avLst/>
          </a:prstGeom>
          <a:noFill/>
        </p:spPr>
        <p:txBody>
          <a:bodyPr wrap="square" rtlCol="0">
            <a:spAutoFit/>
          </a:bodyPr>
          <a:lstStyle/>
          <a:p>
            <a:r>
              <a:rPr lang="en-US" sz="2800" dirty="0" smtClean="0"/>
              <a:t>More versions of 2</a:t>
            </a:r>
            <a:r>
              <a:rPr lang="en-US" sz="2800" baseline="30000" dirty="0" smtClean="0"/>
              <a:t>nd</a:t>
            </a:r>
            <a:r>
              <a:rPr lang="en-US" sz="2800" dirty="0" smtClean="0"/>
              <a:t> Law</a:t>
            </a:r>
            <a:endParaRPr lang="en-US" sz="2800" dirty="0"/>
          </a:p>
        </p:txBody>
      </p:sp>
    </p:spTree>
    <p:extLst>
      <p:ext uri="{BB962C8B-B14F-4D97-AF65-F5344CB8AC3E}">
        <p14:creationId xmlns:p14="http://schemas.microsoft.com/office/powerpoint/2010/main" val="349780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dissolv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5"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838200" y="1066800"/>
            <a:ext cx="5410200" cy="584775"/>
          </a:xfrm>
          <a:prstGeom prst="rect">
            <a:avLst/>
          </a:prstGeom>
          <a:noFill/>
        </p:spPr>
        <p:txBody>
          <a:bodyPr wrap="square" rtlCol="0">
            <a:spAutoFit/>
          </a:bodyPr>
          <a:lstStyle/>
          <a:p>
            <a:r>
              <a:rPr lang="en-US" sz="3200" b="1" u="sng" dirty="0" err="1" smtClean="0"/>
              <a:t>McQuarrie</a:t>
            </a:r>
            <a:r>
              <a:rPr lang="en-US" sz="3200" b="1" u="sng" dirty="0" smtClean="0"/>
              <a:t> p. 828-829</a:t>
            </a:r>
            <a:endParaRPr lang="en-US" sz="3200" b="1" u="sng" dirty="0"/>
          </a:p>
        </p:txBody>
      </p:sp>
      <p:sp>
        <p:nvSpPr>
          <p:cNvPr id="16" name="TextBox 15"/>
          <p:cNvSpPr txBox="1"/>
          <p:nvPr/>
        </p:nvSpPr>
        <p:spPr>
          <a:xfrm>
            <a:off x="976744" y="2133600"/>
            <a:ext cx="5004955" cy="707886"/>
          </a:xfrm>
          <a:prstGeom prst="rect">
            <a:avLst/>
          </a:prstGeom>
          <a:noFill/>
        </p:spPr>
        <p:txBody>
          <a:bodyPr wrap="square" rtlCol="0">
            <a:spAutoFit/>
          </a:bodyPr>
          <a:lstStyle/>
          <a:p>
            <a:r>
              <a:rPr lang="en-US" sz="4000" b="1" dirty="0" err="1" smtClean="0">
                <a:solidFill>
                  <a:srgbClr val="FF0000"/>
                </a:solidFill>
              </a:rPr>
              <a:t>dS</a:t>
            </a:r>
            <a:r>
              <a:rPr lang="en-US" sz="4000" b="1" dirty="0" smtClean="0">
                <a:solidFill>
                  <a:srgbClr val="FF0000"/>
                </a:solidFill>
              </a:rPr>
              <a:t> </a:t>
            </a:r>
            <a:r>
              <a:rPr lang="en-US" sz="4000" b="1" u="sng" dirty="0" smtClean="0"/>
              <a:t>&gt;</a:t>
            </a:r>
            <a:r>
              <a:rPr lang="en-US" sz="4000" b="1" dirty="0" smtClean="0"/>
              <a:t> </a:t>
            </a:r>
            <a:r>
              <a:rPr lang="en-US" sz="4000" b="1" dirty="0" smtClean="0">
                <a:sym typeface="Symbol"/>
              </a:rPr>
              <a:t>Q/T</a:t>
            </a:r>
            <a:endParaRPr lang="en-US" sz="4000" b="1" dirty="0"/>
          </a:p>
        </p:txBody>
      </p:sp>
      <p:sp>
        <p:nvSpPr>
          <p:cNvPr id="17" name="TextBox 16"/>
          <p:cNvSpPr txBox="1"/>
          <p:nvPr/>
        </p:nvSpPr>
        <p:spPr>
          <a:xfrm>
            <a:off x="1143000" y="2862268"/>
            <a:ext cx="8153400" cy="1200329"/>
          </a:xfrm>
          <a:prstGeom prst="rect">
            <a:avLst/>
          </a:prstGeom>
          <a:noFill/>
        </p:spPr>
        <p:txBody>
          <a:bodyPr wrap="square" rtlCol="0">
            <a:spAutoFit/>
          </a:bodyPr>
          <a:lstStyle/>
          <a:p>
            <a:r>
              <a:rPr lang="en-US" sz="3200" dirty="0" smtClean="0"/>
              <a:t>…=&gt; </a:t>
            </a:r>
            <a:r>
              <a:rPr lang="en-US" sz="3200" dirty="0" smtClean="0">
                <a:solidFill>
                  <a:srgbClr val="FF0000"/>
                </a:solidFill>
              </a:rPr>
              <a:t>entropy</a:t>
            </a:r>
            <a:r>
              <a:rPr lang="en-US" sz="3200" dirty="0" smtClean="0"/>
              <a:t> </a:t>
            </a:r>
            <a:r>
              <a:rPr lang="en-US" sz="3200" b="1" dirty="0" smtClean="0">
                <a:solidFill>
                  <a:srgbClr val="7030A0"/>
                </a:solidFill>
              </a:rPr>
              <a:t>always tends to a maximum:</a:t>
            </a:r>
          </a:p>
          <a:p>
            <a:r>
              <a:rPr lang="en-US" sz="2800" dirty="0" smtClean="0"/>
              <a:t>	</a:t>
            </a:r>
            <a:r>
              <a:rPr lang="en-US" sz="2800" b="1" dirty="0" smtClean="0">
                <a:solidFill>
                  <a:srgbClr val="FF0000"/>
                </a:solidFill>
                <a:sym typeface="Symbol"/>
              </a:rPr>
              <a:t></a:t>
            </a:r>
            <a:r>
              <a:rPr lang="en-US" sz="4000" b="1" dirty="0" smtClean="0">
                <a:solidFill>
                  <a:srgbClr val="FF0000"/>
                </a:solidFill>
                <a:sym typeface="Symbol"/>
              </a:rPr>
              <a:t>S</a:t>
            </a:r>
            <a:r>
              <a:rPr lang="en-US" sz="4000" b="1" baseline="-25000" dirty="0" smtClean="0">
                <a:solidFill>
                  <a:srgbClr val="FF0000"/>
                </a:solidFill>
                <a:sym typeface="Symbol"/>
              </a:rPr>
              <a:t> system </a:t>
            </a:r>
            <a:r>
              <a:rPr lang="en-US" sz="4000" b="1" dirty="0" smtClean="0">
                <a:solidFill>
                  <a:srgbClr val="FF0000"/>
                </a:solidFill>
                <a:sym typeface="Symbol"/>
              </a:rPr>
              <a:t> +</a:t>
            </a:r>
            <a:r>
              <a:rPr lang="en-US" sz="4000" b="1" dirty="0" err="1" smtClean="0">
                <a:solidFill>
                  <a:srgbClr val="FF0000"/>
                </a:solidFill>
                <a:sym typeface="Symbol"/>
              </a:rPr>
              <a:t>S</a:t>
            </a:r>
            <a:r>
              <a:rPr lang="en-US" sz="4000" b="1" baseline="-25000" dirty="0" err="1" smtClean="0">
                <a:solidFill>
                  <a:srgbClr val="FF0000"/>
                </a:solidFill>
                <a:sym typeface="Symbol"/>
              </a:rPr>
              <a:t>surroundings</a:t>
            </a:r>
            <a:r>
              <a:rPr lang="en-US" sz="4000" b="1" dirty="0" smtClean="0">
                <a:solidFill>
                  <a:srgbClr val="FF0000"/>
                </a:solidFill>
                <a:sym typeface="Symbol"/>
              </a:rPr>
              <a:t> </a:t>
            </a:r>
            <a:r>
              <a:rPr lang="en-US" sz="4000" b="1" u="sng" dirty="0" smtClean="0">
                <a:sym typeface="Symbol"/>
              </a:rPr>
              <a:t>&gt;</a:t>
            </a:r>
            <a:r>
              <a:rPr lang="en-US" sz="4000" b="1" dirty="0" smtClean="0">
                <a:sym typeface="Symbol"/>
              </a:rPr>
              <a:t> 0</a:t>
            </a:r>
            <a:r>
              <a:rPr lang="en-US" sz="4000" dirty="0" smtClean="0"/>
              <a:t> </a:t>
            </a:r>
            <a:endParaRPr lang="en-US" sz="4000" dirty="0"/>
          </a:p>
        </p:txBody>
      </p:sp>
      <p:sp>
        <p:nvSpPr>
          <p:cNvPr id="12" name="TextBox 11"/>
          <p:cNvSpPr txBox="1"/>
          <p:nvPr/>
        </p:nvSpPr>
        <p:spPr>
          <a:xfrm>
            <a:off x="228600" y="0"/>
            <a:ext cx="7924800" cy="523220"/>
          </a:xfrm>
          <a:prstGeom prst="rect">
            <a:avLst/>
          </a:prstGeom>
          <a:noFill/>
        </p:spPr>
        <p:txBody>
          <a:bodyPr wrap="square" rtlCol="0">
            <a:spAutoFit/>
          </a:bodyPr>
          <a:lstStyle/>
          <a:p>
            <a:r>
              <a:rPr lang="en-US" sz="2800" dirty="0" smtClean="0"/>
              <a:t>Yet More versions of 2</a:t>
            </a:r>
            <a:r>
              <a:rPr lang="en-US" sz="2800" baseline="30000" dirty="0" smtClean="0"/>
              <a:t>nd</a:t>
            </a:r>
            <a:r>
              <a:rPr lang="en-US" sz="2800" dirty="0" smtClean="0"/>
              <a:t> Law</a:t>
            </a:r>
            <a:endParaRPr lang="en-US" sz="2800" dirty="0"/>
          </a:p>
        </p:txBody>
      </p:sp>
    </p:spTree>
    <p:extLst>
      <p:ext uri="{BB962C8B-B14F-4D97-AF65-F5344CB8AC3E}">
        <p14:creationId xmlns:p14="http://schemas.microsoft.com/office/powerpoint/2010/main" val="210657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 name="TextBox 8"/>
          <p:cNvSpPr txBox="1"/>
          <p:nvPr/>
        </p:nvSpPr>
        <p:spPr>
          <a:xfrm>
            <a:off x="609600" y="1371600"/>
            <a:ext cx="8839200" cy="707886"/>
          </a:xfrm>
          <a:prstGeom prst="rect">
            <a:avLst/>
          </a:prstGeom>
          <a:noFill/>
        </p:spPr>
        <p:txBody>
          <a:bodyPr wrap="square" rtlCol="0">
            <a:spAutoFit/>
          </a:bodyPr>
          <a:lstStyle/>
          <a:p>
            <a:r>
              <a:rPr lang="en-US" sz="4000" b="1" u="sng" dirty="0" smtClean="0"/>
              <a:t>My Dad (among others…)</a:t>
            </a:r>
            <a:endParaRPr lang="en-US" sz="4000" b="1" u="sng" dirty="0"/>
          </a:p>
        </p:txBody>
      </p:sp>
      <p:sp>
        <p:nvSpPr>
          <p:cNvPr id="10" name="TextBox 9"/>
          <p:cNvSpPr txBox="1"/>
          <p:nvPr/>
        </p:nvSpPr>
        <p:spPr>
          <a:xfrm>
            <a:off x="644236" y="2514601"/>
            <a:ext cx="7848600" cy="3139321"/>
          </a:xfrm>
          <a:prstGeom prst="rect">
            <a:avLst/>
          </a:prstGeom>
          <a:noFill/>
        </p:spPr>
        <p:txBody>
          <a:bodyPr wrap="square" rtlCol="0">
            <a:spAutoFit/>
          </a:bodyPr>
          <a:lstStyle/>
          <a:p>
            <a:r>
              <a:rPr lang="en-US" sz="5400" dirty="0" smtClean="0">
                <a:solidFill>
                  <a:srgbClr val="FF0000"/>
                </a:solidFill>
              </a:rPr>
              <a:t>“</a:t>
            </a:r>
            <a:r>
              <a:rPr lang="en-US" sz="6600" b="1" i="1" dirty="0" smtClean="0">
                <a:solidFill>
                  <a:srgbClr val="FF0000"/>
                </a:solidFill>
              </a:rPr>
              <a:t>Life’s a bitch, </a:t>
            </a:r>
          </a:p>
          <a:p>
            <a:r>
              <a:rPr lang="en-US" sz="6600" b="1" i="1" dirty="0" smtClean="0">
                <a:solidFill>
                  <a:srgbClr val="FF0000"/>
                </a:solidFill>
              </a:rPr>
              <a:t>then you marry her, </a:t>
            </a:r>
          </a:p>
          <a:p>
            <a:endParaRPr lang="en-US" sz="6600" b="1" i="1" dirty="0">
              <a:solidFill>
                <a:srgbClr val="FF0000"/>
              </a:solidFill>
            </a:endParaRPr>
          </a:p>
        </p:txBody>
      </p:sp>
      <p:sp>
        <p:nvSpPr>
          <p:cNvPr id="12" name="TextBox 11"/>
          <p:cNvSpPr txBox="1"/>
          <p:nvPr/>
        </p:nvSpPr>
        <p:spPr>
          <a:xfrm>
            <a:off x="228600" y="0"/>
            <a:ext cx="7924800" cy="523220"/>
          </a:xfrm>
          <a:prstGeom prst="rect">
            <a:avLst/>
          </a:prstGeom>
          <a:noFill/>
        </p:spPr>
        <p:txBody>
          <a:bodyPr wrap="square" rtlCol="0">
            <a:spAutoFit/>
          </a:bodyPr>
          <a:lstStyle/>
          <a:p>
            <a:r>
              <a:rPr lang="en-US" sz="2800" dirty="0" smtClean="0"/>
              <a:t> Yet  one more down-to-earth version of 2</a:t>
            </a:r>
            <a:r>
              <a:rPr lang="en-US" sz="2800" baseline="30000" dirty="0" smtClean="0"/>
              <a:t>nd</a:t>
            </a:r>
            <a:r>
              <a:rPr lang="en-US" sz="2800" dirty="0" smtClean="0"/>
              <a:t> Law</a:t>
            </a:r>
            <a:endParaRPr lang="en-US" sz="2800" dirty="0"/>
          </a:p>
        </p:txBody>
      </p:sp>
      <p:sp>
        <p:nvSpPr>
          <p:cNvPr id="5" name="TextBox 4"/>
          <p:cNvSpPr txBox="1"/>
          <p:nvPr/>
        </p:nvSpPr>
        <p:spPr>
          <a:xfrm>
            <a:off x="914400" y="4572000"/>
            <a:ext cx="7010400" cy="1015663"/>
          </a:xfrm>
          <a:prstGeom prst="rect">
            <a:avLst/>
          </a:prstGeom>
          <a:noFill/>
        </p:spPr>
        <p:txBody>
          <a:bodyPr wrap="square" rtlCol="0">
            <a:spAutoFit/>
          </a:bodyPr>
          <a:lstStyle/>
          <a:p>
            <a:r>
              <a:rPr lang="en-US" sz="6000" b="1" i="1" dirty="0" smtClean="0">
                <a:solidFill>
                  <a:srgbClr val="FF0000"/>
                </a:solidFill>
              </a:rPr>
              <a:t>then you die….”</a:t>
            </a:r>
            <a:endParaRPr lang="en-US" sz="6000" dirty="0"/>
          </a:p>
        </p:txBody>
      </p:sp>
    </p:spTree>
    <p:extLst>
      <p:ext uri="{BB962C8B-B14F-4D97-AF65-F5344CB8AC3E}">
        <p14:creationId xmlns:p14="http://schemas.microsoft.com/office/powerpoint/2010/main" val="134647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blinds(horizontal)">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ox(in)">
                                      <p:cBhvr>
                                        <p:cTn id="2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763000" cy="4308872"/>
          </a:xfrm>
          <a:prstGeom prst="rect">
            <a:avLst/>
          </a:prstGeom>
          <a:noFill/>
        </p:spPr>
        <p:txBody>
          <a:bodyPr wrap="square" rtlCol="0">
            <a:spAutoFit/>
          </a:bodyPr>
          <a:lstStyle/>
          <a:p>
            <a:endParaRPr lang="en-US" dirty="0" smtClean="0"/>
          </a:p>
          <a:p>
            <a:r>
              <a:rPr lang="en-US" sz="3600" b="1" dirty="0" smtClean="0"/>
              <a:t>1)</a:t>
            </a:r>
            <a:r>
              <a:rPr lang="en-US" sz="2800" dirty="0" smtClean="0"/>
              <a:t>	The quantity:</a:t>
            </a:r>
          </a:p>
          <a:p>
            <a:endParaRPr lang="en-US" dirty="0" smtClean="0"/>
          </a:p>
          <a:p>
            <a:r>
              <a:rPr lang="en-US" sz="3600" dirty="0" smtClean="0">
                <a:solidFill>
                  <a:srgbClr val="FF0000"/>
                </a:solidFill>
                <a:sym typeface="Symbol"/>
              </a:rPr>
              <a:t></a:t>
            </a:r>
            <a:r>
              <a:rPr lang="en-US" sz="3600" dirty="0" err="1" smtClean="0">
                <a:solidFill>
                  <a:srgbClr val="FF0000"/>
                </a:solidFill>
                <a:sym typeface="Symbol"/>
              </a:rPr>
              <a:t>S</a:t>
            </a:r>
            <a:r>
              <a:rPr lang="en-US" sz="3600" baseline="-25000" dirty="0" err="1" smtClean="0">
                <a:solidFill>
                  <a:srgbClr val="FF0000"/>
                </a:solidFill>
                <a:sym typeface="Symbol"/>
              </a:rPr>
              <a:t>system</a:t>
            </a:r>
            <a:r>
              <a:rPr lang="en-US" sz="3600" dirty="0" smtClean="0">
                <a:solidFill>
                  <a:srgbClr val="FF0000"/>
                </a:solidFill>
                <a:sym typeface="Symbol"/>
              </a:rPr>
              <a:t>  </a:t>
            </a:r>
            <a:r>
              <a:rPr lang="en-US" sz="3600" dirty="0" smtClean="0">
                <a:sym typeface="Symbol"/>
              </a:rPr>
              <a:t>=  </a:t>
            </a:r>
            <a:r>
              <a:rPr lang="en-US" sz="3600" u="sng" dirty="0" err="1" smtClean="0">
                <a:sym typeface="Symbol"/>
              </a:rPr>
              <a:t>Q</a:t>
            </a:r>
            <a:r>
              <a:rPr lang="en-US" sz="3600" u="sng" baseline="-25000" dirty="0" err="1" smtClean="0">
                <a:sym typeface="Symbol"/>
              </a:rPr>
              <a:t>r</a:t>
            </a:r>
            <a:r>
              <a:rPr lang="en-US" sz="3600" baseline="-25000" dirty="0" err="1" smtClean="0">
                <a:sym typeface="Symbol"/>
              </a:rPr>
              <a:t>ev</a:t>
            </a:r>
            <a:r>
              <a:rPr lang="en-US" sz="3600" baseline="-25000" dirty="0" smtClean="0">
                <a:sym typeface="Symbol"/>
              </a:rPr>
              <a:t>, system  ;</a:t>
            </a:r>
            <a:r>
              <a:rPr lang="en-US" sz="3600" dirty="0" smtClean="0">
                <a:sym typeface="Symbol"/>
              </a:rPr>
              <a:t>   </a:t>
            </a:r>
            <a:r>
              <a:rPr lang="en-US" sz="3600" dirty="0" err="1" smtClean="0">
                <a:sym typeface="Symbol"/>
              </a:rPr>
              <a:t>Q</a:t>
            </a:r>
            <a:r>
              <a:rPr lang="en-US" sz="3600" baseline="-25000" dirty="0" err="1" smtClean="0">
                <a:sym typeface="Symbol"/>
              </a:rPr>
              <a:t>rev,system</a:t>
            </a:r>
            <a:r>
              <a:rPr lang="en-US" sz="3600" dirty="0" smtClean="0">
                <a:sym typeface="Symbol"/>
              </a:rPr>
              <a:t> &gt; </a:t>
            </a:r>
            <a:r>
              <a:rPr lang="en-US" sz="3600" dirty="0" err="1" smtClean="0">
                <a:sym typeface="Symbol"/>
              </a:rPr>
              <a:t>Q</a:t>
            </a:r>
            <a:r>
              <a:rPr lang="en-US" sz="3600" baseline="-25000" dirty="0" err="1" smtClean="0">
                <a:sym typeface="Symbol"/>
              </a:rPr>
              <a:t>irrev,system</a:t>
            </a:r>
            <a:r>
              <a:rPr lang="en-US" sz="3600" baseline="-25000" dirty="0" smtClean="0">
                <a:sym typeface="Symbol"/>
              </a:rPr>
              <a:t>   </a:t>
            </a:r>
            <a:endParaRPr lang="en-US" sz="3600" dirty="0" smtClean="0">
              <a:sym typeface="Symbol"/>
            </a:endParaRPr>
          </a:p>
          <a:p>
            <a:r>
              <a:rPr lang="en-US" sz="3600" dirty="0" smtClean="0">
                <a:sym typeface="Symbol"/>
              </a:rPr>
              <a:t>		  T</a:t>
            </a:r>
          </a:p>
          <a:p>
            <a:r>
              <a:rPr lang="en-US" sz="2800" b="1" dirty="0" smtClean="0">
                <a:sym typeface="Symbol"/>
              </a:rPr>
              <a:t>Is a  </a:t>
            </a:r>
            <a:r>
              <a:rPr lang="en-US" sz="2800" b="1" u="sng" dirty="0" smtClean="0">
                <a:solidFill>
                  <a:srgbClr val="0070C0"/>
                </a:solidFill>
                <a:sym typeface="Symbol"/>
              </a:rPr>
              <a:t>state function </a:t>
            </a:r>
            <a:r>
              <a:rPr lang="en-US" sz="2800" b="1" dirty="0" smtClean="0">
                <a:sym typeface="Symbol"/>
              </a:rPr>
              <a:t>for the system that represents the `entropic force’ causing changes even if E=0  (</a:t>
            </a:r>
            <a:r>
              <a:rPr lang="en-US" sz="2800" b="1" dirty="0" err="1" smtClean="0">
                <a:sym typeface="Symbol"/>
              </a:rPr>
              <a:t>mgh</a:t>
            </a:r>
            <a:r>
              <a:rPr lang="en-US" sz="2800" b="1" dirty="0" smtClean="0">
                <a:sym typeface="Symbol"/>
              </a:rPr>
              <a:t> analogy)</a:t>
            </a:r>
          </a:p>
          <a:p>
            <a:endParaRPr lang="en-US" sz="2800" dirty="0" smtClean="0">
              <a:sym typeface="Symbol"/>
            </a:endParaRPr>
          </a:p>
          <a:p>
            <a:endParaRPr lang="en-US" dirty="0"/>
          </a:p>
        </p:txBody>
      </p:sp>
      <p:sp>
        <p:nvSpPr>
          <p:cNvPr id="3" name="TextBox 2"/>
          <p:cNvSpPr txBox="1"/>
          <p:nvPr/>
        </p:nvSpPr>
        <p:spPr>
          <a:xfrm>
            <a:off x="228600" y="4191000"/>
            <a:ext cx="6705600" cy="1477328"/>
          </a:xfrm>
          <a:prstGeom prst="rect">
            <a:avLst/>
          </a:prstGeom>
          <a:solidFill>
            <a:srgbClr val="FFFF00"/>
          </a:solidFill>
        </p:spPr>
        <p:txBody>
          <a:bodyPr wrap="square" rtlCol="0">
            <a:spAutoFit/>
          </a:bodyPr>
          <a:lstStyle/>
          <a:p>
            <a:pPr lvl="0"/>
            <a:r>
              <a:rPr lang="en-US" sz="3600" b="1" dirty="0" smtClean="0"/>
              <a:t>2)</a:t>
            </a:r>
            <a:r>
              <a:rPr lang="en-US" b="1" dirty="0" smtClean="0"/>
              <a:t> </a:t>
            </a:r>
            <a:r>
              <a:rPr lang="en-US" sz="3600" b="1" dirty="0" smtClean="0">
                <a:solidFill>
                  <a:srgbClr val="FF0000"/>
                </a:solidFill>
              </a:rPr>
              <a:t>For </a:t>
            </a:r>
            <a:r>
              <a:rPr lang="en-US" sz="3600" b="1" dirty="0">
                <a:solidFill>
                  <a:srgbClr val="FF0000"/>
                </a:solidFill>
              </a:rPr>
              <a:t>any irreversible change</a:t>
            </a:r>
            <a:r>
              <a:rPr lang="en-US" sz="3600" b="1" dirty="0" smtClean="0">
                <a:solidFill>
                  <a:srgbClr val="FF0000"/>
                </a:solidFill>
              </a:rPr>
              <a:t>, </a:t>
            </a:r>
          </a:p>
          <a:p>
            <a:pPr lvl="0"/>
            <a:r>
              <a:rPr lang="en-US" sz="3600" b="1" dirty="0" smtClean="0">
                <a:solidFill>
                  <a:srgbClr val="FF0000"/>
                </a:solidFill>
                <a:sym typeface="Symbol"/>
              </a:rPr>
              <a:t></a:t>
            </a:r>
            <a:r>
              <a:rPr lang="en-US" sz="3600" b="1" dirty="0" err="1" smtClean="0">
                <a:solidFill>
                  <a:srgbClr val="FF0000"/>
                </a:solidFill>
                <a:sym typeface="Symbol"/>
              </a:rPr>
              <a:t>S</a:t>
            </a:r>
            <a:r>
              <a:rPr lang="en-US" sz="3600" b="1" baseline="-25000" dirty="0" err="1" smtClean="0">
                <a:solidFill>
                  <a:srgbClr val="FF0000"/>
                </a:solidFill>
                <a:sym typeface="Symbol"/>
              </a:rPr>
              <a:t>total</a:t>
            </a:r>
            <a:r>
              <a:rPr lang="en-US" sz="3600" b="1" baseline="30000" dirty="0" smtClean="0">
                <a:solidFill>
                  <a:srgbClr val="FF0000"/>
                </a:solidFill>
                <a:sym typeface="Symbol"/>
              </a:rPr>
              <a:t> </a:t>
            </a:r>
            <a:r>
              <a:rPr lang="en-US" sz="3600" b="1" dirty="0" smtClean="0">
                <a:solidFill>
                  <a:srgbClr val="FF0000"/>
                </a:solidFill>
                <a:sym typeface="Symbol"/>
              </a:rPr>
              <a:t> =</a:t>
            </a:r>
            <a:r>
              <a:rPr lang="en-US" sz="3600" b="1" dirty="0" smtClean="0">
                <a:solidFill>
                  <a:srgbClr val="FF0000"/>
                </a:solidFill>
              </a:rPr>
              <a:t> </a:t>
            </a:r>
            <a:r>
              <a:rPr lang="en-US" sz="3600" b="1" dirty="0">
                <a:solidFill>
                  <a:srgbClr val="FF0000"/>
                </a:solidFill>
                <a:sym typeface="Symbol"/>
              </a:rPr>
              <a:t></a:t>
            </a:r>
            <a:r>
              <a:rPr lang="en-US" sz="3600" b="1" dirty="0" err="1">
                <a:solidFill>
                  <a:srgbClr val="FF0000"/>
                </a:solidFill>
              </a:rPr>
              <a:t>S</a:t>
            </a:r>
            <a:r>
              <a:rPr lang="en-US" sz="3600" b="1" baseline="-25000" dirty="0" err="1">
                <a:solidFill>
                  <a:srgbClr val="FF0000"/>
                </a:solidFill>
              </a:rPr>
              <a:t>surroundings</a:t>
            </a:r>
            <a:r>
              <a:rPr lang="en-US" sz="3600" b="1" baseline="-25000" dirty="0">
                <a:solidFill>
                  <a:srgbClr val="FF0000"/>
                </a:solidFill>
              </a:rPr>
              <a:t> </a:t>
            </a:r>
            <a:r>
              <a:rPr lang="en-US" sz="3600" b="1" dirty="0">
                <a:solidFill>
                  <a:srgbClr val="FF0000"/>
                </a:solidFill>
              </a:rPr>
              <a:t>+ </a:t>
            </a:r>
            <a:r>
              <a:rPr lang="en-US" sz="3600" b="1" dirty="0">
                <a:solidFill>
                  <a:srgbClr val="FF0000"/>
                </a:solidFill>
                <a:sym typeface="Symbol"/>
              </a:rPr>
              <a:t></a:t>
            </a:r>
            <a:r>
              <a:rPr lang="en-US" sz="3600" b="1" dirty="0" err="1">
                <a:solidFill>
                  <a:srgbClr val="FF0000"/>
                </a:solidFill>
              </a:rPr>
              <a:t>S</a:t>
            </a:r>
            <a:r>
              <a:rPr lang="en-US" sz="3600" b="1" baseline="-25000" dirty="0" err="1">
                <a:solidFill>
                  <a:srgbClr val="FF0000"/>
                </a:solidFill>
              </a:rPr>
              <a:t>system</a:t>
            </a:r>
            <a:r>
              <a:rPr lang="en-US" sz="3600" b="1" dirty="0">
                <a:solidFill>
                  <a:srgbClr val="FF0000"/>
                </a:solidFill>
              </a:rPr>
              <a:t> &gt; 0 </a:t>
            </a:r>
            <a:r>
              <a:rPr lang="en-US" sz="3600" b="1" dirty="0" smtClean="0">
                <a:solidFill>
                  <a:srgbClr val="FF0000"/>
                </a:solidFill>
              </a:rPr>
              <a:t>. </a:t>
            </a:r>
          </a:p>
          <a:p>
            <a:pPr lvl="0"/>
            <a:endParaRPr lang="en-US" b="1" dirty="0" smtClean="0">
              <a:solidFill>
                <a:srgbClr val="FF0000"/>
              </a:solidFill>
            </a:endParaRPr>
          </a:p>
        </p:txBody>
      </p:sp>
      <p:sp>
        <p:nvSpPr>
          <p:cNvPr id="5" name="TextBox 4"/>
          <p:cNvSpPr txBox="1"/>
          <p:nvPr/>
        </p:nvSpPr>
        <p:spPr>
          <a:xfrm>
            <a:off x="685800" y="152400"/>
            <a:ext cx="7620000" cy="584775"/>
          </a:xfrm>
          <a:prstGeom prst="rect">
            <a:avLst/>
          </a:prstGeom>
          <a:noFill/>
        </p:spPr>
        <p:txBody>
          <a:bodyPr wrap="square" rtlCol="0">
            <a:spAutoFit/>
          </a:bodyPr>
          <a:lstStyle/>
          <a:p>
            <a:r>
              <a:rPr lang="en-US" sz="3200" b="1" dirty="0" smtClean="0"/>
              <a:t>`AD HOC’ ASSERTIONS</a:t>
            </a:r>
            <a:r>
              <a:rPr lang="en-US" sz="3200" b="1" baseline="30000" dirty="0" smtClean="0"/>
              <a:t>1</a:t>
            </a:r>
            <a:endParaRPr lang="en-US" sz="3200" b="1" dirty="0"/>
          </a:p>
        </p:txBody>
      </p:sp>
      <p:sp>
        <p:nvSpPr>
          <p:cNvPr id="6" name="TextBox 5"/>
          <p:cNvSpPr txBox="1"/>
          <p:nvPr/>
        </p:nvSpPr>
        <p:spPr>
          <a:xfrm>
            <a:off x="7010400" y="4038600"/>
            <a:ext cx="2286000" cy="1200329"/>
          </a:xfrm>
          <a:prstGeom prst="rect">
            <a:avLst/>
          </a:prstGeom>
          <a:noFill/>
        </p:spPr>
        <p:txBody>
          <a:bodyPr wrap="square" rtlCol="0">
            <a:spAutoFit/>
          </a:bodyPr>
          <a:lstStyle/>
          <a:p>
            <a:r>
              <a:rPr lang="en-US" b="1" dirty="0" smtClean="0"/>
              <a:t>Most useful form of the </a:t>
            </a:r>
            <a:r>
              <a:rPr lang="en-US" b="1" dirty="0" smtClean="0">
                <a:solidFill>
                  <a:srgbClr val="FF0000"/>
                </a:solidFill>
              </a:rPr>
              <a:t>Second Law</a:t>
            </a:r>
          </a:p>
          <a:p>
            <a:r>
              <a:rPr lang="en-US" b="1" dirty="0" smtClean="0">
                <a:solidFill>
                  <a:srgbClr val="FF0000"/>
                </a:solidFill>
              </a:rPr>
              <a:t>Of Thermodynamics</a:t>
            </a:r>
          </a:p>
          <a:p>
            <a:r>
              <a:rPr lang="en-US" b="1" dirty="0" smtClean="0"/>
              <a:t>(in my opinion)</a:t>
            </a:r>
            <a:endParaRPr lang="en-US" b="1" dirty="0"/>
          </a:p>
        </p:txBody>
      </p:sp>
      <p:sp>
        <p:nvSpPr>
          <p:cNvPr id="7" name="TextBox 6"/>
          <p:cNvSpPr txBox="1"/>
          <p:nvPr/>
        </p:nvSpPr>
        <p:spPr>
          <a:xfrm>
            <a:off x="228600" y="5943600"/>
            <a:ext cx="4114800" cy="461665"/>
          </a:xfrm>
          <a:prstGeom prst="rect">
            <a:avLst/>
          </a:prstGeom>
          <a:noFill/>
        </p:spPr>
        <p:txBody>
          <a:bodyPr wrap="square" rtlCol="0">
            <a:spAutoFit/>
          </a:bodyPr>
          <a:lstStyle/>
          <a:p>
            <a:endParaRPr lang="en-US" baseline="30000" dirty="0" smtClean="0"/>
          </a:p>
          <a:p>
            <a:endParaRPr lang="en-US" baseline="30000" dirty="0"/>
          </a:p>
        </p:txBody>
      </p:sp>
      <p:sp>
        <p:nvSpPr>
          <p:cNvPr id="8" name="TextBox 7"/>
          <p:cNvSpPr txBox="1"/>
          <p:nvPr/>
        </p:nvSpPr>
        <p:spPr>
          <a:xfrm>
            <a:off x="457200" y="5791200"/>
            <a:ext cx="8305800" cy="923330"/>
          </a:xfrm>
          <a:prstGeom prst="rect">
            <a:avLst/>
          </a:prstGeom>
          <a:noFill/>
        </p:spPr>
        <p:txBody>
          <a:bodyPr wrap="square" rtlCol="0">
            <a:spAutoFit/>
          </a:bodyPr>
          <a:lstStyle/>
          <a:p>
            <a:r>
              <a:rPr lang="en-US" baseline="30000" dirty="0" smtClean="0"/>
              <a:t>1</a:t>
            </a:r>
            <a:r>
              <a:rPr lang="en-US" dirty="0" smtClean="0"/>
              <a:t>In more traditional developments, the `Carnot’ cycle is used to `prove’ the validity of the first assertion, and then the definition is explored –usually with ideal gas examples- to illustrate the principle  captured in the second assertion.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71600"/>
            <a:ext cx="8610600" cy="4031873"/>
          </a:xfrm>
          <a:prstGeom prst="rect">
            <a:avLst/>
          </a:prstGeom>
        </p:spPr>
        <p:txBody>
          <a:bodyPr wrap="square">
            <a:spAutoFit/>
          </a:bodyPr>
          <a:lstStyle/>
          <a:p>
            <a:r>
              <a:rPr lang="en-US" sz="3200" b="1" dirty="0" smtClean="0">
                <a:solidFill>
                  <a:srgbClr val="FF0000"/>
                </a:solidFill>
              </a:rPr>
              <a:t>3) If f (</a:t>
            </a:r>
            <a:r>
              <a:rPr lang="en-US" sz="3200" b="1" dirty="0" err="1" smtClean="0">
                <a:solidFill>
                  <a:srgbClr val="FF0000"/>
                </a:solidFill>
              </a:rPr>
              <a:t>x,y</a:t>
            </a:r>
            <a:r>
              <a:rPr lang="en-US" sz="3200" b="1" dirty="0" smtClean="0">
                <a:solidFill>
                  <a:srgbClr val="FF0000"/>
                </a:solidFill>
              </a:rPr>
              <a:t>) is path independent,  f(</a:t>
            </a:r>
            <a:r>
              <a:rPr lang="en-US" sz="3200" b="1" dirty="0" err="1" smtClean="0">
                <a:solidFill>
                  <a:srgbClr val="FF0000"/>
                </a:solidFill>
              </a:rPr>
              <a:t>x,y</a:t>
            </a:r>
            <a:r>
              <a:rPr lang="en-US" sz="3200" b="1" dirty="0" smtClean="0">
                <a:solidFill>
                  <a:srgbClr val="FF0000"/>
                </a:solidFill>
              </a:rPr>
              <a:t>) is always</a:t>
            </a:r>
          </a:p>
          <a:p>
            <a:r>
              <a:rPr lang="en-US" sz="3200" b="1" dirty="0" smtClean="0">
                <a:solidFill>
                  <a:srgbClr val="FF0000"/>
                </a:solidFill>
              </a:rPr>
              <a:t>      an `exact’ differential =&gt;</a:t>
            </a:r>
          </a:p>
          <a:p>
            <a:endParaRPr lang="en-US" sz="3200" b="1" dirty="0" smtClean="0"/>
          </a:p>
          <a:p>
            <a:r>
              <a:rPr lang="en-US" sz="3200" b="1" dirty="0" smtClean="0">
                <a:solidFill>
                  <a:srgbClr val="FF0000"/>
                </a:solidFill>
                <a:sym typeface="Symbol"/>
              </a:rPr>
              <a:t>  </a:t>
            </a:r>
            <a:r>
              <a:rPr lang="en-US" sz="3200" b="1" i="1" dirty="0" err="1" smtClean="0">
                <a:solidFill>
                  <a:srgbClr val="FF0000"/>
                </a:solidFill>
                <a:sym typeface="Symbol"/>
              </a:rPr>
              <a:t>df</a:t>
            </a:r>
            <a:r>
              <a:rPr lang="en-US" sz="3200" b="1" i="1" dirty="0" smtClean="0">
                <a:solidFill>
                  <a:srgbClr val="FF0000"/>
                </a:solidFill>
                <a:sym typeface="Symbol"/>
              </a:rPr>
              <a:t> </a:t>
            </a:r>
            <a:r>
              <a:rPr lang="en-US" sz="3200" b="1" i="1" dirty="0" smtClean="0">
                <a:solidFill>
                  <a:srgbClr val="0070C0"/>
                </a:solidFill>
                <a:sym typeface="Symbol"/>
              </a:rPr>
              <a:t>= M(</a:t>
            </a:r>
            <a:r>
              <a:rPr lang="en-US" sz="3200" b="1" i="1" dirty="0" err="1" smtClean="0">
                <a:solidFill>
                  <a:srgbClr val="0070C0"/>
                </a:solidFill>
                <a:sym typeface="Symbol"/>
              </a:rPr>
              <a:t>x,y</a:t>
            </a:r>
            <a:r>
              <a:rPr lang="en-US" sz="3200" b="1" i="1" dirty="0" smtClean="0">
                <a:solidFill>
                  <a:srgbClr val="0070C0"/>
                </a:solidFill>
                <a:sym typeface="Symbol"/>
              </a:rPr>
              <a:t>)</a:t>
            </a:r>
            <a:r>
              <a:rPr lang="en-US" sz="3200" b="1" i="1" dirty="0" err="1" smtClean="0">
                <a:solidFill>
                  <a:srgbClr val="0070C0"/>
                </a:solidFill>
                <a:sym typeface="Symbol"/>
              </a:rPr>
              <a:t>dx</a:t>
            </a:r>
            <a:r>
              <a:rPr lang="en-US" sz="3200" b="1" i="1" dirty="0" smtClean="0">
                <a:solidFill>
                  <a:srgbClr val="0070C0"/>
                </a:solidFill>
                <a:sym typeface="Symbol"/>
              </a:rPr>
              <a:t> + N(</a:t>
            </a:r>
            <a:r>
              <a:rPr lang="en-US" sz="3200" b="1" i="1" dirty="0" err="1" smtClean="0">
                <a:solidFill>
                  <a:srgbClr val="0070C0"/>
                </a:solidFill>
                <a:sym typeface="Symbol"/>
              </a:rPr>
              <a:t>x,y</a:t>
            </a:r>
            <a:r>
              <a:rPr lang="en-US" sz="3200" b="1" i="1" dirty="0" smtClean="0">
                <a:solidFill>
                  <a:srgbClr val="0070C0"/>
                </a:solidFill>
                <a:sym typeface="Symbol"/>
              </a:rPr>
              <a:t>)</a:t>
            </a:r>
            <a:r>
              <a:rPr lang="en-US" sz="3200" b="1" i="1" dirty="0" err="1" smtClean="0">
                <a:solidFill>
                  <a:srgbClr val="0070C0"/>
                </a:solidFill>
                <a:sym typeface="Symbol"/>
              </a:rPr>
              <a:t>dy</a:t>
            </a:r>
            <a:r>
              <a:rPr lang="en-US" sz="3200" b="1" i="1" dirty="0" smtClean="0">
                <a:solidFill>
                  <a:srgbClr val="0070C0"/>
                </a:solidFill>
                <a:sym typeface="Symbol"/>
              </a:rPr>
              <a:t> has the property:</a:t>
            </a:r>
          </a:p>
          <a:p>
            <a:r>
              <a:rPr lang="en-US" sz="3200" b="1" i="1" dirty="0" smtClean="0">
                <a:solidFill>
                  <a:srgbClr val="0070C0"/>
                </a:solidFill>
                <a:sym typeface="Symbol"/>
              </a:rPr>
              <a:t>		</a:t>
            </a:r>
            <a:r>
              <a:rPr lang="en-US" sz="3200" b="1" i="1" u="sng" dirty="0" smtClean="0">
                <a:solidFill>
                  <a:srgbClr val="0070C0"/>
                </a:solidFill>
                <a:sym typeface="Symbol"/>
              </a:rPr>
              <a:t>M</a:t>
            </a:r>
            <a:r>
              <a:rPr lang="en-US" sz="3200" b="1" i="1" dirty="0" smtClean="0">
                <a:solidFill>
                  <a:srgbClr val="0070C0"/>
                </a:solidFill>
                <a:sym typeface="Symbol"/>
              </a:rPr>
              <a:t>  =  </a:t>
            </a:r>
            <a:r>
              <a:rPr lang="en-US" sz="3200" b="1" i="1" u="sng" dirty="0" smtClean="0">
                <a:solidFill>
                  <a:srgbClr val="0070C0"/>
                </a:solidFill>
                <a:sym typeface="Symbol"/>
              </a:rPr>
              <a:t>N</a:t>
            </a:r>
          </a:p>
          <a:p>
            <a:r>
              <a:rPr lang="en-US" sz="3200" b="1" i="1" dirty="0" smtClean="0">
                <a:solidFill>
                  <a:srgbClr val="0070C0"/>
                </a:solidFill>
                <a:sym typeface="Symbol"/>
              </a:rPr>
              <a:t> 		y       x</a:t>
            </a:r>
          </a:p>
          <a:p>
            <a:r>
              <a:rPr lang="en-US" sz="3200" b="1" i="1" dirty="0" smtClean="0">
                <a:solidFill>
                  <a:srgbClr val="0070C0"/>
                </a:solidFill>
                <a:sym typeface="Symbol"/>
              </a:rPr>
              <a:t>…which means given M(</a:t>
            </a:r>
            <a:r>
              <a:rPr lang="en-US" sz="3200" b="1" i="1" dirty="0" err="1" smtClean="0">
                <a:solidFill>
                  <a:srgbClr val="0070C0"/>
                </a:solidFill>
                <a:sym typeface="Symbol"/>
              </a:rPr>
              <a:t>x,y</a:t>
            </a:r>
            <a:r>
              <a:rPr lang="en-US" sz="3200" b="1" i="1" dirty="0" smtClean="0">
                <a:solidFill>
                  <a:srgbClr val="0070C0"/>
                </a:solidFill>
                <a:sym typeface="Symbol"/>
              </a:rPr>
              <a:t>), N(</a:t>
            </a:r>
            <a:r>
              <a:rPr lang="en-US" sz="3200" b="1" i="1" dirty="0" err="1" smtClean="0">
                <a:solidFill>
                  <a:srgbClr val="0070C0"/>
                </a:solidFill>
                <a:sym typeface="Symbol"/>
              </a:rPr>
              <a:t>x,y</a:t>
            </a:r>
            <a:r>
              <a:rPr lang="en-US" sz="3200" b="1" i="1" dirty="0" smtClean="0">
                <a:solidFill>
                  <a:srgbClr val="0070C0"/>
                </a:solidFill>
                <a:sym typeface="Symbol"/>
              </a:rPr>
              <a:t>) the form of f(</a:t>
            </a:r>
            <a:r>
              <a:rPr lang="en-US" sz="3200" b="1" i="1" dirty="0" err="1" smtClean="0">
                <a:solidFill>
                  <a:srgbClr val="0070C0"/>
                </a:solidFill>
                <a:sym typeface="Symbol"/>
              </a:rPr>
              <a:t>x,y</a:t>
            </a:r>
            <a:r>
              <a:rPr lang="en-US" sz="3200" b="1" i="1" dirty="0" smtClean="0">
                <a:solidFill>
                  <a:srgbClr val="0070C0"/>
                </a:solidFill>
                <a:sym typeface="Symbol"/>
              </a:rPr>
              <a:t>) can be built from them</a:t>
            </a:r>
            <a:r>
              <a:rPr lang="en-US" b="1" i="1" dirty="0" smtClean="0">
                <a:solidFill>
                  <a:srgbClr val="0070C0"/>
                </a:solidFill>
                <a:sym typeface="Symbol"/>
              </a:rPr>
              <a:t>		    </a:t>
            </a:r>
            <a:endParaRPr lang="en-US" b="1" i="1" dirty="0" smtClean="0">
              <a:solidFill>
                <a:srgbClr val="0070C0"/>
              </a:solidFill>
            </a:endParaRPr>
          </a:p>
        </p:txBody>
      </p:sp>
      <p:sp>
        <p:nvSpPr>
          <p:cNvPr id="3" name="TextBox 2"/>
          <p:cNvSpPr txBox="1"/>
          <p:nvPr/>
        </p:nvSpPr>
        <p:spPr>
          <a:xfrm>
            <a:off x="685800" y="152400"/>
            <a:ext cx="7620000" cy="584775"/>
          </a:xfrm>
          <a:prstGeom prst="rect">
            <a:avLst/>
          </a:prstGeom>
          <a:noFill/>
        </p:spPr>
        <p:txBody>
          <a:bodyPr wrap="square" rtlCol="0">
            <a:spAutoFit/>
          </a:bodyPr>
          <a:lstStyle/>
          <a:p>
            <a:r>
              <a:rPr lang="en-US" sz="3200" b="1" dirty="0" smtClean="0"/>
              <a:t>`AD HOC’ ASSERTIONS (continued)</a:t>
            </a:r>
            <a:endParaRPr lang="en-U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40655"/>
            <a:ext cx="8534400" cy="1569660"/>
          </a:xfrm>
          <a:prstGeom prst="rect">
            <a:avLst/>
          </a:prstGeom>
          <a:noFill/>
        </p:spPr>
        <p:txBody>
          <a:bodyPr wrap="square" rtlCol="0">
            <a:spAutoFit/>
          </a:bodyPr>
          <a:lstStyle/>
          <a:p>
            <a:r>
              <a:rPr lang="en-US" sz="3200" dirty="0" smtClean="0"/>
              <a:t>Using the `exact’ differential assertion to show why </a:t>
            </a:r>
            <a:r>
              <a:rPr lang="en-US" sz="3200" dirty="0" err="1" smtClean="0"/>
              <a:t>Q</a:t>
            </a:r>
            <a:r>
              <a:rPr lang="en-US" sz="3200" baseline="-25000" dirty="0" err="1" smtClean="0"/>
              <a:t>rev</a:t>
            </a:r>
            <a:r>
              <a:rPr lang="en-US" sz="3200" dirty="0" smtClean="0"/>
              <a:t> is not a state function, while </a:t>
            </a:r>
            <a:r>
              <a:rPr lang="en-US" sz="3200" dirty="0" err="1" smtClean="0"/>
              <a:t>Q</a:t>
            </a:r>
            <a:r>
              <a:rPr lang="en-US" sz="3200" baseline="-25000" dirty="0" err="1"/>
              <a:t>r</a:t>
            </a:r>
            <a:r>
              <a:rPr lang="en-US" sz="3200" baseline="-25000" dirty="0" err="1" smtClean="0"/>
              <a:t>ev</a:t>
            </a:r>
            <a:r>
              <a:rPr lang="en-US" sz="3200" dirty="0" smtClean="0"/>
              <a:t> /T </a:t>
            </a:r>
            <a:r>
              <a:rPr lang="en-US" sz="3200" b="1" dirty="0" smtClean="0"/>
              <a:t>is</a:t>
            </a:r>
            <a:r>
              <a:rPr lang="en-US" sz="3200" dirty="0" smtClean="0"/>
              <a:t> a state function (for example of </a:t>
            </a:r>
            <a:r>
              <a:rPr lang="en-US" sz="3200" dirty="0" smtClean="0">
                <a:solidFill>
                  <a:srgbClr val="FF0000"/>
                </a:solidFill>
              </a:rPr>
              <a:t>Ideal Gas</a:t>
            </a:r>
            <a:r>
              <a:rPr lang="en-US" sz="3200" dirty="0" smtClean="0"/>
              <a:t>)</a:t>
            </a:r>
            <a:endParaRPr lang="en-US" sz="3200" dirty="0"/>
          </a:p>
        </p:txBody>
      </p:sp>
      <p:sp>
        <p:nvSpPr>
          <p:cNvPr id="3" name="TextBox 2"/>
          <p:cNvSpPr txBox="1"/>
          <p:nvPr/>
        </p:nvSpPr>
        <p:spPr>
          <a:xfrm>
            <a:off x="3048000" y="1840923"/>
            <a:ext cx="5029200" cy="584775"/>
          </a:xfrm>
          <a:prstGeom prst="rect">
            <a:avLst/>
          </a:prstGeom>
          <a:noFill/>
        </p:spPr>
        <p:txBody>
          <a:bodyPr wrap="square" rtlCol="0">
            <a:spAutoFit/>
          </a:bodyPr>
          <a:lstStyle/>
          <a:p>
            <a:r>
              <a:rPr lang="en-US" sz="3200" dirty="0" err="1" smtClean="0"/>
              <a:t>dQ</a:t>
            </a:r>
            <a:r>
              <a:rPr lang="en-US" sz="3200" baseline="-25000" dirty="0" err="1" smtClean="0"/>
              <a:t>rev</a:t>
            </a:r>
            <a:r>
              <a:rPr lang="en-US" sz="3200" dirty="0" smtClean="0"/>
              <a:t> = </a:t>
            </a:r>
            <a:r>
              <a:rPr lang="en-US" sz="3200" dirty="0" err="1" smtClean="0"/>
              <a:t>dE</a:t>
            </a:r>
            <a:r>
              <a:rPr lang="en-US" sz="3200" dirty="0" smtClean="0"/>
              <a:t> – </a:t>
            </a:r>
            <a:r>
              <a:rPr lang="en-US" sz="3200" dirty="0" err="1" smtClean="0"/>
              <a:t>dW</a:t>
            </a:r>
            <a:r>
              <a:rPr lang="en-US" sz="3200" dirty="0" smtClean="0"/>
              <a:t> = </a:t>
            </a:r>
            <a:r>
              <a:rPr lang="en-US" sz="3200" dirty="0" err="1" smtClean="0"/>
              <a:t>dE</a:t>
            </a:r>
            <a:r>
              <a:rPr lang="en-US" sz="3200" dirty="0" smtClean="0"/>
              <a:t> + </a:t>
            </a:r>
            <a:r>
              <a:rPr lang="en-US" sz="3200" dirty="0" err="1" smtClean="0"/>
              <a:t>PdV</a:t>
            </a:r>
            <a:r>
              <a:rPr lang="en-US" sz="3200" dirty="0" smtClean="0"/>
              <a:t> </a:t>
            </a:r>
            <a:endParaRPr lang="en-US" sz="3200" dirty="0"/>
          </a:p>
        </p:txBody>
      </p:sp>
      <p:sp>
        <p:nvSpPr>
          <p:cNvPr id="5" name="TextBox 4"/>
          <p:cNvSpPr txBox="1"/>
          <p:nvPr/>
        </p:nvSpPr>
        <p:spPr>
          <a:xfrm>
            <a:off x="159327" y="3019703"/>
            <a:ext cx="2514600" cy="584775"/>
          </a:xfrm>
          <a:prstGeom prst="rect">
            <a:avLst/>
          </a:prstGeom>
          <a:noFill/>
        </p:spPr>
        <p:txBody>
          <a:bodyPr wrap="square" rtlCol="0">
            <a:spAutoFit/>
          </a:bodyPr>
          <a:lstStyle/>
          <a:p>
            <a:r>
              <a:rPr lang="en-US" sz="3200" dirty="0" smtClean="0">
                <a:solidFill>
                  <a:srgbClr val="FF0000"/>
                </a:solidFill>
              </a:rPr>
              <a:t>For Ideal Gas</a:t>
            </a:r>
            <a:endParaRPr lang="en-US" sz="3200" dirty="0">
              <a:solidFill>
                <a:srgbClr val="FF0000"/>
              </a:solidFill>
            </a:endParaRPr>
          </a:p>
        </p:txBody>
      </p:sp>
      <p:sp>
        <p:nvSpPr>
          <p:cNvPr id="6" name="TextBox 5"/>
          <p:cNvSpPr txBox="1"/>
          <p:nvPr/>
        </p:nvSpPr>
        <p:spPr>
          <a:xfrm>
            <a:off x="3048000" y="2363256"/>
            <a:ext cx="5029200" cy="1354217"/>
          </a:xfrm>
          <a:prstGeom prst="rect">
            <a:avLst/>
          </a:prstGeom>
          <a:noFill/>
        </p:spPr>
        <p:txBody>
          <a:bodyPr wrap="square" rtlCol="0">
            <a:spAutoFit/>
          </a:bodyPr>
          <a:lstStyle/>
          <a:p>
            <a:r>
              <a:rPr lang="en-US" sz="3200" dirty="0" err="1" smtClean="0"/>
              <a:t>dQ</a:t>
            </a:r>
            <a:r>
              <a:rPr lang="en-US" sz="3200" baseline="-25000" dirty="0" err="1" smtClean="0"/>
              <a:t>rev</a:t>
            </a:r>
            <a:r>
              <a:rPr lang="en-US" sz="3200" dirty="0" smtClean="0"/>
              <a:t> = </a:t>
            </a:r>
            <a:r>
              <a:rPr lang="en-US" sz="3200" dirty="0" err="1" smtClean="0"/>
              <a:t>C</a:t>
            </a:r>
            <a:r>
              <a:rPr lang="en-US" sz="3200" baseline="-25000" dirty="0" err="1" smtClean="0"/>
              <a:t>v</a:t>
            </a:r>
            <a:r>
              <a:rPr lang="en-US" sz="3200" dirty="0" err="1" smtClean="0"/>
              <a:t>dT</a:t>
            </a:r>
            <a:r>
              <a:rPr lang="en-US" sz="3200" dirty="0" smtClean="0"/>
              <a:t>   + </a:t>
            </a:r>
            <a:r>
              <a:rPr lang="en-US" sz="3200" dirty="0" err="1" smtClean="0"/>
              <a:t>PdV</a:t>
            </a:r>
            <a:endParaRPr lang="en-US" sz="3200" dirty="0" smtClean="0"/>
          </a:p>
          <a:p>
            <a:r>
              <a:rPr lang="en-US" sz="3200" dirty="0"/>
              <a:t> </a:t>
            </a:r>
            <a:r>
              <a:rPr lang="en-US" sz="3200" dirty="0" smtClean="0"/>
              <a:t>      </a:t>
            </a:r>
          </a:p>
          <a:p>
            <a:r>
              <a:rPr lang="en-US" dirty="0"/>
              <a:t> </a:t>
            </a:r>
            <a:r>
              <a:rPr lang="en-US" dirty="0" smtClean="0"/>
              <a:t>  </a:t>
            </a:r>
            <a:endParaRPr lang="en-US" dirty="0"/>
          </a:p>
        </p:txBody>
      </p:sp>
      <p:sp>
        <p:nvSpPr>
          <p:cNvPr id="7" name="TextBox 6"/>
          <p:cNvSpPr txBox="1"/>
          <p:nvPr/>
        </p:nvSpPr>
        <p:spPr>
          <a:xfrm>
            <a:off x="3048000" y="2978639"/>
            <a:ext cx="4191000" cy="584775"/>
          </a:xfrm>
          <a:prstGeom prst="rect">
            <a:avLst/>
          </a:prstGeom>
          <a:noFill/>
        </p:spPr>
        <p:txBody>
          <a:bodyPr wrap="square" rtlCol="0">
            <a:spAutoFit/>
          </a:bodyPr>
          <a:lstStyle/>
          <a:p>
            <a:r>
              <a:rPr lang="en-US" sz="3200" dirty="0" err="1" smtClean="0"/>
              <a:t>dQ</a:t>
            </a:r>
            <a:r>
              <a:rPr lang="en-US" sz="3200" baseline="-25000" dirty="0" err="1" smtClean="0"/>
              <a:t>rev</a:t>
            </a:r>
            <a:r>
              <a:rPr lang="en-US" sz="3200" dirty="0" smtClean="0"/>
              <a:t>= </a:t>
            </a:r>
            <a:r>
              <a:rPr lang="en-US" sz="3200" dirty="0" err="1" smtClean="0"/>
              <a:t>C</a:t>
            </a:r>
            <a:r>
              <a:rPr lang="en-US" sz="3200" baseline="-25000" dirty="0" err="1" smtClean="0"/>
              <a:t>v</a:t>
            </a:r>
            <a:r>
              <a:rPr lang="en-US" sz="3200" dirty="0" smtClean="0"/>
              <a:t> </a:t>
            </a:r>
            <a:r>
              <a:rPr lang="en-US" sz="3200" dirty="0" err="1" smtClean="0"/>
              <a:t>dT</a:t>
            </a:r>
            <a:r>
              <a:rPr lang="en-US" sz="3200" dirty="0" smtClean="0"/>
              <a:t> + RT/V </a:t>
            </a:r>
            <a:r>
              <a:rPr lang="en-US" sz="3200" dirty="0" err="1" smtClean="0"/>
              <a:t>dV</a:t>
            </a:r>
            <a:endParaRPr lang="en-US" sz="3200" dirty="0"/>
          </a:p>
        </p:txBody>
      </p:sp>
      <p:sp>
        <p:nvSpPr>
          <p:cNvPr id="8" name="TextBox 7"/>
          <p:cNvSpPr txBox="1"/>
          <p:nvPr/>
        </p:nvSpPr>
        <p:spPr>
          <a:xfrm>
            <a:off x="304800" y="3645543"/>
            <a:ext cx="8001000" cy="1077218"/>
          </a:xfrm>
          <a:prstGeom prst="rect">
            <a:avLst/>
          </a:prstGeom>
          <a:noFill/>
        </p:spPr>
        <p:txBody>
          <a:bodyPr wrap="square" rtlCol="0">
            <a:spAutoFit/>
          </a:bodyPr>
          <a:lstStyle/>
          <a:p>
            <a:r>
              <a:rPr lang="en-US" sz="3200" dirty="0" smtClean="0"/>
              <a:t>If </a:t>
            </a:r>
            <a:r>
              <a:rPr lang="en-US" sz="3200" dirty="0" err="1" smtClean="0"/>
              <a:t>dQ</a:t>
            </a:r>
            <a:r>
              <a:rPr lang="en-US" sz="3200" baseline="-25000" dirty="0" err="1" smtClean="0"/>
              <a:t>rev</a:t>
            </a:r>
            <a:r>
              <a:rPr lang="en-US" sz="3200" dirty="0" smtClean="0"/>
              <a:t> is a state function:  </a:t>
            </a:r>
            <a:r>
              <a:rPr lang="en-US" sz="3200" u="sng" dirty="0" smtClean="0">
                <a:sym typeface="Symbol" panose="05050102010706020507" pitchFamily="18" charset="2"/>
              </a:rPr>
              <a:t></a:t>
            </a:r>
            <a:r>
              <a:rPr lang="en-US" sz="3200" u="sng" dirty="0" err="1" smtClean="0"/>
              <a:t>C</a:t>
            </a:r>
            <a:r>
              <a:rPr lang="en-US" sz="3200" u="sng" baseline="-25000" dirty="0" err="1" smtClean="0"/>
              <a:t>v</a:t>
            </a:r>
            <a:r>
              <a:rPr lang="en-US" sz="3200" dirty="0" smtClean="0"/>
              <a:t> = </a:t>
            </a:r>
            <a:r>
              <a:rPr lang="en-US" sz="3200" u="sng" dirty="0" smtClean="0">
                <a:sym typeface="Symbol" panose="05050102010706020507" pitchFamily="18" charset="2"/>
              </a:rPr>
              <a:t></a:t>
            </a:r>
            <a:r>
              <a:rPr lang="en-US" sz="3200" u="sng" dirty="0" smtClean="0"/>
              <a:t>(RT/V)</a:t>
            </a:r>
          </a:p>
          <a:p>
            <a:r>
              <a:rPr lang="en-US" sz="3200" dirty="0"/>
              <a:t> </a:t>
            </a:r>
            <a:r>
              <a:rPr lang="en-US" sz="3200" dirty="0" smtClean="0"/>
              <a:t>					</a:t>
            </a:r>
            <a:r>
              <a:rPr lang="en-US" sz="3200" dirty="0" smtClean="0">
                <a:sym typeface="Symbol" panose="05050102010706020507" pitchFamily="18" charset="2"/>
              </a:rPr>
              <a:t></a:t>
            </a:r>
            <a:r>
              <a:rPr lang="en-US" sz="3200" dirty="0" smtClean="0"/>
              <a:t>V      </a:t>
            </a:r>
            <a:r>
              <a:rPr lang="en-US" sz="3200" dirty="0" smtClean="0">
                <a:sym typeface="Symbol" panose="05050102010706020507" pitchFamily="18" charset="2"/>
              </a:rPr>
              <a:t></a:t>
            </a:r>
            <a:r>
              <a:rPr lang="en-US" sz="3200" dirty="0" smtClean="0"/>
              <a:t>T	</a:t>
            </a:r>
            <a:endParaRPr lang="en-US" sz="3200" dirty="0"/>
          </a:p>
        </p:txBody>
      </p:sp>
      <p:sp>
        <p:nvSpPr>
          <p:cNvPr id="9" name="TextBox 8"/>
          <p:cNvSpPr txBox="1"/>
          <p:nvPr/>
        </p:nvSpPr>
        <p:spPr>
          <a:xfrm>
            <a:off x="279400" y="4711203"/>
            <a:ext cx="4724400" cy="1077218"/>
          </a:xfrm>
          <a:prstGeom prst="rect">
            <a:avLst/>
          </a:prstGeom>
          <a:noFill/>
        </p:spPr>
        <p:txBody>
          <a:bodyPr wrap="square" rtlCol="0">
            <a:spAutoFit/>
          </a:bodyPr>
          <a:lstStyle/>
          <a:p>
            <a:r>
              <a:rPr lang="en-US" sz="3200" dirty="0" smtClean="0"/>
              <a:t>Since </a:t>
            </a:r>
            <a:r>
              <a:rPr lang="en-US" sz="3200" dirty="0" err="1" smtClean="0"/>
              <a:t>C</a:t>
            </a:r>
            <a:r>
              <a:rPr lang="en-US" sz="3200" baseline="-25000" dirty="0" err="1" smtClean="0"/>
              <a:t>v</a:t>
            </a:r>
            <a:r>
              <a:rPr lang="en-US" sz="3200" dirty="0" smtClean="0"/>
              <a:t>=constant, </a:t>
            </a:r>
            <a:r>
              <a:rPr lang="en-US" sz="3200" u="sng" dirty="0" smtClean="0">
                <a:sym typeface="Symbol" panose="05050102010706020507" pitchFamily="18" charset="2"/>
              </a:rPr>
              <a:t></a:t>
            </a:r>
            <a:r>
              <a:rPr lang="en-US" sz="3200" u="sng" dirty="0" err="1" smtClean="0"/>
              <a:t>C</a:t>
            </a:r>
            <a:r>
              <a:rPr lang="en-US" sz="3200" u="sng" baseline="-25000" dirty="0" err="1" smtClean="0"/>
              <a:t>v</a:t>
            </a:r>
            <a:r>
              <a:rPr lang="en-US" sz="3200" dirty="0" smtClean="0"/>
              <a:t> = 0</a:t>
            </a:r>
          </a:p>
          <a:p>
            <a:r>
              <a:rPr lang="en-US" sz="3200" dirty="0"/>
              <a:t> </a:t>
            </a:r>
            <a:r>
              <a:rPr lang="en-US" sz="3200" dirty="0" smtClean="0"/>
              <a:t>                                  </a:t>
            </a:r>
            <a:r>
              <a:rPr lang="en-US" sz="3200" dirty="0" smtClean="0">
                <a:sym typeface="Symbol" panose="05050102010706020507" pitchFamily="18" charset="2"/>
              </a:rPr>
              <a:t></a:t>
            </a:r>
            <a:r>
              <a:rPr lang="en-US" sz="3200" dirty="0" smtClean="0"/>
              <a:t>V </a:t>
            </a:r>
            <a:r>
              <a:rPr lang="en-US" dirty="0" smtClean="0"/>
              <a:t>   </a:t>
            </a:r>
            <a:endParaRPr lang="en-US" dirty="0"/>
          </a:p>
        </p:txBody>
      </p:sp>
      <p:sp>
        <p:nvSpPr>
          <p:cNvPr id="11" name="TextBox 10"/>
          <p:cNvSpPr txBox="1"/>
          <p:nvPr/>
        </p:nvSpPr>
        <p:spPr>
          <a:xfrm>
            <a:off x="5029200" y="4711203"/>
            <a:ext cx="4114800" cy="1077218"/>
          </a:xfrm>
          <a:prstGeom prst="rect">
            <a:avLst/>
          </a:prstGeom>
          <a:noFill/>
        </p:spPr>
        <p:txBody>
          <a:bodyPr wrap="square" rtlCol="0">
            <a:spAutoFit/>
          </a:bodyPr>
          <a:lstStyle/>
          <a:p>
            <a:r>
              <a:rPr lang="en-US" sz="3200" dirty="0" smtClean="0">
                <a:sym typeface="Symbol" panose="05050102010706020507" pitchFamily="18" charset="2"/>
              </a:rPr>
              <a:t>   </a:t>
            </a:r>
            <a:r>
              <a:rPr lang="en-US" sz="3200" dirty="0" smtClean="0"/>
              <a:t> </a:t>
            </a:r>
            <a:r>
              <a:rPr lang="en-US" sz="3200" u="sng" dirty="0" smtClean="0">
                <a:sym typeface="Symbol" panose="05050102010706020507" pitchFamily="18" charset="2"/>
              </a:rPr>
              <a:t></a:t>
            </a:r>
            <a:r>
              <a:rPr lang="en-US" sz="3200" u="sng" dirty="0" smtClean="0"/>
              <a:t>(RT/V )</a:t>
            </a:r>
            <a:r>
              <a:rPr lang="en-US" sz="3200" dirty="0" smtClean="0"/>
              <a:t>= R/V</a:t>
            </a:r>
            <a:endParaRPr lang="en-US" sz="3200" u="sng" dirty="0" smtClean="0"/>
          </a:p>
          <a:p>
            <a:r>
              <a:rPr lang="en-US" sz="3200" dirty="0"/>
              <a:t> </a:t>
            </a:r>
            <a:r>
              <a:rPr lang="en-US" sz="3200" dirty="0" smtClean="0"/>
              <a:t>           </a:t>
            </a:r>
            <a:r>
              <a:rPr lang="en-US" sz="3200" dirty="0" smtClean="0">
                <a:sym typeface="Symbol" panose="05050102010706020507" pitchFamily="18" charset="2"/>
              </a:rPr>
              <a:t></a:t>
            </a:r>
            <a:r>
              <a:rPr lang="en-US" sz="3200" dirty="0" smtClean="0"/>
              <a:t>T</a:t>
            </a:r>
            <a:endParaRPr lang="en-US" sz="3200" dirty="0"/>
          </a:p>
        </p:txBody>
      </p:sp>
      <p:sp>
        <p:nvSpPr>
          <p:cNvPr id="12" name="TextBox 11"/>
          <p:cNvSpPr txBox="1"/>
          <p:nvPr/>
        </p:nvSpPr>
        <p:spPr>
          <a:xfrm>
            <a:off x="457200" y="5943600"/>
            <a:ext cx="6172200" cy="584775"/>
          </a:xfrm>
          <a:prstGeom prst="rect">
            <a:avLst/>
          </a:prstGeom>
          <a:solidFill>
            <a:srgbClr val="FFFF00"/>
          </a:solidFill>
        </p:spPr>
        <p:txBody>
          <a:bodyPr wrap="square" rtlCol="0">
            <a:spAutoFit/>
          </a:bodyPr>
          <a:lstStyle/>
          <a:p>
            <a:r>
              <a:rPr lang="en-US" sz="3200" b="1" dirty="0" smtClean="0">
                <a:sym typeface="Symbol" panose="05050102010706020507" pitchFamily="18" charset="2"/>
              </a:rPr>
              <a:t>    </a:t>
            </a:r>
            <a:r>
              <a:rPr lang="en-US" sz="3200" b="1" dirty="0" err="1" smtClean="0"/>
              <a:t>Q</a:t>
            </a:r>
            <a:r>
              <a:rPr lang="en-US" sz="3200" b="1" baseline="-25000" dirty="0" err="1" smtClean="0"/>
              <a:t>rev</a:t>
            </a:r>
            <a:r>
              <a:rPr lang="en-US" sz="3200" b="1" dirty="0" smtClean="0"/>
              <a:t> is not a state function</a:t>
            </a:r>
            <a:endParaRPr lang="en-US" sz="3200" b="1" dirty="0"/>
          </a:p>
        </p:txBody>
      </p:sp>
    </p:spTree>
    <p:extLst>
      <p:ext uri="{BB962C8B-B14F-4D97-AF65-F5344CB8AC3E}">
        <p14:creationId xmlns:p14="http://schemas.microsoft.com/office/powerpoint/2010/main" val="354631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1" grpId="0"/>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748</Words>
  <Application>Microsoft Office PowerPoint</Application>
  <PresentationFormat>On-screen Show (4:3)</PresentationFormat>
  <Paragraphs>132</Paragraphs>
  <Slides>13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fong</dc:creator>
  <cp:lastModifiedBy>Fong, Jerry</cp:lastModifiedBy>
  <cp:revision>28</cp:revision>
  <cp:lastPrinted>2013-04-22T20:41:56Z</cp:lastPrinted>
  <dcterms:created xsi:type="dcterms:W3CDTF">2012-04-20T02:58:08Z</dcterms:created>
  <dcterms:modified xsi:type="dcterms:W3CDTF">2016-04-29T18:46:46Z</dcterms:modified>
</cp:coreProperties>
</file>