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45B8B-7EF7-49F6-A5D0-3E04D9AFD1F5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D9E99-92C8-4CFE-88F4-9BEF5765A6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263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45B8B-7EF7-49F6-A5D0-3E04D9AFD1F5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D9E99-92C8-4CFE-88F4-9BEF5765A6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45B8B-7EF7-49F6-A5D0-3E04D9AFD1F5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D9E99-92C8-4CFE-88F4-9BEF5765A6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96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45B8B-7EF7-49F6-A5D0-3E04D9AFD1F5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D9E99-92C8-4CFE-88F4-9BEF5765A6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566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45B8B-7EF7-49F6-A5D0-3E04D9AFD1F5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D9E99-92C8-4CFE-88F4-9BEF5765A6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764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45B8B-7EF7-49F6-A5D0-3E04D9AFD1F5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D9E99-92C8-4CFE-88F4-9BEF5765A6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553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45B8B-7EF7-49F6-A5D0-3E04D9AFD1F5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D9E99-92C8-4CFE-88F4-9BEF5765A6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551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45B8B-7EF7-49F6-A5D0-3E04D9AFD1F5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D9E99-92C8-4CFE-88F4-9BEF5765A6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51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45B8B-7EF7-49F6-A5D0-3E04D9AFD1F5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D9E99-92C8-4CFE-88F4-9BEF5765A6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23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45B8B-7EF7-49F6-A5D0-3E04D9AFD1F5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D9E99-92C8-4CFE-88F4-9BEF5765A6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67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45B8B-7EF7-49F6-A5D0-3E04D9AFD1F5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D9E99-92C8-4CFE-88F4-9BEF5765A6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978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45B8B-7EF7-49F6-A5D0-3E04D9AFD1F5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D9E99-92C8-4CFE-88F4-9BEF5765A6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227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image" Target="../media/image21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at on top of ta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2102" y="622289"/>
            <a:ext cx="7869630" cy="610124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0"/>
            <a:ext cx="1199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Topside, anti-attack mechanism for Br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 on trans-</a:t>
            </a:r>
            <a:r>
              <a:rPr lang="en-US" sz="3600" dirty="0" err="1" smtClean="0"/>
              <a:t>cinnamic</a:t>
            </a:r>
            <a:r>
              <a:rPr lang="en-US" sz="3600" dirty="0" smtClean="0"/>
              <a:t> acid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6917167" y="2334410"/>
            <a:ext cx="2840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I’m on top of things !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437882" y="1261478"/>
          <a:ext cx="3474904" cy="1890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7" name="ChemSketch" r:id="rId3" imgW="1636920" imgH="889920" progId="ACD.ChemSketch.20">
                  <p:embed/>
                </p:oleObj>
              </mc:Choice>
              <mc:Fallback>
                <p:oleObj name="ChemSketch" r:id="rId3" imgW="1636920" imgH="88992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882" y="1261478"/>
                        <a:ext cx="3474904" cy="18908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47730" y="218941"/>
            <a:ext cx="62591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3D eclipsed form is turned so that the projection is vertical:</a:t>
            </a:r>
            <a:endParaRPr lang="en-US" sz="2800" dirty="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5168482" y="1008438"/>
          <a:ext cx="2726267" cy="3202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8" name="ChemSketch" r:id="rId5" imgW="1325880" imgH="1557360" progId="ACD.ChemSketch.20">
                  <p:embed/>
                </p:oleObj>
              </mc:Choice>
              <mc:Fallback>
                <p:oleObj name="ChemSketch" r:id="rId5" imgW="1325880" imgH="155736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8482" y="1008438"/>
                        <a:ext cx="2726267" cy="32029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4146997" y="2343955"/>
            <a:ext cx="991673" cy="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13678" y="4919730"/>
            <a:ext cx="57783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Finally, the 3D vertical form is converted to the 2D Fischer projection 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7828208" y="2844085"/>
            <a:ext cx="991673" cy="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0444766" y="2936384"/>
            <a:ext cx="463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 smtClean="0"/>
              <a:t>R</a:t>
            </a:r>
            <a:endParaRPr lang="en-US" sz="3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0455498" y="1144073"/>
            <a:ext cx="463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 smtClean="0"/>
              <a:t>R</a:t>
            </a:r>
            <a:endParaRPr lang="en-US" sz="36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01406" y="786485"/>
            <a:ext cx="2308184" cy="33056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Image result for exhausted c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080" y="0"/>
            <a:ext cx="1204892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2287" y="1120626"/>
            <a:ext cx="896997" cy="16279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3932" y="4158315"/>
            <a:ext cx="4172335" cy="1334048"/>
          </a:xfrm>
          <a:prstGeom prst="rect">
            <a:avLst/>
          </a:prstGeom>
        </p:spPr>
      </p:pic>
      <p:sp>
        <p:nvSpPr>
          <p:cNvPr id="7" name="Freeform 6"/>
          <p:cNvSpPr/>
          <p:nvPr/>
        </p:nvSpPr>
        <p:spPr>
          <a:xfrm>
            <a:off x="3490175" y="4031088"/>
            <a:ext cx="468184" cy="846242"/>
          </a:xfrm>
          <a:custGeom>
            <a:avLst/>
            <a:gdLst>
              <a:gd name="connsiteX0" fmla="*/ 193183 w 608431"/>
              <a:gd name="connsiteY0" fmla="*/ 1077421 h 1077421"/>
              <a:gd name="connsiteX1" fmla="*/ 605307 w 608431"/>
              <a:gd name="connsiteY1" fmla="*/ 111506 h 1077421"/>
              <a:gd name="connsiteX2" fmla="*/ 0 w 608431"/>
              <a:gd name="connsiteY2" fmla="*/ 59990 h 1077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8431" h="1077421">
                <a:moveTo>
                  <a:pt x="193183" y="1077421"/>
                </a:moveTo>
                <a:cubicBezTo>
                  <a:pt x="415343" y="679249"/>
                  <a:pt x="637504" y="281078"/>
                  <a:pt x="605307" y="111506"/>
                </a:cubicBezTo>
                <a:cubicBezTo>
                  <a:pt x="573110" y="-58066"/>
                  <a:pt x="286555" y="962"/>
                  <a:pt x="0" y="59990"/>
                </a:cubicBezTo>
              </a:path>
            </a:pathLst>
          </a:custGeom>
          <a:noFill/>
          <a:ln w="444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075705" y="4185633"/>
            <a:ext cx="345523" cy="649115"/>
          </a:xfrm>
          <a:custGeom>
            <a:avLst/>
            <a:gdLst>
              <a:gd name="connsiteX0" fmla="*/ 483455 w 483455"/>
              <a:gd name="connsiteY0" fmla="*/ 900546 h 900546"/>
              <a:gd name="connsiteX1" fmla="*/ 26255 w 483455"/>
              <a:gd name="connsiteY1" fmla="*/ 512618 h 900546"/>
              <a:gd name="connsiteX2" fmla="*/ 95528 w 483455"/>
              <a:gd name="connsiteY2" fmla="*/ 0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3455" h="900546">
                <a:moveTo>
                  <a:pt x="483455" y="900546"/>
                </a:moveTo>
                <a:cubicBezTo>
                  <a:pt x="287182" y="781627"/>
                  <a:pt x="90909" y="662709"/>
                  <a:pt x="26255" y="512618"/>
                </a:cubicBezTo>
                <a:cubicBezTo>
                  <a:pt x="-38399" y="362527"/>
                  <a:pt x="28564" y="181263"/>
                  <a:pt x="95528" y="0"/>
                </a:cubicBezTo>
              </a:path>
            </a:pathLst>
          </a:custGeom>
          <a:noFill/>
          <a:ln w="5080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32508" y="166255"/>
            <a:ext cx="5321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1) Initial head-down Br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attack</a:t>
            </a:r>
            <a:endParaRPr lang="en-US" sz="32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33025" y="2230582"/>
            <a:ext cx="984501" cy="178673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91125" y="4017318"/>
            <a:ext cx="4172335" cy="1334048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 flipH="1">
            <a:off x="7777292" y="3123950"/>
            <a:ext cx="563145" cy="159577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7777292" y="3123950"/>
            <a:ext cx="715546" cy="152400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7296245" y="2507673"/>
            <a:ext cx="323755" cy="706582"/>
          </a:xfrm>
          <a:custGeom>
            <a:avLst/>
            <a:gdLst>
              <a:gd name="connsiteX0" fmla="*/ 323755 w 323755"/>
              <a:gd name="connsiteY0" fmla="*/ 706582 h 706582"/>
              <a:gd name="connsiteX1" fmla="*/ 5100 w 323755"/>
              <a:gd name="connsiteY1" fmla="*/ 277091 h 706582"/>
              <a:gd name="connsiteX2" fmla="*/ 157500 w 323755"/>
              <a:gd name="connsiteY2" fmla="*/ 0 h 706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3755" h="706582">
                <a:moveTo>
                  <a:pt x="323755" y="706582"/>
                </a:moveTo>
                <a:cubicBezTo>
                  <a:pt x="178282" y="550718"/>
                  <a:pt x="32809" y="394855"/>
                  <a:pt x="5100" y="277091"/>
                </a:cubicBezTo>
                <a:cubicBezTo>
                  <a:pt x="-22609" y="159327"/>
                  <a:pt x="67445" y="79663"/>
                  <a:pt x="157500" y="0"/>
                </a:cubicBezTo>
              </a:path>
            </a:pathLst>
          </a:custGeom>
          <a:noFill/>
          <a:ln w="41275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492838" y="1899753"/>
            <a:ext cx="728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-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7189259" y="4017318"/>
            <a:ext cx="614492" cy="560049"/>
          </a:xfrm>
          <a:prstGeom prst="line">
            <a:avLst/>
          </a:prstGeom>
          <a:ln w="444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8135065" y="4117854"/>
            <a:ext cx="378065" cy="604929"/>
          </a:xfrm>
          <a:prstGeom prst="line">
            <a:avLst/>
          </a:prstGeom>
          <a:ln w="444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977631" y="4812656"/>
            <a:ext cx="713494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722262" y="4127930"/>
            <a:ext cx="665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Symbol" panose="05050102010706020507" pitchFamily="18" charset="2"/>
              </a:rPr>
              <a:t>+</a:t>
            </a:r>
            <a:endParaRPr lang="en-US" sz="3200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7602896" y="4675080"/>
            <a:ext cx="502040" cy="28928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7684194" y="4694882"/>
            <a:ext cx="488940" cy="22476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141631" y="318504"/>
            <a:ext cx="5430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2) Initial bridgehead formation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4340180" y="903279"/>
            <a:ext cx="808793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 smtClean="0">
                <a:sym typeface="Symbol" panose="05050102010706020507" pitchFamily="18" charset="2"/>
              </a:rPr>
              <a:t> Electrons make incipient bridge head bond with Br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 smtClean="0">
                <a:sym typeface="Symbol" panose="05050102010706020507" pitchFamily="18" charset="2"/>
              </a:rPr>
              <a:t>Br-Br bond begins to break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 smtClean="0">
                <a:sym typeface="Symbol" panose="05050102010706020507" pitchFamily="18" charset="2"/>
              </a:rPr>
              <a:t> bond begins to break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6834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4.44444E-6 L 0.00885 0.172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3" y="8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9" grpId="0" animBg="1"/>
      <p:bldP spid="20" grpId="0"/>
      <p:bldP spid="29" grpId="0"/>
      <p:bldP spid="35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0305" y="286871"/>
            <a:ext cx="114389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3) Br-Br bond rupture and deformation/near dissolution of bridgehead (favoring carbocation on the electron rich `phenyl=</a:t>
            </a:r>
            <a:r>
              <a:rPr lang="en-US" sz="3200" dirty="0" err="1" smtClean="0"/>
              <a:t>phen</a:t>
            </a:r>
            <a:r>
              <a:rPr lang="en-US" sz="3200" dirty="0" smtClean="0"/>
              <a:t> side)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8541" y="2235870"/>
            <a:ext cx="3940570" cy="2089351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2312894" y="2689412"/>
            <a:ext cx="932330" cy="878541"/>
          </a:xfrm>
          <a:prstGeom prst="line">
            <a:avLst/>
          </a:prstGeom>
          <a:ln w="508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779059" y="2008094"/>
            <a:ext cx="2725270" cy="519953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57879" y="1654151"/>
            <a:ext cx="1187887" cy="91073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27145" y="2860067"/>
            <a:ext cx="10050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(+)</a:t>
            </a:r>
            <a:endParaRPr lang="en-US" sz="4000" dirty="0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2580860" y="2947187"/>
            <a:ext cx="535932" cy="284343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2580860" y="3089358"/>
            <a:ext cx="688332" cy="10229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954306" y="3794105"/>
            <a:ext cx="116248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401566" y="3702793"/>
            <a:ext cx="535932" cy="284343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2535549" y="3710124"/>
            <a:ext cx="267966" cy="356794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4141694" y="2041174"/>
            <a:ext cx="535932" cy="425384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4070951" y="2195887"/>
            <a:ext cx="677417" cy="79966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698415" y="1180801"/>
            <a:ext cx="694702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(-)</a:t>
            </a:r>
            <a:endParaRPr lang="en-US" sz="4000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47626" y="2235870"/>
            <a:ext cx="4833306" cy="2730577"/>
          </a:xfrm>
          <a:prstGeom prst="rect">
            <a:avLst/>
          </a:prstGeom>
        </p:spPr>
      </p:pic>
      <p:cxnSp>
        <p:nvCxnSpPr>
          <p:cNvPr id="27" name="Straight Arrow Connector 26"/>
          <p:cNvCxnSpPr/>
          <p:nvPr/>
        </p:nvCxnSpPr>
        <p:spPr>
          <a:xfrm flipV="1">
            <a:off x="5683624" y="3424518"/>
            <a:ext cx="1564002" cy="17929"/>
          </a:xfrm>
          <a:prstGeom prst="straightConnector1">
            <a:avLst/>
          </a:prstGeom>
          <a:ln w="603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825318" y="3270909"/>
            <a:ext cx="10573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+</a:t>
            </a:r>
            <a:endParaRPr lang="en-US" sz="4400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825318" y="5336204"/>
            <a:ext cx="1388566" cy="1064595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>
            <a:off x="8448541" y="2820473"/>
            <a:ext cx="1584101" cy="1133341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641724" y="1455312"/>
            <a:ext cx="35502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very weak linkage exists  here until Br(-) attacks, preventing rotation  of </a:t>
            </a:r>
            <a:r>
              <a:rPr lang="en-US" sz="2400" dirty="0" err="1" smtClean="0"/>
              <a:t>phen</a:t>
            </a:r>
            <a:r>
              <a:rPr lang="en-US" sz="2400" dirty="0" smtClean="0"/>
              <a:t> and 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329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4" grpId="0" animBg="1"/>
      <p:bldP spid="28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4094" y="322729"/>
            <a:ext cx="117079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4)Final Anti attack of Br(-) at (+) side where phenyl=</a:t>
            </a:r>
            <a:r>
              <a:rPr lang="en-US" sz="3600" dirty="0" err="1" smtClean="0"/>
              <a:t>phen</a:t>
            </a:r>
            <a:r>
              <a:rPr lang="en-US" sz="3600" dirty="0" smtClean="0"/>
              <a:t> stabilizes the intermediate carbocation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0918" y="2068626"/>
            <a:ext cx="4500282" cy="327301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57601" y="3012142"/>
            <a:ext cx="6992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+</a:t>
            </a:r>
            <a:endParaRPr lang="en-US" sz="3600" dirty="0"/>
          </a:p>
        </p:txBody>
      </p:sp>
      <p:sp>
        <p:nvSpPr>
          <p:cNvPr id="5" name="Freeform 4"/>
          <p:cNvSpPr/>
          <p:nvPr/>
        </p:nvSpPr>
        <p:spPr>
          <a:xfrm>
            <a:off x="3405916" y="4069976"/>
            <a:ext cx="359260" cy="555812"/>
          </a:xfrm>
          <a:custGeom>
            <a:avLst/>
            <a:gdLst>
              <a:gd name="connsiteX0" fmla="*/ 359260 w 359260"/>
              <a:gd name="connsiteY0" fmla="*/ 555812 h 555812"/>
              <a:gd name="connsiteX1" fmla="*/ 672 w 359260"/>
              <a:gd name="connsiteY1" fmla="*/ 268942 h 555812"/>
              <a:gd name="connsiteX2" fmla="*/ 287543 w 359260"/>
              <a:gd name="connsiteY2" fmla="*/ 0 h 555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9260" h="555812">
                <a:moveTo>
                  <a:pt x="359260" y="555812"/>
                </a:moveTo>
                <a:cubicBezTo>
                  <a:pt x="185942" y="458694"/>
                  <a:pt x="12625" y="361577"/>
                  <a:pt x="672" y="268942"/>
                </a:cubicBezTo>
                <a:cubicBezTo>
                  <a:pt x="-11281" y="176307"/>
                  <a:pt x="138131" y="88153"/>
                  <a:pt x="287543" y="0"/>
                </a:cubicBezTo>
              </a:path>
            </a:pathLst>
          </a:custGeom>
          <a:noFill/>
          <a:ln w="60325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765176" y="3720383"/>
            <a:ext cx="1" cy="967315"/>
          </a:xfrm>
          <a:prstGeom prst="line">
            <a:avLst/>
          </a:prstGeom>
          <a:ln w="508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11858" y="1802343"/>
            <a:ext cx="4413469" cy="3065928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6508376" y="3478306"/>
            <a:ext cx="1039906" cy="17929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658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23435" y="2099973"/>
            <a:ext cx="4413469" cy="306592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" y="125506"/>
            <a:ext cx="11259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5a) </a:t>
            </a:r>
            <a:r>
              <a:rPr lang="en-US" sz="2800" b="1" dirty="0" smtClean="0"/>
              <a:t>Rotate 3D projection to Fischer eclipsed form</a:t>
            </a:r>
            <a:endParaRPr lang="en-US" sz="2800" b="1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818042" y="5045336"/>
            <a:ext cx="10759" cy="505610"/>
          </a:xfrm>
          <a:prstGeom prst="straightConnector1">
            <a:avLst/>
          </a:prstGeom>
          <a:ln w="666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991549" y="1753497"/>
            <a:ext cx="12552" cy="507402"/>
          </a:xfrm>
          <a:prstGeom prst="straightConnector1">
            <a:avLst/>
          </a:prstGeom>
          <a:ln w="666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0155" y="5572461"/>
            <a:ext cx="38727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Eclipsing end group</a:t>
            </a:r>
          </a:p>
          <a:p>
            <a:r>
              <a:rPr lang="en-US" sz="3200" dirty="0" smtClean="0"/>
              <a:t>(rotated into plane)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3218330" y="776344"/>
            <a:ext cx="38727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Eclipsing end group</a:t>
            </a:r>
          </a:p>
          <a:p>
            <a:r>
              <a:rPr lang="en-US" sz="3200" dirty="0" smtClean="0"/>
              <a:t>(Rotated into plane)</a:t>
            </a:r>
            <a:endParaRPr lang="en-US" sz="3200" dirty="0"/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7022384" y="2463501"/>
          <a:ext cx="4445440" cy="30228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ChemSketch" r:id="rId4" imgW="1587960" imgH="1078920" progId="ACD.ChemSketch.20">
                  <p:embed/>
                </p:oleObj>
              </mc:Choice>
              <mc:Fallback>
                <p:oleObj name="ChemSketch" r:id="rId4" imgW="1587960" imgH="1078920" progId="ACD.ChemSketch.20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2384" y="2463501"/>
                        <a:ext cx="4445440" cy="30228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/>
          <p:cNvCxnSpPr/>
          <p:nvPr/>
        </p:nvCxnSpPr>
        <p:spPr>
          <a:xfrm flipV="1">
            <a:off x="333487" y="3915783"/>
            <a:ext cx="5895191" cy="21516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6088828" y="3539266"/>
            <a:ext cx="204395" cy="78530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59976" y="3551817"/>
            <a:ext cx="204395" cy="78530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852160" y="4399878"/>
            <a:ext cx="1215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CW</a:t>
            </a:r>
            <a:endParaRPr lang="en-US" sz="3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0" y="2917116"/>
            <a:ext cx="1215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CW</a:t>
            </a:r>
            <a:endParaRPr lang="en-US" sz="3200" b="1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6915955" y="3953814"/>
            <a:ext cx="592428" cy="0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229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9" grpId="0" animBg="1"/>
      <p:bldP spid="22" grpId="0" animBg="1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416237" y="1652431"/>
          <a:ext cx="3872428" cy="302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2" name="ChemSketch" r:id="rId3" imgW="1587960" imgH="1078920" progId="ACD.ChemSketch.20">
                  <p:embed/>
                </p:oleObj>
              </mc:Choice>
              <mc:Fallback>
                <p:oleObj name="ChemSketch" r:id="rId3" imgW="1587960" imgH="107892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237" y="1652431"/>
                        <a:ext cx="3872428" cy="302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440367" y="256436"/>
            <a:ext cx="859613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5B) draw 3D double </a:t>
            </a:r>
            <a:r>
              <a:rPr lang="en-US" sz="2800" b="1" dirty="0" err="1" smtClean="0"/>
              <a:t>chiral</a:t>
            </a:r>
            <a:r>
              <a:rPr lang="en-US" sz="2800" b="1" dirty="0" smtClean="0"/>
              <a:t> center form in vertical format </a:t>
            </a:r>
          </a:p>
          <a:p>
            <a:r>
              <a:rPr lang="en-US" sz="2800" b="1" dirty="0" smtClean="0"/>
              <a:t>5C) convert to 2D final form</a:t>
            </a:r>
            <a:endParaRPr lang="en-US" sz="2800" dirty="0"/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5314033" y="1567058"/>
          <a:ext cx="2619352" cy="3555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3" name="ChemSketch" r:id="rId5" imgW="1203840" imgH="1633680" progId="ACD.ChemSketch.20">
                  <p:embed/>
                </p:oleObj>
              </mc:Choice>
              <mc:Fallback>
                <p:oleObj name="ChemSketch" r:id="rId5" imgW="1203840" imgH="163368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4033" y="1567058"/>
                        <a:ext cx="2619352" cy="35558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4262907" y="3361386"/>
            <a:ext cx="734096" cy="12879"/>
          </a:xfrm>
          <a:prstGeom prst="straightConnector1">
            <a:avLst/>
          </a:prstGeom>
          <a:ln w="4762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9330200" y="1777285"/>
          <a:ext cx="2373849" cy="3593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4" name="ChemSketch" r:id="rId7" imgW="871560" imgH="1319760" progId="ACD.ChemSketch.20">
                  <p:embed/>
                </p:oleObj>
              </mc:Choice>
              <mc:Fallback>
                <p:oleObj name="ChemSketch" r:id="rId7" imgW="871560" imgH="131976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0200" y="1777285"/>
                        <a:ext cx="2373849" cy="35932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8201696" y="3694090"/>
            <a:ext cx="734096" cy="12879"/>
          </a:xfrm>
          <a:prstGeom prst="straightConnector1">
            <a:avLst/>
          </a:prstGeom>
          <a:ln w="4762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612191" y="2343955"/>
            <a:ext cx="528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R</a:t>
            </a:r>
            <a:endParaRPr lang="en-US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0661560" y="4144851"/>
            <a:ext cx="528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S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1199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Topside, </a:t>
            </a:r>
            <a:r>
              <a:rPr lang="en-US" sz="3600" dirty="0" err="1" smtClean="0"/>
              <a:t>syn</a:t>
            </a:r>
            <a:r>
              <a:rPr lang="en-US" sz="3600" dirty="0" smtClean="0"/>
              <a:t>-attack mechanism for Br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 on trans-</a:t>
            </a:r>
            <a:r>
              <a:rPr lang="en-US" sz="3600" dirty="0" err="1" smtClean="0"/>
              <a:t>cinnamic</a:t>
            </a:r>
            <a:r>
              <a:rPr lang="en-US" sz="3600" dirty="0" smtClean="0"/>
              <a:t> acid</a:t>
            </a:r>
            <a:endParaRPr lang="en-US" sz="3600" dirty="0"/>
          </a:p>
        </p:txBody>
      </p:sp>
      <p:pic>
        <p:nvPicPr>
          <p:cNvPr id="23554" name="Picture 2" descr="Image result for cat lying on si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66" y="646331"/>
            <a:ext cx="10853530" cy="6250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252040" y="1418916"/>
            <a:ext cx="446896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 prefer lying on my side !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4085" y="3694674"/>
            <a:ext cx="4172335" cy="133404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4545" y="270456"/>
            <a:ext cx="52932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1) Initial parallel Br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attack</a:t>
            </a:r>
            <a:endParaRPr lang="en-US" sz="3200" dirty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1757458" y="1017432"/>
          <a:ext cx="2567339" cy="923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4" name="ChemSketch" r:id="rId4" imgW="966240" imgH="347400" progId="ACD.ChemSketch.20">
                  <p:embed/>
                </p:oleObj>
              </mc:Choice>
              <mc:Fallback>
                <p:oleObj name="ChemSketch" r:id="rId4" imgW="966240" imgH="34740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7458" y="1017432"/>
                        <a:ext cx="2567339" cy="9232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reeform 4"/>
          <p:cNvSpPr/>
          <p:nvPr/>
        </p:nvSpPr>
        <p:spPr>
          <a:xfrm>
            <a:off x="2120722" y="3915176"/>
            <a:ext cx="480810" cy="476519"/>
          </a:xfrm>
          <a:custGeom>
            <a:avLst/>
            <a:gdLst>
              <a:gd name="connsiteX0" fmla="*/ 377779 w 377779"/>
              <a:gd name="connsiteY0" fmla="*/ 643944 h 643944"/>
              <a:gd name="connsiteX1" fmla="*/ 42929 w 377779"/>
              <a:gd name="connsiteY1" fmla="*/ 283335 h 643944"/>
              <a:gd name="connsiteX2" fmla="*/ 120202 w 377779"/>
              <a:gd name="connsiteY2" fmla="*/ 0 h 64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7779" h="643944">
                <a:moveTo>
                  <a:pt x="377779" y="643944"/>
                </a:moveTo>
                <a:cubicBezTo>
                  <a:pt x="231818" y="517301"/>
                  <a:pt x="85858" y="390659"/>
                  <a:pt x="42929" y="283335"/>
                </a:cubicBezTo>
                <a:cubicBezTo>
                  <a:pt x="0" y="176011"/>
                  <a:pt x="60101" y="88005"/>
                  <a:pt x="120202" y="0"/>
                </a:cubicBezTo>
              </a:path>
            </a:pathLst>
          </a:cu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5" idx="2"/>
          </p:cNvCxnSpPr>
          <p:nvPr/>
        </p:nvCxnSpPr>
        <p:spPr>
          <a:xfrm flipH="1">
            <a:off x="2047741" y="3915176"/>
            <a:ext cx="225965" cy="515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3477296" y="3979572"/>
            <a:ext cx="304800" cy="450760"/>
          </a:xfrm>
          <a:custGeom>
            <a:avLst/>
            <a:gdLst>
              <a:gd name="connsiteX0" fmla="*/ 128789 w 304800"/>
              <a:gd name="connsiteY0" fmla="*/ 639650 h 639650"/>
              <a:gd name="connsiteX1" fmla="*/ 296214 w 304800"/>
              <a:gd name="connsiteY1" fmla="*/ 407831 h 639650"/>
              <a:gd name="connsiteX2" fmla="*/ 77273 w 304800"/>
              <a:gd name="connsiteY2" fmla="*/ 60101 h 639650"/>
              <a:gd name="connsiteX3" fmla="*/ 0 w 304800"/>
              <a:gd name="connsiteY3" fmla="*/ 47222 h 63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00" h="639650">
                <a:moveTo>
                  <a:pt x="128789" y="639650"/>
                </a:moveTo>
                <a:cubicBezTo>
                  <a:pt x="216794" y="572036"/>
                  <a:pt x="304800" y="504422"/>
                  <a:pt x="296214" y="407831"/>
                </a:cubicBezTo>
                <a:cubicBezTo>
                  <a:pt x="287628" y="311240"/>
                  <a:pt x="126642" y="120202"/>
                  <a:pt x="77273" y="60101"/>
                </a:cubicBezTo>
                <a:cubicBezTo>
                  <a:pt x="27904" y="0"/>
                  <a:pt x="13952" y="23611"/>
                  <a:pt x="0" y="47222"/>
                </a:cubicBezTo>
              </a:path>
            </a:pathLst>
          </a:cu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9" idx="3"/>
          </p:cNvCxnSpPr>
          <p:nvPr/>
        </p:nvCxnSpPr>
        <p:spPr>
          <a:xfrm flipV="1">
            <a:off x="3477296" y="4005330"/>
            <a:ext cx="218941" cy="751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2064913" y="3335628"/>
            <a:ext cx="240406" cy="425003"/>
          </a:xfrm>
          <a:custGeom>
            <a:avLst/>
            <a:gdLst>
              <a:gd name="connsiteX0" fmla="*/ 240406 w 240406"/>
              <a:gd name="connsiteY0" fmla="*/ 0 h 425003"/>
              <a:gd name="connsiteX1" fmla="*/ 111617 w 240406"/>
              <a:gd name="connsiteY1" fmla="*/ 90152 h 425003"/>
              <a:gd name="connsiteX2" fmla="*/ 8586 w 240406"/>
              <a:gd name="connsiteY2" fmla="*/ 206062 h 425003"/>
              <a:gd name="connsiteX3" fmla="*/ 60102 w 240406"/>
              <a:gd name="connsiteY3" fmla="*/ 425003 h 42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406" h="425003">
                <a:moveTo>
                  <a:pt x="240406" y="0"/>
                </a:moveTo>
                <a:cubicBezTo>
                  <a:pt x="195330" y="27904"/>
                  <a:pt x="150254" y="55808"/>
                  <a:pt x="111617" y="90152"/>
                </a:cubicBezTo>
                <a:cubicBezTo>
                  <a:pt x="72980" y="124496"/>
                  <a:pt x="17172" y="150254"/>
                  <a:pt x="8586" y="206062"/>
                </a:cubicBezTo>
                <a:cubicBezTo>
                  <a:pt x="0" y="261871"/>
                  <a:pt x="30051" y="343437"/>
                  <a:pt x="60102" y="425003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464416" y="3335628"/>
            <a:ext cx="178157" cy="412124"/>
          </a:xfrm>
          <a:custGeom>
            <a:avLst/>
            <a:gdLst>
              <a:gd name="connsiteX0" fmla="*/ 64394 w 178157"/>
              <a:gd name="connsiteY0" fmla="*/ 0 h 412124"/>
              <a:gd name="connsiteX1" fmla="*/ 167425 w 178157"/>
              <a:gd name="connsiteY1" fmla="*/ 128789 h 412124"/>
              <a:gd name="connsiteX2" fmla="*/ 128789 w 178157"/>
              <a:gd name="connsiteY2" fmla="*/ 360609 h 412124"/>
              <a:gd name="connsiteX3" fmla="*/ 51515 w 178157"/>
              <a:gd name="connsiteY3" fmla="*/ 399245 h 412124"/>
              <a:gd name="connsiteX4" fmla="*/ 0 w 178157"/>
              <a:gd name="connsiteY4" fmla="*/ 412124 h 412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157" h="412124">
                <a:moveTo>
                  <a:pt x="64394" y="0"/>
                </a:moveTo>
                <a:cubicBezTo>
                  <a:pt x="110543" y="34344"/>
                  <a:pt x="156693" y="68688"/>
                  <a:pt x="167425" y="128789"/>
                </a:cubicBezTo>
                <a:cubicBezTo>
                  <a:pt x="178157" y="188890"/>
                  <a:pt x="148107" y="315533"/>
                  <a:pt x="128789" y="360609"/>
                </a:cubicBezTo>
                <a:cubicBezTo>
                  <a:pt x="109471" y="405685"/>
                  <a:pt x="72980" y="390659"/>
                  <a:pt x="51515" y="399245"/>
                </a:cubicBezTo>
                <a:cubicBezTo>
                  <a:pt x="30050" y="407831"/>
                  <a:pt x="15025" y="409977"/>
                  <a:pt x="0" y="412124"/>
                </a:cubicBezTo>
              </a:path>
            </a:pathLst>
          </a:cu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H="1" flipV="1">
            <a:off x="1957589" y="3657600"/>
            <a:ext cx="141668" cy="7727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464416" y="3747752"/>
            <a:ext cx="193184" cy="3863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7483681" y="2498216"/>
          <a:ext cx="4353657" cy="275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5" name="ChemSketch" r:id="rId6" imgW="2176200" imgH="1377720" progId="ACD.ChemSketch.20">
                  <p:embed/>
                </p:oleObj>
              </mc:Choice>
              <mc:Fallback>
                <p:oleObj name="ChemSketch" r:id="rId6" imgW="2176200" imgH="137772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3681" y="2498216"/>
                        <a:ext cx="4353657" cy="2756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Connector 32"/>
          <p:cNvCxnSpPr/>
          <p:nvPr/>
        </p:nvCxnSpPr>
        <p:spPr>
          <a:xfrm flipH="1">
            <a:off x="2987899" y="4314423"/>
            <a:ext cx="218940" cy="231819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 flipV="1">
            <a:off x="3000777" y="4327301"/>
            <a:ext cx="244700" cy="218942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959994" y="2805448"/>
            <a:ext cx="218940" cy="231819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 flipV="1">
            <a:off x="2975019" y="2794716"/>
            <a:ext cx="152400" cy="306947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6297769" y="1313645"/>
            <a:ext cx="12879" cy="38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8306873" y="4134118"/>
            <a:ext cx="2099257" cy="25757"/>
          </a:xfrm>
          <a:prstGeom prst="line">
            <a:avLst/>
          </a:prstGeom>
          <a:ln w="349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8770512" y="2820473"/>
            <a:ext cx="1339403" cy="1287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8371268" y="2910625"/>
            <a:ext cx="206061" cy="1210614"/>
          </a:xfrm>
          <a:prstGeom prst="line">
            <a:avLst/>
          </a:prstGeom>
          <a:ln w="4762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0315977" y="2936383"/>
            <a:ext cx="103031" cy="1133341"/>
          </a:xfrm>
          <a:prstGeom prst="line">
            <a:avLst/>
          </a:prstGeom>
          <a:ln w="4762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945487" y="0"/>
            <a:ext cx="742681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en-US" sz="2400" dirty="0" smtClean="0"/>
              <a:t>Single electron transfers from Br lone pairs and from </a:t>
            </a:r>
            <a:r>
              <a:rPr lang="en-US" sz="2400" dirty="0" smtClean="0">
                <a:sym typeface="Symbol"/>
              </a:rPr>
              <a:t></a:t>
            </a:r>
            <a:r>
              <a:rPr lang="en-US" sz="2400" dirty="0" smtClean="0"/>
              <a:t> system to form two incipient bonds to carbons</a:t>
            </a:r>
          </a:p>
          <a:p>
            <a:pPr marL="457200" indent="-457200">
              <a:buAutoNum type="alphaLcParenR"/>
            </a:pPr>
            <a:r>
              <a:rPr lang="en-US" sz="2400" dirty="0" smtClean="0">
                <a:sym typeface="Symbol"/>
              </a:rPr>
              <a:t></a:t>
            </a:r>
            <a:r>
              <a:rPr lang="en-US" sz="2400" dirty="0" smtClean="0"/>
              <a:t> system and bond between two Br starts to dissolve.</a:t>
            </a:r>
          </a:p>
          <a:p>
            <a:pPr marL="457200" indent="-457200">
              <a:buAutoNum type="alphaLcParenR"/>
            </a:pPr>
            <a:r>
              <a:rPr lang="en-US" sz="2400" dirty="0" smtClean="0"/>
              <a:t>COOH, H and </a:t>
            </a:r>
            <a:r>
              <a:rPr lang="en-US" sz="2400" dirty="0" err="1" smtClean="0"/>
              <a:t>H,phen</a:t>
            </a:r>
            <a:r>
              <a:rPr lang="en-US" sz="2400" dirty="0" smtClean="0"/>
              <a:t> groups flex downwards away from attacking Br as bonds form from Br to both sides of trans-</a:t>
            </a:r>
            <a:r>
              <a:rPr lang="en-US" sz="2400" dirty="0" err="1" smtClean="0"/>
              <a:t>cinnamic</a:t>
            </a:r>
            <a:r>
              <a:rPr lang="en-US" sz="2400" dirty="0" smtClean="0"/>
              <a:t> acid</a:t>
            </a:r>
          </a:p>
          <a:p>
            <a:pPr marL="457200" indent="-457200">
              <a:buAutoNum type="alphaLcParenR"/>
            </a:pPr>
            <a:endParaRPr lang="en-US" sz="2400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2318197" y="3515932"/>
            <a:ext cx="10734" cy="950890"/>
          </a:xfrm>
          <a:prstGeom prst="line">
            <a:avLst/>
          </a:prstGeom>
          <a:ln w="476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745605" y="3578180"/>
            <a:ext cx="10734" cy="950890"/>
          </a:xfrm>
          <a:prstGeom prst="line">
            <a:avLst/>
          </a:prstGeom>
          <a:ln w="476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091707" y="5357611"/>
            <a:ext cx="52545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d) Br-Br bond disappears and </a:t>
            </a:r>
            <a:r>
              <a:rPr lang="en-US" sz="3200" dirty="0" smtClean="0">
                <a:sym typeface="Symbol"/>
              </a:rPr>
              <a:t> bond disappears</a:t>
            </a:r>
            <a:endParaRPr lang="en-US" sz="3200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773271" y="3657600"/>
            <a:ext cx="986117" cy="3707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4283E-6 -7.49306E-7 L 0.00117 0.2227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1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081825" y="2692325"/>
          <a:ext cx="4734894" cy="2613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8" name="ChemSketch" r:id="rId3" imgW="2197440" imgH="1213200" progId="ACD.ChemSketch.20">
                  <p:embed/>
                </p:oleObj>
              </mc:Choice>
              <mc:Fallback>
                <p:oleObj name="ChemSketch" r:id="rId3" imgW="2197440" imgH="121320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825" y="2692325"/>
                        <a:ext cx="4734894" cy="26137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1971" y="231820"/>
            <a:ext cx="69159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Once the parallel attack is complete ,</a:t>
            </a:r>
          </a:p>
          <a:p>
            <a:r>
              <a:rPr lang="en-US" sz="2800" dirty="0" smtClean="0"/>
              <a:t> the two Br eclipse each other , </a:t>
            </a:r>
          </a:p>
          <a:p>
            <a:r>
              <a:rPr lang="en-US" sz="2800" dirty="0" smtClean="0"/>
              <a:t>and both the Br-Br bond and the </a:t>
            </a:r>
            <a:r>
              <a:rPr lang="en-US" sz="2800" dirty="0" smtClean="0">
                <a:sym typeface="Symbol"/>
              </a:rPr>
              <a:t> bond </a:t>
            </a:r>
          </a:p>
          <a:p>
            <a:r>
              <a:rPr lang="en-US" sz="2800" dirty="0" smtClean="0">
                <a:sym typeface="Symbol"/>
              </a:rPr>
              <a:t>are gone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7276563" y="360608"/>
            <a:ext cx="46879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As with the anti attack, the structure is then rotated to eclipse the </a:t>
            </a:r>
            <a:r>
              <a:rPr lang="en-US" sz="2800" dirty="0" err="1" smtClean="0"/>
              <a:t>phen</a:t>
            </a:r>
            <a:r>
              <a:rPr lang="en-US" sz="2800" dirty="0" smtClean="0"/>
              <a:t> and COOH</a:t>
            </a:r>
            <a:endParaRPr lang="en-US" sz="2800" dirty="0"/>
          </a:p>
        </p:txBody>
      </p:sp>
      <p:sp>
        <p:nvSpPr>
          <p:cNvPr id="6" name="Freeform 5"/>
          <p:cNvSpPr/>
          <p:nvPr/>
        </p:nvSpPr>
        <p:spPr>
          <a:xfrm>
            <a:off x="5434885" y="4468969"/>
            <a:ext cx="270456" cy="270456"/>
          </a:xfrm>
          <a:custGeom>
            <a:avLst/>
            <a:gdLst>
              <a:gd name="connsiteX0" fmla="*/ 270456 w 270456"/>
              <a:gd name="connsiteY0" fmla="*/ 0 h 270456"/>
              <a:gd name="connsiteX1" fmla="*/ 218940 w 270456"/>
              <a:gd name="connsiteY1" fmla="*/ 180304 h 270456"/>
              <a:gd name="connsiteX2" fmla="*/ 0 w 270456"/>
              <a:gd name="connsiteY2" fmla="*/ 270456 h 270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456" h="270456">
                <a:moveTo>
                  <a:pt x="270456" y="0"/>
                </a:moveTo>
                <a:cubicBezTo>
                  <a:pt x="267236" y="67614"/>
                  <a:pt x="264016" y="135228"/>
                  <a:pt x="218940" y="180304"/>
                </a:cubicBezTo>
                <a:cubicBezTo>
                  <a:pt x="173864" y="225380"/>
                  <a:pt x="86932" y="247918"/>
                  <a:pt x="0" y="270456"/>
                </a:cubicBezTo>
              </a:path>
            </a:pathLst>
          </a:cu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944710" y="4705082"/>
            <a:ext cx="214648" cy="339144"/>
          </a:xfrm>
          <a:custGeom>
            <a:avLst/>
            <a:gdLst>
              <a:gd name="connsiteX0" fmla="*/ 0 w 214648"/>
              <a:gd name="connsiteY0" fmla="*/ 330557 h 339144"/>
              <a:gd name="connsiteX1" fmla="*/ 180304 w 214648"/>
              <a:gd name="connsiteY1" fmla="*/ 291921 h 339144"/>
              <a:gd name="connsiteX2" fmla="*/ 206062 w 214648"/>
              <a:gd name="connsiteY2" fmla="*/ 47222 h 339144"/>
              <a:gd name="connsiteX3" fmla="*/ 141667 w 214648"/>
              <a:gd name="connsiteY3" fmla="*/ 8586 h 339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648" h="339144">
                <a:moveTo>
                  <a:pt x="0" y="330557"/>
                </a:moveTo>
                <a:cubicBezTo>
                  <a:pt x="72980" y="334850"/>
                  <a:pt x="145960" y="339144"/>
                  <a:pt x="180304" y="291921"/>
                </a:cubicBezTo>
                <a:cubicBezTo>
                  <a:pt x="214648" y="244699"/>
                  <a:pt x="212502" y="94445"/>
                  <a:pt x="206062" y="47222"/>
                </a:cubicBezTo>
                <a:cubicBezTo>
                  <a:pt x="199623" y="0"/>
                  <a:pt x="170645" y="4293"/>
                  <a:pt x="141667" y="8586"/>
                </a:cubicBezTo>
              </a:path>
            </a:pathLst>
          </a:cu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6848064" y="2768957"/>
          <a:ext cx="4970423" cy="270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9" name="ChemSketch" r:id="rId5" imgW="1636920" imgH="889920" progId="ACD.ChemSketch.20">
                  <p:embed/>
                </p:oleObj>
              </mc:Choice>
              <mc:Fallback>
                <p:oleObj name="ChemSketch" r:id="rId5" imgW="1636920" imgH="88992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8064" y="2768957"/>
                        <a:ext cx="4970423" cy="270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6259132" y="4365938"/>
            <a:ext cx="759854" cy="1287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307</Words>
  <Application>Microsoft Office PowerPoint</Application>
  <PresentationFormat>Widescreen</PresentationFormat>
  <Paragraphs>43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21</cp:revision>
  <dcterms:created xsi:type="dcterms:W3CDTF">2017-02-06T19:26:42Z</dcterms:created>
  <dcterms:modified xsi:type="dcterms:W3CDTF">2017-02-08T18:58:52Z</dcterms:modified>
</cp:coreProperties>
</file>